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10058400" cx="7772400"/>
  <p:notesSz cx="6858000" cy="9144000"/>
  <p:embeddedFontLst>
    <p:embeddedFont>
      <p:font typeface="Caveat"/>
      <p:regular r:id="rId77"/>
      <p:bold r:id="rId78"/>
    </p:embeddedFont>
    <p:embeddedFont>
      <p:font typeface="Poppins"/>
      <p:regular r:id="rId79"/>
      <p:bold r:id="rId80"/>
      <p:italic r:id="rId81"/>
      <p:boldItalic r:id="rId82"/>
    </p:embeddedFont>
    <p:embeddedFont>
      <p:font typeface="Barlow Condensed"/>
      <p:regular r:id="rId83"/>
      <p:bold r:id="rId84"/>
      <p:italic r:id="rId85"/>
      <p:boldItalic r:id="rId86"/>
    </p:embeddedFont>
    <p:embeddedFont>
      <p:font typeface="Yeseva One"/>
      <p:regular r:id="rId87"/>
    </p:embeddedFont>
    <p:embeddedFont>
      <p:font typeface="Esteban"/>
      <p:regular r:id="rId88"/>
    </p:embeddedFont>
    <p:embeddedFont>
      <p:font typeface="Homemade Apple"/>
      <p:regular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37FB1C-6DE3-4DC4-9D02-68202961C296}">
  <a:tblStyle styleId="{5737FB1C-6DE3-4DC4-9D02-68202961C29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4218C51-78AD-4FC1-A2AB-7EA3EA0C681C}"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BarlowCondensed-bold.fntdata"/><Relationship Id="rId83" Type="http://schemas.openxmlformats.org/officeDocument/2006/relationships/font" Target="fonts/BarlowCondensed-regular.fntdata"/><Relationship Id="rId42" Type="http://schemas.openxmlformats.org/officeDocument/2006/relationships/slide" Target="slides/slide36.xml"/><Relationship Id="rId86" Type="http://schemas.openxmlformats.org/officeDocument/2006/relationships/font" Target="fonts/BarlowCondensed-boldItalic.fntdata"/><Relationship Id="rId41" Type="http://schemas.openxmlformats.org/officeDocument/2006/relationships/slide" Target="slides/slide35.xml"/><Relationship Id="rId85" Type="http://schemas.openxmlformats.org/officeDocument/2006/relationships/font" Target="fonts/BarlowCondensed-italic.fntdata"/><Relationship Id="rId44" Type="http://schemas.openxmlformats.org/officeDocument/2006/relationships/slide" Target="slides/slide38.xml"/><Relationship Id="rId88" Type="http://schemas.openxmlformats.org/officeDocument/2006/relationships/font" Target="fonts/Esteban-regular.fntdata"/><Relationship Id="rId43" Type="http://schemas.openxmlformats.org/officeDocument/2006/relationships/slide" Target="slides/slide37.xml"/><Relationship Id="rId87" Type="http://schemas.openxmlformats.org/officeDocument/2006/relationships/font" Target="fonts/YesevaOne-regular.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HomemadeApple-regular.fntdata"/><Relationship Id="rId80" Type="http://schemas.openxmlformats.org/officeDocument/2006/relationships/font" Target="fonts/Poppins-bold.fntdata"/><Relationship Id="rId82" Type="http://schemas.openxmlformats.org/officeDocument/2006/relationships/font" Target="fonts/Poppins-boldItalic.fntdata"/><Relationship Id="rId81"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Caveat-regular.fntdata"/><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Poppins-regular.fntdata"/><Relationship Id="rId34" Type="http://schemas.openxmlformats.org/officeDocument/2006/relationships/slide" Target="slides/slide28.xml"/><Relationship Id="rId78" Type="http://schemas.openxmlformats.org/officeDocument/2006/relationships/font" Target="fonts/Caveat-bold.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e90ff1895_1_7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e90ff1895_1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3e90ff1895_1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13e90ff189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68c654f8aa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168c654f8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13e90ff1895_1_1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13e90ff1895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68c654f8aa_0_3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168c654f8a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68c654f8aa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168c654f8a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3e90ff1895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3e90ff1895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168c654f8aa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168c654f8a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68c654f8aa_0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168c654f8a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13ba9f4b5db_2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13ba9f4b5d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3e90ff1895_1_3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13e90ff1895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40018fb13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40018fb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168c654f8aa_0_1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168c654f8a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14b572f6c9c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14b572f6c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4b572f6c9c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4b572f6c9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68c654f8aa_0_1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168c654f8a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68c654f8aa_0_1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168c654f8a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523dfcde45_0_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523dfcde4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168c654f8aa_0_2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168c654f8aa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68c654f8aa_0_2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168c654f8aa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148b2163e2e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148b2163e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168c654f8aa_0_2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168c654f8aa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e90ff1895_1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3e90ff1895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68c654f8aa_0_4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68c654f8aa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68c654f8aa_0_3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68c654f8aa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68c654f8aa_0_3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168c654f8aa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68c654f8aa_0_4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168c654f8aa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168c654f8aa_0_3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6" name="Google Shape;1206;g168c654f8aa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168c654f8aa_0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168c654f8aa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48b2163e2e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148b2163e2e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16cd57ce4d4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16cd57ce4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16cd57ce4d4_0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16cd57ce4d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16cd57ce4d4_0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16cd57ce4d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ee06e9441_2_1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ee06e9441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6cd57ce4d4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16cd57ce4d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48b2163e2e_0_5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48b2163e2e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0028b31c75_0_1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10028b31c7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10028b31c7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4" name="Google Shape;1424;g10028b31c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0028b31c75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10028b31c7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0028b31c75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10028b31c7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10028b31c75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10028b31c7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10028b31c75_0_1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5" name="Google Shape;1505;g10028b31c7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10028b31c75_0_2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5" name="Google Shape;1525;g10028b31c7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148b2163e2e_0_78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4" name="Google Shape;1544;g148b2163e2e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ba9f4b5db_2_1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ba9f4b5db_2_1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g10028b31c75_0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5" name="Google Shape;1585;g10028b31c7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g10028b31c75_0_4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5" name="Google Shape;1605;g10028b31c75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10028b31c75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4" name="Google Shape;1624;g10028b31c75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10028b31c75_0_2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10028b31c75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g10028b31c75_0_3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2" name="Google Shape;1662;g10028b31c75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148b2163e2e_0_10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2" name="Google Shape;1682;g148b2163e2e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g10028b31c75_0_4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23" name="Google Shape;1723;g10028b31c75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g10028b31c75_0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2" name="Google Shape;1742;g10028b31c75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g10028b31c75_0_5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70" name="Google Shape;1770;g10028b31c75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g10028b31c75_0_5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88" name="Google Shape;1788;g10028b31c75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e7ae25d076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e7ae25d0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g10028b31c75_0_6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8" name="Google Shape;1808;g10028b31c75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g10028b31c75_0_6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27" name="Google Shape;1827;g10028b31c75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3" name="Shape 1843"/>
        <p:cNvGrpSpPr/>
        <p:nvPr/>
      </p:nvGrpSpPr>
      <p:grpSpPr>
        <a:xfrm>
          <a:off x="0" y="0"/>
          <a:ext cx="0" cy="0"/>
          <a:chOff x="0" y="0"/>
          <a:chExt cx="0" cy="0"/>
        </a:xfrm>
      </p:grpSpPr>
      <p:sp>
        <p:nvSpPr>
          <p:cNvPr id="1844" name="Google Shape;1844;g10028b31c75_0_5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45" name="Google Shape;1845;g10028b31c75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10028b31c75_0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10028b31c75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148b2163e2e_0_12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148b2163e2e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10028b31c75_0_6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25" name="Google Shape;1925;g10028b31c75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g10028b31c75_0_6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44" name="Google Shape;1944;g10028b31c75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g10028b31c75_0_7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3" name="Google Shape;1963;g10028b31c75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10028b31c75_0_7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83" name="Google Shape;1983;g10028b31c75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10028b31c75_0_8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10028b31c75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3ba9f4b5db_2_17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3ba9f4b5db_2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9" name="Shape 2019"/>
        <p:cNvGrpSpPr/>
        <p:nvPr/>
      </p:nvGrpSpPr>
      <p:grpSpPr>
        <a:xfrm>
          <a:off x="0" y="0"/>
          <a:ext cx="0" cy="0"/>
          <a:chOff x="0" y="0"/>
          <a:chExt cx="0" cy="0"/>
        </a:xfrm>
      </p:grpSpPr>
      <p:sp>
        <p:nvSpPr>
          <p:cNvPr id="2020" name="Google Shape;2020;g138b397fbff_0_1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21" name="Google Shape;2021;g138b397fbf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3ba9f4b5db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3ba9f4b5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3e90ff1895_1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3e90ff189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slidesmania.com/questions-powerpoint-google-slides/can-i-use-these-templates/" TargetMode="External"/><Relationship Id="rId4" Type="http://schemas.openxmlformats.org/officeDocument/2006/relationships/hyperlink" Target="https://www.facebook.com/SlidesManiaSM/" TargetMode="External"/><Relationship Id="rId11" Type="http://schemas.openxmlformats.org/officeDocument/2006/relationships/image" Target="../media/image3.png"/><Relationship Id="rId10" Type="http://schemas.openxmlformats.org/officeDocument/2006/relationships/hyperlink" Target="https://www.instagram.com/slidesmania/" TargetMode="External"/><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hyperlink" Target="https://twitter.com/SlidesManiaSM/" TargetMode="External"/><Relationship Id="rId7" Type="http://schemas.openxmlformats.org/officeDocument/2006/relationships/image" Target="../media/image8.png"/><Relationship Id="rId8"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CUSTOM">
    <p:spTree>
      <p:nvGrpSpPr>
        <p:cNvPr id="27" name="Shape 27"/>
        <p:cNvGrpSpPr/>
        <p:nvPr/>
      </p:nvGrpSpPr>
      <p:grpSpPr>
        <a:xfrm>
          <a:off x="0" y="0"/>
          <a:ext cx="0" cy="0"/>
          <a:chOff x="0" y="0"/>
          <a:chExt cx="0" cy="0"/>
        </a:xfrm>
      </p:grpSpPr>
      <p:sp>
        <p:nvSpPr>
          <p:cNvPr id="28" name="Google Shape;28;p2"/>
          <p:cNvSpPr/>
          <p:nvPr/>
        </p:nvSpPr>
        <p:spPr>
          <a:xfrm rot="5400000">
            <a:off x="-1307150" y="1307250"/>
            <a:ext cx="10058400" cy="7443900"/>
          </a:xfrm>
          <a:prstGeom prst="round2SameRect">
            <a:avLst>
              <a:gd fmla="val 2439"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35" name="Google Shape;35;p2"/>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cxnSp>
        <p:nvCxnSpPr>
          <p:cNvPr id="36" name="Google Shape;36;p2"/>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37" name="Google Shape;37;p2"/>
          <p:cNvGrpSpPr/>
          <p:nvPr/>
        </p:nvGrpSpPr>
        <p:grpSpPr>
          <a:xfrm>
            <a:off x="6631550" y="-62325"/>
            <a:ext cx="321900" cy="10177725"/>
            <a:chOff x="6402950" y="-62325"/>
            <a:chExt cx="321900" cy="10177725"/>
          </a:xfrm>
        </p:grpSpPr>
        <p:sp>
          <p:nvSpPr>
            <p:cNvPr id="38" name="Google Shape;38;p2"/>
            <p:cNvSpPr/>
            <p:nvPr/>
          </p:nvSpPr>
          <p:spPr>
            <a:xfrm>
              <a:off x="6402950" y="-62325"/>
              <a:ext cx="321900" cy="101724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0">
  <p:cSld name="CUSTOM_3_1_1_1_1_1_1_1_1">
    <p:spTree>
      <p:nvGrpSpPr>
        <p:cNvPr id="152" name="Shape 152"/>
        <p:cNvGrpSpPr/>
        <p:nvPr/>
      </p:nvGrpSpPr>
      <p:grpSpPr>
        <a:xfrm>
          <a:off x="0" y="0"/>
          <a:ext cx="0" cy="0"/>
          <a:chOff x="0" y="0"/>
          <a:chExt cx="0" cy="0"/>
        </a:xfrm>
      </p:grpSpPr>
      <p:sp>
        <p:nvSpPr>
          <p:cNvPr id="153" name="Google Shape;153;p11"/>
          <p:cNvSpPr/>
          <p:nvPr/>
        </p:nvSpPr>
        <p:spPr>
          <a:xfrm rot="5400000">
            <a:off x="-1307150" y="1307250"/>
            <a:ext cx="10058400" cy="7443900"/>
          </a:xfrm>
          <a:prstGeom prst="round2SameRect">
            <a:avLst>
              <a:gd fmla="val 2439"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60" name="Google Shape;160;p11"/>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61" name="Google Shape;161;p11"/>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62" name="Google Shape;162;p11"/>
          <p:cNvGrpSpPr/>
          <p:nvPr/>
        </p:nvGrpSpPr>
        <p:grpSpPr>
          <a:xfrm>
            <a:off x="6631550" y="-62325"/>
            <a:ext cx="321900" cy="10177725"/>
            <a:chOff x="6402950" y="-62325"/>
            <a:chExt cx="321900" cy="10177725"/>
          </a:xfrm>
        </p:grpSpPr>
        <p:sp>
          <p:nvSpPr>
            <p:cNvPr id="163" name="Google Shape;163;p11"/>
            <p:cNvSpPr/>
            <p:nvPr/>
          </p:nvSpPr>
          <p:spPr>
            <a:xfrm>
              <a:off x="6402950" y="-62325"/>
              <a:ext cx="321900" cy="10172400"/>
            </a:xfrm>
            <a:prstGeom prst="rect">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1"/>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p:cSld name="CUSTOM_2">
    <p:spTree>
      <p:nvGrpSpPr>
        <p:cNvPr id="166" name="Shape 166"/>
        <p:cNvGrpSpPr/>
        <p:nvPr/>
      </p:nvGrpSpPr>
      <p:grpSpPr>
        <a:xfrm>
          <a:off x="0" y="0"/>
          <a:ext cx="0" cy="0"/>
          <a:chOff x="0" y="0"/>
          <a:chExt cx="0" cy="0"/>
        </a:xfrm>
      </p:grpSpPr>
      <p:sp>
        <p:nvSpPr>
          <p:cNvPr id="167" name="Google Shape;167;p12"/>
          <p:cNvSpPr/>
          <p:nvPr/>
        </p:nvSpPr>
        <p:spPr>
          <a:xfrm>
            <a:off x="0" y="0"/>
            <a:ext cx="7418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ph type="title"/>
          </p:nvPr>
        </p:nvSpPr>
        <p:spPr>
          <a:xfrm>
            <a:off x="1429550" y="3744525"/>
            <a:ext cx="4584900" cy="20607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10000"/>
              <a:buNone/>
              <a:defRPr sz="10000">
                <a:solidFill>
                  <a:srgbClr val="353535"/>
                </a:solidFill>
              </a:defRPr>
            </a:lvl1pPr>
            <a:lvl2pPr lvl="1"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9pPr>
          </a:lstStyle>
          <a:p/>
        </p:txBody>
      </p:sp>
      <p:sp>
        <p:nvSpPr>
          <p:cNvPr id="169" name="Google Shape;169;p12"/>
          <p:cNvSpPr txBox="1"/>
          <p:nvPr>
            <p:ph idx="1" type="subTitle"/>
          </p:nvPr>
        </p:nvSpPr>
        <p:spPr>
          <a:xfrm>
            <a:off x="1520150" y="5855600"/>
            <a:ext cx="4403700" cy="540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9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tabs">
  <p:cSld name="CUSTOM_2_1">
    <p:spTree>
      <p:nvGrpSpPr>
        <p:cNvPr id="170" name="Shape 170"/>
        <p:cNvGrpSpPr/>
        <p:nvPr/>
      </p:nvGrpSpPr>
      <p:grpSpPr>
        <a:xfrm>
          <a:off x="0" y="0"/>
          <a:ext cx="0" cy="0"/>
          <a:chOff x="0" y="0"/>
          <a:chExt cx="0" cy="0"/>
        </a:xfrm>
      </p:grpSpPr>
      <p:sp>
        <p:nvSpPr>
          <p:cNvPr id="171" name="Google Shape;171;p13"/>
          <p:cNvSpPr/>
          <p:nvPr/>
        </p:nvSpPr>
        <p:spPr>
          <a:xfrm>
            <a:off x="0" y="0"/>
            <a:ext cx="77724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73" name="Shape 173"/>
        <p:cNvGrpSpPr/>
        <p:nvPr/>
      </p:nvGrpSpPr>
      <p:grpSpPr>
        <a:xfrm>
          <a:off x="0" y="0"/>
          <a:ext cx="0" cy="0"/>
          <a:chOff x="0" y="0"/>
          <a:chExt cx="0" cy="0"/>
        </a:xfrm>
      </p:grpSpPr>
      <p:sp>
        <p:nvSpPr>
          <p:cNvPr id="174" name="Google Shape;174;p14"/>
          <p:cNvSpPr txBox="1"/>
          <p:nvPr>
            <p:ph idx="1" type="body"/>
          </p:nvPr>
        </p:nvSpPr>
        <p:spPr>
          <a:xfrm>
            <a:off x="412125" y="8958783"/>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5" name="Google Shape;175;p14"/>
          <p:cNvSpPr txBox="1"/>
          <p:nvPr>
            <p:ph idx="2" type="body"/>
          </p:nvPr>
        </p:nvSpPr>
        <p:spPr>
          <a:xfrm>
            <a:off x="2831200" y="895878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76" name="Google Shape;176;p14"/>
          <p:cNvSpPr txBox="1"/>
          <p:nvPr>
            <p:ph idx="3" type="body"/>
          </p:nvPr>
        </p:nvSpPr>
        <p:spPr>
          <a:xfrm>
            <a:off x="412125" y="818230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7" name="Google Shape;177;p14"/>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8" name="Google Shape;178;p14"/>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9" name="Google Shape;179;p14"/>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0" name="Google Shape;180;p14"/>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1" name="Google Shape;181;p14"/>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2" name="Google Shape;182;p14"/>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3" name="Google Shape;183;p14"/>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4" name="Google Shape;184;p14"/>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5" name="Google Shape;185;p14"/>
          <p:cNvSpPr txBox="1"/>
          <p:nvPr>
            <p:ph idx="15" type="body"/>
          </p:nvPr>
        </p:nvSpPr>
        <p:spPr>
          <a:xfrm>
            <a:off x="2831200" y="8182315"/>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6" name="Google Shape;186;p14"/>
          <p:cNvSpPr txBox="1"/>
          <p:nvPr>
            <p:ph idx="16" type="body"/>
          </p:nvPr>
        </p:nvSpPr>
        <p:spPr>
          <a:xfrm>
            <a:off x="2831200" y="7405848"/>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7" name="Google Shape;187;p14"/>
          <p:cNvSpPr txBox="1"/>
          <p:nvPr>
            <p:ph idx="17" type="body"/>
          </p:nvPr>
        </p:nvSpPr>
        <p:spPr>
          <a:xfrm>
            <a:off x="2831200" y="6629380"/>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8" name="Google Shape;188;p14"/>
          <p:cNvSpPr txBox="1"/>
          <p:nvPr>
            <p:ph idx="18" type="body"/>
          </p:nvPr>
        </p:nvSpPr>
        <p:spPr>
          <a:xfrm>
            <a:off x="2831200" y="5852912"/>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9" name="Google Shape;189;p14"/>
          <p:cNvSpPr txBox="1"/>
          <p:nvPr>
            <p:ph idx="19" type="body"/>
          </p:nvPr>
        </p:nvSpPr>
        <p:spPr>
          <a:xfrm>
            <a:off x="2831200" y="5076444"/>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0" name="Google Shape;190;p14"/>
          <p:cNvSpPr txBox="1"/>
          <p:nvPr>
            <p:ph idx="20" type="body"/>
          </p:nvPr>
        </p:nvSpPr>
        <p:spPr>
          <a:xfrm>
            <a:off x="2831200" y="4299977"/>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1" name="Google Shape;191;p14"/>
          <p:cNvSpPr txBox="1"/>
          <p:nvPr>
            <p:ph idx="21" type="body"/>
          </p:nvPr>
        </p:nvSpPr>
        <p:spPr>
          <a:xfrm>
            <a:off x="2831200" y="3523509"/>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2" name="Google Shape;192;p14"/>
          <p:cNvSpPr txBox="1"/>
          <p:nvPr>
            <p:ph idx="22" type="body"/>
          </p:nvPr>
        </p:nvSpPr>
        <p:spPr>
          <a:xfrm>
            <a:off x="2831200" y="2747041"/>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3" name="Google Shape;193;p14"/>
          <p:cNvSpPr txBox="1"/>
          <p:nvPr>
            <p:ph idx="23" type="body"/>
          </p:nvPr>
        </p:nvSpPr>
        <p:spPr>
          <a:xfrm>
            <a:off x="2831200" y="197057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4" name="Google Shape;194;p14"/>
          <p:cNvSpPr txBox="1"/>
          <p:nvPr>
            <p:ph type="title"/>
          </p:nvPr>
        </p:nvSpPr>
        <p:spPr>
          <a:xfrm>
            <a:off x="347725" y="437125"/>
            <a:ext cx="6514500" cy="58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000"/>
              <a:buNone/>
              <a:defRPr i="1"/>
            </a:lvl1pPr>
            <a:lvl2pPr lvl="1" rtl="0" algn="ctr">
              <a:spcBef>
                <a:spcPts val="0"/>
              </a:spcBef>
              <a:spcAft>
                <a:spcPts val="0"/>
              </a:spcAft>
              <a:buSzPts val="4000"/>
              <a:buNone/>
              <a:defRPr i="1"/>
            </a:lvl2pPr>
            <a:lvl3pPr lvl="2" rtl="0" algn="ctr">
              <a:spcBef>
                <a:spcPts val="0"/>
              </a:spcBef>
              <a:spcAft>
                <a:spcPts val="0"/>
              </a:spcAft>
              <a:buSzPts val="4000"/>
              <a:buNone/>
              <a:defRPr i="1"/>
            </a:lvl3pPr>
            <a:lvl4pPr lvl="3" rtl="0" algn="ctr">
              <a:spcBef>
                <a:spcPts val="0"/>
              </a:spcBef>
              <a:spcAft>
                <a:spcPts val="0"/>
              </a:spcAft>
              <a:buSzPts val="4000"/>
              <a:buNone/>
              <a:defRPr i="1"/>
            </a:lvl4pPr>
            <a:lvl5pPr lvl="4" rtl="0" algn="ctr">
              <a:spcBef>
                <a:spcPts val="0"/>
              </a:spcBef>
              <a:spcAft>
                <a:spcPts val="0"/>
              </a:spcAft>
              <a:buSzPts val="4000"/>
              <a:buNone/>
              <a:defRPr i="1"/>
            </a:lvl5pPr>
            <a:lvl6pPr lvl="5" rtl="0" algn="ctr">
              <a:spcBef>
                <a:spcPts val="0"/>
              </a:spcBef>
              <a:spcAft>
                <a:spcPts val="0"/>
              </a:spcAft>
              <a:buSzPts val="4000"/>
              <a:buNone/>
              <a:defRPr i="1"/>
            </a:lvl6pPr>
            <a:lvl7pPr lvl="6" rtl="0" algn="ctr">
              <a:spcBef>
                <a:spcPts val="0"/>
              </a:spcBef>
              <a:spcAft>
                <a:spcPts val="0"/>
              </a:spcAft>
              <a:buSzPts val="4000"/>
              <a:buNone/>
              <a:defRPr i="1"/>
            </a:lvl7pPr>
            <a:lvl8pPr lvl="7" rtl="0" algn="ctr">
              <a:spcBef>
                <a:spcPts val="0"/>
              </a:spcBef>
              <a:spcAft>
                <a:spcPts val="0"/>
              </a:spcAft>
              <a:buSzPts val="4000"/>
              <a:buNone/>
              <a:defRPr i="1"/>
            </a:lvl8pPr>
            <a:lvl9pPr lvl="8" rtl="0" algn="ctr">
              <a:spcBef>
                <a:spcPts val="0"/>
              </a:spcBef>
              <a:spcAft>
                <a:spcPts val="0"/>
              </a:spcAft>
              <a:buSzPts val="4000"/>
              <a:buNone/>
              <a:defRPr i="1"/>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Line">
  <p:cSld name="CUSTOM_1_2">
    <p:spTree>
      <p:nvGrpSpPr>
        <p:cNvPr id="195" name="Shape 195"/>
        <p:cNvGrpSpPr/>
        <p:nvPr/>
      </p:nvGrpSpPr>
      <p:grpSpPr>
        <a:xfrm>
          <a:off x="0" y="0"/>
          <a:ext cx="0" cy="0"/>
          <a:chOff x="0" y="0"/>
          <a:chExt cx="0" cy="0"/>
        </a:xfrm>
      </p:grpSpPr>
      <p:graphicFrame>
        <p:nvGraphicFramePr>
          <p:cNvPr id="196" name="Google Shape;196;p15"/>
          <p:cNvGraphicFramePr/>
          <p:nvPr/>
        </p:nvGraphicFramePr>
        <p:xfrm>
          <a:off x="89400" y="150200"/>
          <a:ext cx="3000000" cy="3000000"/>
        </p:xfrm>
        <a:graphic>
          <a:graphicData uri="http://schemas.openxmlformats.org/drawingml/2006/table">
            <a:tbl>
              <a:tblPr>
                <a:noFill/>
                <a:tableStyleId>{5737FB1C-6DE3-4DC4-9D02-68202961C296}</a:tableStyleId>
              </a:tblPr>
              <a:tblGrid>
                <a:gridCol w="6987900"/>
              </a:tblGrid>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197" name="Google Shape;197;p15"/>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98" name="Google Shape;198;p1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Blank">
  <p:cSld name="CUSTOM_1_1">
    <p:spTree>
      <p:nvGrpSpPr>
        <p:cNvPr id="199" name="Shape 199"/>
        <p:cNvGrpSpPr/>
        <p:nvPr/>
      </p:nvGrpSpPr>
      <p:grpSpPr>
        <a:xfrm>
          <a:off x="0" y="0"/>
          <a:ext cx="0" cy="0"/>
          <a:chOff x="0" y="0"/>
          <a:chExt cx="0" cy="0"/>
        </a:xfrm>
      </p:grpSpPr>
      <p:sp>
        <p:nvSpPr>
          <p:cNvPr id="200" name="Google Shape;200;p16"/>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1" name="Google Shape;201;p1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Dot">
  <p:cSld name="CUSTOM_1_1_1">
    <p:spTree>
      <p:nvGrpSpPr>
        <p:cNvPr id="202" name="Shape 202"/>
        <p:cNvGrpSpPr/>
        <p:nvPr/>
      </p:nvGrpSpPr>
      <p:grpSpPr>
        <a:xfrm>
          <a:off x="0" y="0"/>
          <a:ext cx="0" cy="0"/>
          <a:chOff x="0" y="0"/>
          <a:chExt cx="0" cy="0"/>
        </a:xfrm>
      </p:grpSpPr>
      <p:pic>
        <p:nvPicPr>
          <p:cNvPr id="203" name="Google Shape;203;p17"/>
          <p:cNvPicPr preferRelativeResize="0"/>
          <p:nvPr/>
        </p:nvPicPr>
        <p:blipFill rotWithShape="1">
          <a:blip r:embed="rId2">
            <a:alphaModFix/>
          </a:blip>
          <a:srcRect b="5096" l="0" r="0" t="0"/>
          <a:stretch/>
        </p:blipFill>
        <p:spPr>
          <a:xfrm>
            <a:off x="361200" y="256200"/>
            <a:ext cx="6635200" cy="9545999"/>
          </a:xfrm>
          <a:prstGeom prst="rect">
            <a:avLst/>
          </a:prstGeom>
          <a:noFill/>
          <a:ln>
            <a:noFill/>
          </a:ln>
        </p:spPr>
      </p:pic>
      <p:sp>
        <p:nvSpPr>
          <p:cNvPr id="204" name="Google Shape;204;p17"/>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5" name="Google Shape;205;p1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Grid">
  <p:cSld name="CUSTOM_1_1_1_1">
    <p:spTree>
      <p:nvGrpSpPr>
        <p:cNvPr id="206" name="Shape 206"/>
        <p:cNvGrpSpPr/>
        <p:nvPr/>
      </p:nvGrpSpPr>
      <p:grpSpPr>
        <a:xfrm>
          <a:off x="0" y="0"/>
          <a:ext cx="0" cy="0"/>
          <a:chOff x="0" y="0"/>
          <a:chExt cx="0" cy="0"/>
        </a:xfrm>
      </p:grpSpPr>
      <p:sp>
        <p:nvSpPr>
          <p:cNvPr id="207" name="Google Shape;207;p18"/>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8" name="Google Shape;208;p1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pic>
        <p:nvPicPr>
          <p:cNvPr id="209" name="Google Shape;209;p18"/>
          <p:cNvPicPr preferRelativeResize="0"/>
          <p:nvPr/>
        </p:nvPicPr>
        <p:blipFill>
          <a:blip r:embed="rId2">
            <a:alphaModFix/>
          </a:blip>
          <a:stretch>
            <a:fillRect/>
          </a:stretch>
        </p:blipFill>
        <p:spPr>
          <a:xfrm flipH="1" rot="10800000">
            <a:off x="76200" y="0"/>
            <a:ext cx="7219075" cy="10058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Credit slide, do not remove layout">
  <p:cSld name="CUSTOM_4">
    <p:spTree>
      <p:nvGrpSpPr>
        <p:cNvPr id="210" name="Shape 210"/>
        <p:cNvGrpSpPr/>
        <p:nvPr/>
      </p:nvGrpSpPr>
      <p:grpSpPr>
        <a:xfrm>
          <a:off x="0" y="0"/>
          <a:ext cx="0" cy="0"/>
          <a:chOff x="0" y="0"/>
          <a:chExt cx="0" cy="0"/>
        </a:xfrm>
      </p:grpSpPr>
      <p:grpSp>
        <p:nvGrpSpPr>
          <p:cNvPr id="211" name="Google Shape;211;p19"/>
          <p:cNvGrpSpPr/>
          <p:nvPr/>
        </p:nvGrpSpPr>
        <p:grpSpPr>
          <a:xfrm>
            <a:off x="0" y="0"/>
            <a:ext cx="7772400" cy="10058400"/>
            <a:chOff x="0" y="0"/>
            <a:chExt cx="7772400" cy="10058400"/>
          </a:xfrm>
        </p:grpSpPr>
        <p:sp>
          <p:nvSpPr>
            <p:cNvPr id="212" name="Google Shape;212;p19"/>
            <p:cNvSpPr/>
            <p:nvPr/>
          </p:nvSpPr>
          <p:spPr>
            <a:xfrm>
              <a:off x="0" y="0"/>
              <a:ext cx="7772400" cy="1005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19"/>
            <p:cNvPicPr preferRelativeResize="0"/>
            <p:nvPr/>
          </p:nvPicPr>
          <p:blipFill rotWithShape="1">
            <a:blip r:embed="rId2">
              <a:alphaModFix/>
            </a:blip>
            <a:srcRect b="20906" l="0" r="0" t="16256"/>
            <a:stretch/>
          </p:blipFill>
          <p:spPr>
            <a:xfrm>
              <a:off x="103174" y="493725"/>
              <a:ext cx="7580250" cy="2071125"/>
            </a:xfrm>
            <a:prstGeom prst="rect">
              <a:avLst/>
            </a:prstGeom>
            <a:noFill/>
            <a:ln>
              <a:noFill/>
            </a:ln>
          </p:spPr>
        </p:pic>
        <p:sp>
          <p:nvSpPr>
            <p:cNvPr id="214" name="Google Shape;214;p19"/>
            <p:cNvSpPr txBox="1"/>
            <p:nvPr/>
          </p:nvSpPr>
          <p:spPr>
            <a:xfrm>
              <a:off x="463500" y="2858050"/>
              <a:ext cx="6568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900">
                  <a:solidFill>
                    <a:srgbClr val="3F3F3F"/>
                  </a:solidFill>
                  <a:latin typeface="Poppins"/>
                  <a:ea typeface="Poppins"/>
                  <a:cs typeface="Poppins"/>
                  <a:sym typeface="Poppins"/>
                </a:rPr>
                <a:t>Free </a:t>
              </a:r>
              <a:r>
                <a:rPr lang="en" sz="2900">
                  <a:solidFill>
                    <a:srgbClr val="3F3F3F"/>
                  </a:solidFill>
                  <a:latin typeface="Poppins"/>
                  <a:ea typeface="Poppins"/>
                  <a:cs typeface="Poppins"/>
                  <a:sym typeface="Poppins"/>
                </a:rPr>
                <a:t>themes and templates for </a:t>
              </a:r>
              <a:r>
                <a:rPr b="1" lang="en" sz="2900">
                  <a:solidFill>
                    <a:srgbClr val="3F3F3F"/>
                  </a:solidFill>
                  <a:latin typeface="Poppins"/>
                  <a:ea typeface="Poppins"/>
                  <a:cs typeface="Poppins"/>
                  <a:sym typeface="Poppins"/>
                </a:rPr>
                <a:t>Google Slides</a:t>
              </a:r>
              <a:r>
                <a:rPr lang="en" sz="2900">
                  <a:solidFill>
                    <a:srgbClr val="3F3F3F"/>
                  </a:solidFill>
                  <a:latin typeface="Poppins"/>
                  <a:ea typeface="Poppins"/>
                  <a:cs typeface="Poppins"/>
                  <a:sym typeface="Poppins"/>
                </a:rPr>
                <a:t> or </a:t>
              </a:r>
              <a:r>
                <a:rPr b="1" lang="en" sz="2900">
                  <a:solidFill>
                    <a:srgbClr val="3F3F3F"/>
                  </a:solidFill>
                  <a:latin typeface="Poppins"/>
                  <a:ea typeface="Poppins"/>
                  <a:cs typeface="Poppins"/>
                  <a:sym typeface="Poppins"/>
                </a:rPr>
                <a:t>PowerPoint</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3">
                    <a:extLst>
                      <a:ext uri="{A12FA001-AC4F-418D-AE19-62706E023703}">
                        <ahyp:hlinkClr val="tx"/>
                      </a:ext>
                    </a:extLst>
                  </a:hlinkClick>
                </a:rPr>
                <a:t>FAQ</a:t>
              </a:r>
              <a:r>
                <a:rPr b="1" lang="en" sz="37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300">
                  <a:solidFill>
                    <a:srgbClr val="3F3F3F"/>
                  </a:solidFill>
                  <a:latin typeface="Poppins"/>
                  <a:ea typeface="Poppins"/>
                  <a:cs typeface="Poppins"/>
                  <a:sym typeface="Poppins"/>
                </a:rPr>
                <a:t>Do not remove the slidesmania.com text on the sides.</a:t>
              </a:r>
              <a:endParaRPr sz="1300">
                <a:solidFill>
                  <a:srgbClr val="3F3F3F"/>
                </a:solidFill>
                <a:latin typeface="Poppins"/>
                <a:ea typeface="Poppins"/>
                <a:cs typeface="Poppins"/>
                <a:sym typeface="Poppins"/>
              </a:endParaRPr>
            </a:p>
          </p:txBody>
        </p:sp>
        <p:pic>
          <p:nvPicPr>
            <p:cNvPr id="215" name="Google Shape;215;p19">
              <a:hlinkClick r:id="rId4"/>
            </p:cNvPr>
            <p:cNvPicPr preferRelativeResize="0"/>
            <p:nvPr/>
          </p:nvPicPr>
          <p:blipFill>
            <a:blip r:embed="rId5">
              <a:alphaModFix/>
            </a:blip>
            <a:stretch>
              <a:fillRect/>
            </a:stretch>
          </p:blipFill>
          <p:spPr>
            <a:xfrm>
              <a:off x="4590858" y="9157781"/>
              <a:ext cx="713232" cy="637863"/>
            </a:xfrm>
            <a:prstGeom prst="rect">
              <a:avLst/>
            </a:prstGeom>
            <a:noFill/>
            <a:ln>
              <a:noFill/>
            </a:ln>
          </p:spPr>
        </p:pic>
        <p:pic>
          <p:nvPicPr>
            <p:cNvPr id="216" name="Google Shape;216;p19">
              <a:hlinkClick r:id="rId6"/>
            </p:cNvPr>
            <p:cNvPicPr preferRelativeResize="0"/>
            <p:nvPr/>
          </p:nvPicPr>
          <p:blipFill>
            <a:blip r:embed="rId7">
              <a:alphaModFix/>
            </a:blip>
            <a:stretch>
              <a:fillRect/>
            </a:stretch>
          </p:blipFill>
          <p:spPr>
            <a:xfrm>
              <a:off x="5372728" y="9162273"/>
              <a:ext cx="708660" cy="628879"/>
            </a:xfrm>
            <a:prstGeom prst="rect">
              <a:avLst/>
            </a:prstGeom>
            <a:noFill/>
            <a:ln>
              <a:noFill/>
            </a:ln>
          </p:spPr>
        </p:pic>
        <p:pic>
          <p:nvPicPr>
            <p:cNvPr id="217" name="Google Shape;217;p19">
              <a:hlinkClick r:id="rId8"/>
            </p:cNvPr>
            <p:cNvPicPr preferRelativeResize="0"/>
            <p:nvPr/>
          </p:nvPicPr>
          <p:blipFill>
            <a:blip r:embed="rId9">
              <a:alphaModFix/>
            </a:blip>
            <a:stretch>
              <a:fillRect/>
            </a:stretch>
          </p:blipFill>
          <p:spPr>
            <a:xfrm>
              <a:off x="6150015" y="9151044"/>
              <a:ext cx="612648" cy="624387"/>
            </a:xfrm>
            <a:prstGeom prst="rect">
              <a:avLst/>
            </a:prstGeom>
            <a:noFill/>
            <a:ln>
              <a:noFill/>
            </a:ln>
          </p:spPr>
        </p:pic>
        <p:pic>
          <p:nvPicPr>
            <p:cNvPr id="218" name="Google Shape;218;p19">
              <a:hlinkClick r:id="rId10"/>
            </p:cNvPr>
            <p:cNvPicPr preferRelativeResize="0"/>
            <p:nvPr/>
          </p:nvPicPr>
          <p:blipFill>
            <a:blip r:embed="rId11">
              <a:alphaModFix/>
            </a:blip>
            <a:stretch>
              <a:fillRect/>
            </a:stretch>
          </p:blipFill>
          <p:spPr>
            <a:xfrm>
              <a:off x="6827349" y="9162274"/>
              <a:ext cx="699516" cy="601927"/>
            </a:xfrm>
            <a:prstGeom prst="rect">
              <a:avLst/>
            </a:prstGeom>
            <a:noFill/>
            <a:ln>
              <a:noFill/>
            </a:ln>
          </p:spPr>
        </p:pic>
        <p:sp>
          <p:nvSpPr>
            <p:cNvPr id="219" name="Google Shape;219;p19"/>
            <p:cNvSpPr txBox="1"/>
            <p:nvPr/>
          </p:nvSpPr>
          <p:spPr>
            <a:xfrm>
              <a:off x="2680800" y="8287450"/>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rgbClr val="252525"/>
                  </a:solidFill>
                  <a:latin typeface="Homemade Apple"/>
                  <a:ea typeface="Homemade Apple"/>
                  <a:cs typeface="Homemade Apple"/>
                  <a:sym typeface="Homemade Apple"/>
                </a:rPr>
                <a:t>Sharing is caring!</a:t>
              </a:r>
              <a:endParaRPr b="1" sz="2000">
                <a:solidFill>
                  <a:srgbClr val="252525"/>
                </a:solidFill>
                <a:latin typeface="Homemade Apple"/>
                <a:ea typeface="Homemade Apple"/>
                <a:cs typeface="Homemade Apple"/>
                <a:sym typeface="Homemade Apple"/>
              </a:endParaRPr>
            </a:p>
          </p:txBody>
        </p:sp>
        <p:cxnSp>
          <p:nvCxnSpPr>
            <p:cNvPr id="220" name="Google Shape;220;p19"/>
            <p:cNvCxnSpPr/>
            <p:nvPr/>
          </p:nvCxnSpPr>
          <p:spPr>
            <a:xfrm>
              <a:off x="6293277" y="8947208"/>
              <a:ext cx="1233600" cy="12900"/>
            </a:xfrm>
            <a:prstGeom prst="straightConnector1">
              <a:avLst/>
            </a:prstGeom>
            <a:noFill/>
            <a:ln cap="flat" cmpd="sng" w="38100">
              <a:solidFill>
                <a:srgbClr val="FFCB25"/>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3">
    <p:spTree>
      <p:nvGrpSpPr>
        <p:cNvPr id="40" name="Shape 40"/>
        <p:cNvGrpSpPr/>
        <p:nvPr/>
      </p:nvGrpSpPr>
      <p:grpSpPr>
        <a:xfrm>
          <a:off x="0" y="0"/>
          <a:ext cx="0" cy="0"/>
          <a:chOff x="0" y="0"/>
          <a:chExt cx="0" cy="0"/>
        </a:xfrm>
      </p:grpSpPr>
      <p:sp>
        <p:nvSpPr>
          <p:cNvPr id="41" name="Google Shape;41;p3"/>
          <p:cNvSpPr/>
          <p:nvPr/>
        </p:nvSpPr>
        <p:spPr>
          <a:xfrm rot="5400000">
            <a:off x="-1307150" y="1307250"/>
            <a:ext cx="10058400" cy="7443900"/>
          </a:xfrm>
          <a:prstGeom prst="round2SameRect">
            <a:avLst>
              <a:gd fmla="val 2439" name="adj1"/>
              <a:gd fmla="val 0" name="adj2"/>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48" name="Google Shape;48;p3"/>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49" name="Google Shape;49;p3"/>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50" name="Google Shape;50;p3"/>
          <p:cNvGrpSpPr/>
          <p:nvPr/>
        </p:nvGrpSpPr>
        <p:grpSpPr>
          <a:xfrm>
            <a:off x="6631550" y="-62325"/>
            <a:ext cx="321900" cy="10177725"/>
            <a:chOff x="6402950" y="-62325"/>
            <a:chExt cx="321900" cy="10177725"/>
          </a:xfrm>
        </p:grpSpPr>
        <p:sp>
          <p:nvSpPr>
            <p:cNvPr id="51" name="Google Shape;51;p3"/>
            <p:cNvSpPr/>
            <p:nvPr/>
          </p:nvSpPr>
          <p:spPr>
            <a:xfrm>
              <a:off x="6402950" y="-62325"/>
              <a:ext cx="321900" cy="10172400"/>
            </a:xfrm>
            <a:prstGeom prst="rect">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3"/>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USTOM_3_1">
    <p:spTree>
      <p:nvGrpSpPr>
        <p:cNvPr id="54" name="Shape 54"/>
        <p:cNvGrpSpPr/>
        <p:nvPr/>
      </p:nvGrpSpPr>
      <p:grpSpPr>
        <a:xfrm>
          <a:off x="0" y="0"/>
          <a:ext cx="0" cy="0"/>
          <a:chOff x="0" y="0"/>
          <a:chExt cx="0" cy="0"/>
        </a:xfrm>
      </p:grpSpPr>
      <p:sp>
        <p:nvSpPr>
          <p:cNvPr id="55" name="Google Shape;55;p4"/>
          <p:cNvSpPr/>
          <p:nvPr/>
        </p:nvSpPr>
        <p:spPr>
          <a:xfrm rot="5400000">
            <a:off x="-1307150" y="1307250"/>
            <a:ext cx="10058400" cy="7443900"/>
          </a:xfrm>
          <a:prstGeom prst="round2SameRect">
            <a:avLst>
              <a:gd fmla="val 2439" name="adj1"/>
              <a:gd fmla="val 0" name="adj2"/>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62" name="Google Shape;62;p4"/>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63" name="Google Shape;63;p4"/>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64" name="Google Shape;64;p4"/>
          <p:cNvGrpSpPr/>
          <p:nvPr/>
        </p:nvGrpSpPr>
        <p:grpSpPr>
          <a:xfrm>
            <a:off x="6631550" y="-62325"/>
            <a:ext cx="321900" cy="10177725"/>
            <a:chOff x="6402950" y="-62325"/>
            <a:chExt cx="321900" cy="10177725"/>
          </a:xfrm>
        </p:grpSpPr>
        <p:sp>
          <p:nvSpPr>
            <p:cNvPr id="65" name="Google Shape;65;p4"/>
            <p:cNvSpPr/>
            <p:nvPr/>
          </p:nvSpPr>
          <p:spPr>
            <a:xfrm>
              <a:off x="6402950" y="-62325"/>
              <a:ext cx="321900" cy="101724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USTOM_3_1_1">
    <p:spTree>
      <p:nvGrpSpPr>
        <p:cNvPr id="68" name="Shape 68"/>
        <p:cNvGrpSpPr/>
        <p:nvPr/>
      </p:nvGrpSpPr>
      <p:grpSpPr>
        <a:xfrm>
          <a:off x="0" y="0"/>
          <a:ext cx="0" cy="0"/>
          <a:chOff x="0" y="0"/>
          <a:chExt cx="0" cy="0"/>
        </a:xfrm>
      </p:grpSpPr>
      <p:sp>
        <p:nvSpPr>
          <p:cNvPr id="69" name="Google Shape;69;p5"/>
          <p:cNvSpPr/>
          <p:nvPr/>
        </p:nvSpPr>
        <p:spPr>
          <a:xfrm rot="5400000">
            <a:off x="-1307150" y="1307250"/>
            <a:ext cx="10058400" cy="7443900"/>
          </a:xfrm>
          <a:prstGeom prst="round2SameRect">
            <a:avLst>
              <a:gd fmla="val 2439" name="adj1"/>
              <a:gd fmla="val 0" name="adj2"/>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76" name="Google Shape;76;p5"/>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77" name="Google Shape;77;p5"/>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78" name="Google Shape;78;p5"/>
          <p:cNvGrpSpPr/>
          <p:nvPr/>
        </p:nvGrpSpPr>
        <p:grpSpPr>
          <a:xfrm>
            <a:off x="6631550" y="-62325"/>
            <a:ext cx="321900" cy="10177725"/>
            <a:chOff x="6402950" y="-62325"/>
            <a:chExt cx="321900" cy="10177725"/>
          </a:xfrm>
        </p:grpSpPr>
        <p:sp>
          <p:nvSpPr>
            <p:cNvPr id="79" name="Google Shape;79;p5"/>
            <p:cNvSpPr/>
            <p:nvPr/>
          </p:nvSpPr>
          <p:spPr>
            <a:xfrm>
              <a:off x="6402950" y="-62325"/>
              <a:ext cx="321900" cy="10172400"/>
            </a:xfrm>
            <a:prstGeom prst="rect">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USTOM_3_1_1_1">
    <p:spTree>
      <p:nvGrpSpPr>
        <p:cNvPr id="82" name="Shape 82"/>
        <p:cNvGrpSpPr/>
        <p:nvPr/>
      </p:nvGrpSpPr>
      <p:grpSpPr>
        <a:xfrm>
          <a:off x="0" y="0"/>
          <a:ext cx="0" cy="0"/>
          <a:chOff x="0" y="0"/>
          <a:chExt cx="0" cy="0"/>
        </a:xfrm>
      </p:grpSpPr>
      <p:sp>
        <p:nvSpPr>
          <p:cNvPr id="83" name="Google Shape;83;p6"/>
          <p:cNvSpPr/>
          <p:nvPr/>
        </p:nvSpPr>
        <p:spPr>
          <a:xfrm rot="5400000">
            <a:off x="-1307150" y="1307250"/>
            <a:ext cx="10058400" cy="7443900"/>
          </a:xfrm>
          <a:prstGeom prst="round2SameRect">
            <a:avLst>
              <a:gd fmla="val 2439" name="adj1"/>
              <a:gd fmla="val 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90" name="Google Shape;90;p6"/>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91" name="Google Shape;91;p6"/>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92" name="Google Shape;92;p6"/>
          <p:cNvGrpSpPr/>
          <p:nvPr/>
        </p:nvGrpSpPr>
        <p:grpSpPr>
          <a:xfrm>
            <a:off x="6631550" y="-62325"/>
            <a:ext cx="321900" cy="10177725"/>
            <a:chOff x="6402950" y="-62325"/>
            <a:chExt cx="321900" cy="10177725"/>
          </a:xfrm>
        </p:grpSpPr>
        <p:sp>
          <p:nvSpPr>
            <p:cNvPr id="93" name="Google Shape;93;p6"/>
            <p:cNvSpPr/>
            <p:nvPr/>
          </p:nvSpPr>
          <p:spPr>
            <a:xfrm>
              <a:off x="6402950" y="-62325"/>
              <a:ext cx="321900" cy="101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6"/>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6">
  <p:cSld name="CUSTOM_3_1_1_1_1">
    <p:spTree>
      <p:nvGrpSpPr>
        <p:cNvPr id="96" name="Shape 96"/>
        <p:cNvGrpSpPr/>
        <p:nvPr/>
      </p:nvGrpSpPr>
      <p:grpSpPr>
        <a:xfrm>
          <a:off x="0" y="0"/>
          <a:ext cx="0" cy="0"/>
          <a:chOff x="0" y="0"/>
          <a:chExt cx="0" cy="0"/>
        </a:xfrm>
      </p:grpSpPr>
      <p:sp>
        <p:nvSpPr>
          <p:cNvPr id="97" name="Google Shape;97;p7"/>
          <p:cNvSpPr/>
          <p:nvPr/>
        </p:nvSpPr>
        <p:spPr>
          <a:xfrm rot="5400000">
            <a:off x="-1307150" y="1307250"/>
            <a:ext cx="10058400" cy="7443900"/>
          </a:xfrm>
          <a:prstGeom prst="round2SameRect">
            <a:avLst>
              <a:gd fmla="val 2439" name="adj1"/>
              <a:gd fmla="val 0" name="adj2"/>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04" name="Google Shape;104;p7"/>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05" name="Google Shape;105;p7"/>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06" name="Google Shape;106;p7"/>
          <p:cNvGrpSpPr/>
          <p:nvPr/>
        </p:nvGrpSpPr>
        <p:grpSpPr>
          <a:xfrm>
            <a:off x="6631550" y="-62325"/>
            <a:ext cx="321900" cy="10177725"/>
            <a:chOff x="6402950" y="-62325"/>
            <a:chExt cx="321900" cy="10177725"/>
          </a:xfrm>
        </p:grpSpPr>
        <p:sp>
          <p:nvSpPr>
            <p:cNvPr id="107" name="Google Shape;107;p7"/>
            <p:cNvSpPr/>
            <p:nvPr/>
          </p:nvSpPr>
          <p:spPr>
            <a:xfrm>
              <a:off x="6402950" y="-62325"/>
              <a:ext cx="321900" cy="10172400"/>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7">
  <p:cSld name="CUSTOM_3_1_1_1_1_1">
    <p:spTree>
      <p:nvGrpSpPr>
        <p:cNvPr id="110" name="Shape 110"/>
        <p:cNvGrpSpPr/>
        <p:nvPr/>
      </p:nvGrpSpPr>
      <p:grpSpPr>
        <a:xfrm>
          <a:off x="0" y="0"/>
          <a:ext cx="0" cy="0"/>
          <a:chOff x="0" y="0"/>
          <a:chExt cx="0" cy="0"/>
        </a:xfrm>
      </p:grpSpPr>
      <p:sp>
        <p:nvSpPr>
          <p:cNvPr id="111" name="Google Shape;111;p8"/>
          <p:cNvSpPr/>
          <p:nvPr/>
        </p:nvSpPr>
        <p:spPr>
          <a:xfrm rot="5400000">
            <a:off x="-1307150" y="1307250"/>
            <a:ext cx="10058400" cy="7443900"/>
          </a:xfrm>
          <a:prstGeom prst="round2SameRect">
            <a:avLst>
              <a:gd fmla="val 2439" name="adj1"/>
              <a:gd fmla="val 0"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18" name="Google Shape;118;p8"/>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19" name="Google Shape;119;p8"/>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20" name="Google Shape;120;p8"/>
          <p:cNvGrpSpPr/>
          <p:nvPr/>
        </p:nvGrpSpPr>
        <p:grpSpPr>
          <a:xfrm>
            <a:off x="6631550" y="-62325"/>
            <a:ext cx="321900" cy="10177725"/>
            <a:chOff x="6402950" y="-62325"/>
            <a:chExt cx="321900" cy="10177725"/>
          </a:xfrm>
        </p:grpSpPr>
        <p:sp>
          <p:nvSpPr>
            <p:cNvPr id="121" name="Google Shape;121;p8"/>
            <p:cNvSpPr/>
            <p:nvPr/>
          </p:nvSpPr>
          <p:spPr>
            <a:xfrm>
              <a:off x="6402950" y="-62325"/>
              <a:ext cx="321900" cy="10172400"/>
            </a:xfrm>
            <a:prstGeom prst="rect">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8"/>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USTOM_3_1_1_1_1_1_1">
    <p:spTree>
      <p:nvGrpSpPr>
        <p:cNvPr id="124" name="Shape 124"/>
        <p:cNvGrpSpPr/>
        <p:nvPr/>
      </p:nvGrpSpPr>
      <p:grpSpPr>
        <a:xfrm>
          <a:off x="0" y="0"/>
          <a:ext cx="0" cy="0"/>
          <a:chOff x="0" y="0"/>
          <a:chExt cx="0" cy="0"/>
        </a:xfrm>
      </p:grpSpPr>
      <p:sp>
        <p:nvSpPr>
          <p:cNvPr id="125" name="Google Shape;125;p9"/>
          <p:cNvSpPr/>
          <p:nvPr/>
        </p:nvSpPr>
        <p:spPr>
          <a:xfrm rot="5400000">
            <a:off x="-1307150" y="1307250"/>
            <a:ext cx="10058400" cy="7443900"/>
          </a:xfrm>
          <a:prstGeom prst="round2SameRect">
            <a:avLst>
              <a:gd fmla="val 2439"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32" name="Google Shape;132;p9"/>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33" name="Google Shape;133;p9"/>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34" name="Google Shape;134;p9"/>
          <p:cNvGrpSpPr/>
          <p:nvPr/>
        </p:nvGrpSpPr>
        <p:grpSpPr>
          <a:xfrm>
            <a:off x="6631550" y="-62325"/>
            <a:ext cx="321900" cy="10177725"/>
            <a:chOff x="6402950" y="-62325"/>
            <a:chExt cx="321900" cy="10177725"/>
          </a:xfrm>
        </p:grpSpPr>
        <p:sp>
          <p:nvSpPr>
            <p:cNvPr id="135" name="Google Shape;135;p9"/>
            <p:cNvSpPr/>
            <p:nvPr/>
          </p:nvSpPr>
          <p:spPr>
            <a:xfrm>
              <a:off x="6402950" y="-62325"/>
              <a:ext cx="321900" cy="10172400"/>
            </a:xfrm>
            <a:prstGeom prst="rect">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9"/>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9">
  <p:cSld name="CUSTOM_3_1_1_1_1_1_1_1">
    <p:spTree>
      <p:nvGrpSpPr>
        <p:cNvPr id="138" name="Shape 138"/>
        <p:cNvGrpSpPr/>
        <p:nvPr/>
      </p:nvGrpSpPr>
      <p:grpSpPr>
        <a:xfrm>
          <a:off x="0" y="0"/>
          <a:ext cx="0" cy="0"/>
          <a:chOff x="0" y="0"/>
          <a:chExt cx="0" cy="0"/>
        </a:xfrm>
      </p:grpSpPr>
      <p:sp>
        <p:nvSpPr>
          <p:cNvPr id="139" name="Google Shape;139;p10"/>
          <p:cNvSpPr/>
          <p:nvPr/>
        </p:nvSpPr>
        <p:spPr>
          <a:xfrm rot="5400000">
            <a:off x="-1307150" y="1307250"/>
            <a:ext cx="10058400" cy="7443900"/>
          </a:xfrm>
          <a:prstGeom prst="round2SameRect">
            <a:avLst>
              <a:gd fmla="val 2439" name="adj1"/>
              <a:gd fmla="val 0"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46" name="Google Shape;146;p10"/>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47" name="Google Shape;147;p10"/>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48" name="Google Shape;148;p10"/>
          <p:cNvGrpSpPr/>
          <p:nvPr/>
        </p:nvGrpSpPr>
        <p:grpSpPr>
          <a:xfrm>
            <a:off x="6631550" y="-62325"/>
            <a:ext cx="321900" cy="10177725"/>
            <a:chOff x="6402950" y="-62325"/>
            <a:chExt cx="321900" cy="10177725"/>
          </a:xfrm>
        </p:grpSpPr>
        <p:sp>
          <p:nvSpPr>
            <p:cNvPr id="149" name="Google Shape;149;p10"/>
            <p:cNvSpPr/>
            <p:nvPr/>
          </p:nvSpPr>
          <p:spPr>
            <a:xfrm>
              <a:off x="6402950" y="-62325"/>
              <a:ext cx="321900" cy="10172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10"/>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7392400" y="7848693"/>
            <a:ext cx="380100" cy="2209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rot="5400000">
            <a:off x="6871650" y="8987575"/>
            <a:ext cx="1348200" cy="488700"/>
          </a:xfrm>
          <a:prstGeom prst="round2SameRect">
            <a:avLst>
              <a:gd fmla="val 16667" name="adj1"/>
              <a:gd fmla="val 0" name="adj2"/>
            </a:avLst>
          </a:prstGeom>
          <a:solidFill>
            <a:schemeClr val="accent4"/>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 name="Google Shape;8;p1"/>
          <p:cNvSpPr/>
          <p:nvPr/>
        </p:nvSpPr>
        <p:spPr>
          <a:xfrm rot="5400000">
            <a:off x="6871650" y="7765014"/>
            <a:ext cx="1348200" cy="488700"/>
          </a:xfrm>
          <a:prstGeom prst="round2SameRect">
            <a:avLst>
              <a:gd fmla="val 16667" name="adj1"/>
              <a:gd fmla="val 0" name="adj2"/>
            </a:avLst>
          </a:prstGeom>
          <a:solidFill>
            <a:schemeClr val="accent3"/>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 name="Google Shape;9;p1"/>
          <p:cNvSpPr/>
          <p:nvPr/>
        </p:nvSpPr>
        <p:spPr>
          <a:xfrm rot="5400000">
            <a:off x="6871650" y="6542453"/>
            <a:ext cx="1348200" cy="488700"/>
          </a:xfrm>
          <a:prstGeom prst="round2SameRect">
            <a:avLst>
              <a:gd fmla="val 16667" name="adj1"/>
              <a:gd fmla="val 0" name="adj2"/>
            </a:avLst>
          </a:prstGeom>
          <a:solidFill>
            <a:schemeClr val="accen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 name="Google Shape;10;p1"/>
          <p:cNvSpPr/>
          <p:nvPr/>
        </p:nvSpPr>
        <p:spPr>
          <a:xfrm rot="5400000">
            <a:off x="6871650" y="5319893"/>
            <a:ext cx="1348200" cy="488700"/>
          </a:xfrm>
          <a:prstGeom prst="round2SameRect">
            <a:avLst>
              <a:gd fmla="val 16667" name="adj1"/>
              <a:gd fmla="val 0" name="adj2"/>
            </a:avLst>
          </a:prstGeom>
          <a:solidFill>
            <a:schemeClr val="accen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 name="Google Shape;11;p1"/>
          <p:cNvSpPr/>
          <p:nvPr/>
        </p:nvSpPr>
        <p:spPr>
          <a:xfrm rot="5400000">
            <a:off x="6871650" y="4097332"/>
            <a:ext cx="1348200" cy="488700"/>
          </a:xfrm>
          <a:prstGeom prst="round2SameRect">
            <a:avLst>
              <a:gd fmla="val 16667" name="adj1"/>
              <a:gd fmla="val 0" name="adj2"/>
            </a:avLst>
          </a:prstGeom>
          <a:solidFill>
            <a:schemeClr val="l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 name="Google Shape;12;p1"/>
          <p:cNvSpPr/>
          <p:nvPr/>
        </p:nvSpPr>
        <p:spPr>
          <a:xfrm rot="5400000">
            <a:off x="6871650" y="2874771"/>
            <a:ext cx="1348200" cy="488700"/>
          </a:xfrm>
          <a:prstGeom prst="round2SameRect">
            <a:avLst>
              <a:gd fmla="val 16667" name="adj1"/>
              <a:gd fmla="val 0" name="adj2"/>
            </a:avLst>
          </a:prstGeom>
          <a:solidFill>
            <a:schemeClr val="dk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 name="Google Shape;13;p1"/>
          <p:cNvSpPr/>
          <p:nvPr/>
        </p:nvSpPr>
        <p:spPr>
          <a:xfrm rot="5400000">
            <a:off x="6871650" y="1652211"/>
            <a:ext cx="1348200" cy="488700"/>
          </a:xfrm>
          <a:prstGeom prst="round2SameRect">
            <a:avLst>
              <a:gd fmla="val 16667" name="adj1"/>
              <a:gd fmla="val 0" name="adj2"/>
            </a:avLst>
          </a:prstGeom>
          <a:solidFill>
            <a:schemeClr val="l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 name="Google Shape;14;p1"/>
          <p:cNvSpPr/>
          <p:nvPr/>
        </p:nvSpPr>
        <p:spPr>
          <a:xfrm rot="5400000">
            <a:off x="6871650" y="429650"/>
            <a:ext cx="1348200" cy="488700"/>
          </a:xfrm>
          <a:prstGeom prst="round2SameRect">
            <a:avLst>
              <a:gd fmla="val 16667" name="adj1"/>
              <a:gd fmla="val 0" name="adj2"/>
            </a:avLst>
          </a:prstGeom>
          <a:solidFill>
            <a:schemeClr val="dk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 name="Google Shape;15;p1"/>
          <p:cNvSpPr/>
          <p:nvPr/>
        </p:nvSpPr>
        <p:spPr>
          <a:xfrm>
            <a:off x="91310" y="0"/>
            <a:ext cx="7301100" cy="10058400"/>
          </a:xfrm>
          <a:prstGeom prst="rect">
            <a:avLst/>
          </a:prstGeom>
          <a:solidFill>
            <a:srgbClr val="FFFFFF"/>
          </a:soli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0"/>
            <a:ext cx="7301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txBox="1"/>
          <p:nvPr>
            <p:ph type="title"/>
          </p:nvPr>
        </p:nvSpPr>
        <p:spPr>
          <a:xfrm>
            <a:off x="264950" y="870275"/>
            <a:ext cx="65571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53535"/>
              </a:buClr>
              <a:buSzPts val="4000"/>
              <a:buFont typeface="Caveat"/>
              <a:buNone/>
              <a:defRPr b="1" sz="4000">
                <a:solidFill>
                  <a:srgbClr val="353535"/>
                </a:solidFill>
                <a:latin typeface="Caveat"/>
                <a:ea typeface="Caveat"/>
                <a:cs typeface="Caveat"/>
                <a:sym typeface="Caveat"/>
              </a:defRPr>
            </a:lvl1pPr>
            <a:lvl2pPr lvl="1">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2pPr>
            <a:lvl3pPr lvl="2">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3pPr>
            <a:lvl4pPr lvl="3">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4pPr>
            <a:lvl5pPr lvl="4">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5pPr>
            <a:lvl6pPr lvl="5">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6pPr>
            <a:lvl7pPr lvl="6">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7pPr>
            <a:lvl8pPr lvl="7">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8pPr>
            <a:lvl9pPr lvl="8">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9pPr>
          </a:lstStyle>
          <a:p/>
        </p:txBody>
      </p:sp>
      <p:sp>
        <p:nvSpPr>
          <p:cNvPr id="18" name="Google Shape;18;p1"/>
          <p:cNvSpPr txBox="1"/>
          <p:nvPr>
            <p:ph idx="1" type="body"/>
          </p:nvPr>
        </p:nvSpPr>
        <p:spPr>
          <a:xfrm>
            <a:off x="264950" y="1821656"/>
            <a:ext cx="6557100" cy="6681000"/>
          </a:xfrm>
          <a:prstGeom prst="rect">
            <a:avLst/>
          </a:prstGeom>
          <a:noFill/>
          <a:ln>
            <a:noFill/>
          </a:ln>
        </p:spPr>
        <p:txBody>
          <a:bodyPr anchorCtr="0" anchor="t" bIns="91425" lIns="91425" spcFirstLastPara="1" rIns="91425" wrap="square" tIns="91425">
            <a:normAutofit/>
          </a:bodyPr>
          <a:lstStyle>
            <a:lvl1pPr indent="-349250" lvl="0" marL="457200">
              <a:lnSpc>
                <a:spcPct val="140000"/>
              </a:lnSpc>
              <a:spcBef>
                <a:spcPts val="0"/>
              </a:spcBef>
              <a:spcAft>
                <a:spcPts val="0"/>
              </a:spcAft>
              <a:buClr>
                <a:srgbClr val="353535"/>
              </a:buClr>
              <a:buSzPts val="1900"/>
              <a:buFont typeface="Poppins"/>
              <a:buChar char="●"/>
              <a:defRPr sz="1900">
                <a:solidFill>
                  <a:srgbClr val="353535"/>
                </a:solidFill>
                <a:latin typeface="Poppins"/>
                <a:ea typeface="Poppins"/>
                <a:cs typeface="Poppins"/>
                <a:sym typeface="Poppins"/>
              </a:defRPr>
            </a:lvl1pPr>
            <a:lvl2pPr indent="-323850" lvl="1" marL="914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2pPr>
            <a:lvl3pPr indent="-323850" lvl="2" marL="1371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3pPr>
            <a:lvl4pPr indent="-323850" lvl="3" marL="1828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4pPr>
            <a:lvl5pPr indent="-323850" lvl="4" marL="22860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5pPr>
            <a:lvl6pPr indent="-323850" lvl="5" marL="27432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6pPr>
            <a:lvl7pPr indent="-323850" lvl="6" marL="3200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7pPr>
            <a:lvl8pPr indent="-323850" lvl="7" marL="3657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8pPr>
            <a:lvl9pPr indent="-323850" lvl="8" marL="4114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9pPr>
          </a:lstStyle>
          <a:p/>
        </p:txBody>
      </p:sp>
      <p:sp>
        <p:nvSpPr>
          <p:cNvPr id="19" name="Google Shape;19;p1">
            <a:hlinkClick/>
          </p:cNvPr>
          <p:cNvSpPr txBox="1"/>
          <p:nvPr/>
        </p:nvSpPr>
        <p:spPr>
          <a:xfrm rot="5400000">
            <a:off x="6949300" y="393842"/>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01</a:t>
            </a:r>
            <a:endParaRPr sz="2000">
              <a:solidFill>
                <a:srgbClr val="353535"/>
              </a:solidFill>
              <a:latin typeface="Yeseva One"/>
              <a:ea typeface="Yeseva One"/>
              <a:cs typeface="Yeseva One"/>
              <a:sym typeface="Yeseva One"/>
            </a:endParaRPr>
          </a:p>
        </p:txBody>
      </p:sp>
      <p:sp>
        <p:nvSpPr>
          <p:cNvPr id="20" name="Google Shape;20;p1">
            <a:hlinkClick/>
          </p:cNvPr>
          <p:cNvSpPr txBox="1"/>
          <p:nvPr/>
        </p:nvSpPr>
        <p:spPr>
          <a:xfrm rot="5400000">
            <a:off x="6949300" y="1614418"/>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02</a:t>
            </a:r>
            <a:endParaRPr sz="2000">
              <a:solidFill>
                <a:srgbClr val="353535"/>
              </a:solidFill>
              <a:latin typeface="Yeseva One"/>
              <a:ea typeface="Yeseva One"/>
              <a:cs typeface="Yeseva One"/>
              <a:sym typeface="Yeseva One"/>
            </a:endParaRPr>
          </a:p>
        </p:txBody>
      </p:sp>
      <p:sp>
        <p:nvSpPr>
          <p:cNvPr id="21" name="Google Shape;21;p1">
            <a:hlinkClick/>
          </p:cNvPr>
          <p:cNvSpPr txBox="1"/>
          <p:nvPr/>
        </p:nvSpPr>
        <p:spPr>
          <a:xfrm rot="5400000">
            <a:off x="6949300" y="2834993"/>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03</a:t>
            </a:r>
            <a:endParaRPr sz="2000">
              <a:solidFill>
                <a:srgbClr val="353535"/>
              </a:solidFill>
              <a:latin typeface="Yeseva One"/>
              <a:ea typeface="Yeseva One"/>
              <a:cs typeface="Yeseva One"/>
              <a:sym typeface="Yeseva One"/>
            </a:endParaRPr>
          </a:p>
        </p:txBody>
      </p:sp>
      <p:sp>
        <p:nvSpPr>
          <p:cNvPr id="22" name="Google Shape;22;p1">
            <a:hlinkClick/>
          </p:cNvPr>
          <p:cNvSpPr txBox="1"/>
          <p:nvPr/>
        </p:nvSpPr>
        <p:spPr>
          <a:xfrm rot="5400000">
            <a:off x="6949300" y="4055569"/>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04</a:t>
            </a:r>
            <a:endParaRPr sz="2000">
              <a:solidFill>
                <a:srgbClr val="353535"/>
              </a:solidFill>
              <a:latin typeface="Yeseva One"/>
              <a:ea typeface="Yeseva One"/>
              <a:cs typeface="Yeseva One"/>
              <a:sym typeface="Yeseva One"/>
            </a:endParaRPr>
          </a:p>
        </p:txBody>
      </p:sp>
      <p:sp>
        <p:nvSpPr>
          <p:cNvPr id="23" name="Google Shape;23;p1">
            <a:hlinkClick/>
          </p:cNvPr>
          <p:cNvSpPr txBox="1"/>
          <p:nvPr/>
        </p:nvSpPr>
        <p:spPr>
          <a:xfrm rot="5400000">
            <a:off x="6949300" y="5276144"/>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05</a:t>
            </a:r>
            <a:endParaRPr sz="2000">
              <a:solidFill>
                <a:srgbClr val="353535"/>
              </a:solidFill>
              <a:latin typeface="Yeseva One"/>
              <a:ea typeface="Yeseva One"/>
              <a:cs typeface="Yeseva One"/>
              <a:sym typeface="Yeseva One"/>
            </a:endParaRPr>
          </a:p>
        </p:txBody>
      </p:sp>
      <p:sp>
        <p:nvSpPr>
          <p:cNvPr id="24" name="Google Shape;24;p1">
            <a:hlinkClick/>
          </p:cNvPr>
          <p:cNvSpPr txBox="1"/>
          <p:nvPr/>
        </p:nvSpPr>
        <p:spPr>
          <a:xfrm rot="5400000">
            <a:off x="6949300" y="6496720"/>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06</a:t>
            </a:r>
            <a:endParaRPr sz="2000">
              <a:solidFill>
                <a:srgbClr val="353535"/>
              </a:solidFill>
              <a:latin typeface="Yeseva One"/>
              <a:ea typeface="Yeseva One"/>
              <a:cs typeface="Yeseva One"/>
              <a:sym typeface="Yeseva One"/>
            </a:endParaRPr>
          </a:p>
        </p:txBody>
      </p:sp>
      <p:sp>
        <p:nvSpPr>
          <p:cNvPr id="25" name="Google Shape;25;p1">
            <a:hlinkClick/>
          </p:cNvPr>
          <p:cNvSpPr txBox="1"/>
          <p:nvPr/>
        </p:nvSpPr>
        <p:spPr>
          <a:xfrm rot="5400000">
            <a:off x="6949300" y="7717295"/>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07</a:t>
            </a:r>
            <a:endParaRPr sz="2000">
              <a:solidFill>
                <a:srgbClr val="353535"/>
              </a:solidFill>
              <a:latin typeface="Yeseva One"/>
              <a:ea typeface="Yeseva One"/>
              <a:cs typeface="Yeseva One"/>
              <a:sym typeface="Yeseva One"/>
            </a:endParaRPr>
          </a:p>
        </p:txBody>
      </p:sp>
      <p:sp>
        <p:nvSpPr>
          <p:cNvPr id="26" name="Google Shape;26;p1">
            <a:hlinkClick/>
          </p:cNvPr>
          <p:cNvSpPr txBox="1"/>
          <p:nvPr/>
        </p:nvSpPr>
        <p:spPr>
          <a:xfrm rot="5400000">
            <a:off x="6949300" y="8937871"/>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08</a:t>
            </a:r>
            <a:endParaRPr sz="2000">
              <a:solidFill>
                <a:srgbClr val="353535"/>
              </a:solidFill>
              <a:latin typeface="Yeseva One"/>
              <a:ea typeface="Yeseva One"/>
              <a:cs typeface="Yeseva One"/>
              <a:sym typeface="Yeseva On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www.ncld.org/wp-content/uploads/2021/02/Distance-Learning-Toolkit-1.pdf" TargetMode="External"/><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8.xml"/><Relationship Id="rId6" Type="http://schemas.openxmlformats.org/officeDocument/2006/relationships/slide" Target="/ppt/slides/slide18.xml"/><Relationship Id="rId7" Type="http://schemas.openxmlformats.org/officeDocument/2006/relationships/slide" Target="/ppt/slides/slide36.xml"/><Relationship Id="rId8" Type="http://schemas.openxmlformats.org/officeDocument/2006/relationships/slide" Target="/ppt/slides/slide41.xml"/><Relationship Id="rId11" Type="http://schemas.openxmlformats.org/officeDocument/2006/relationships/slide" Target="/ppt/slides/slide64.xml"/><Relationship Id="rId10" Type="http://schemas.openxmlformats.org/officeDocument/2006/relationships/slide" Target="/ppt/slides/slide55.xml"/><Relationship Id="rId13" Type="http://schemas.openxmlformats.org/officeDocument/2006/relationships/slide" Target="/ppt/slides/slide18.xml"/><Relationship Id="rId12" Type="http://schemas.openxmlformats.org/officeDocument/2006/relationships/slide" Target="/ppt/slides/slide8.xml"/><Relationship Id="rId14" Type="http://schemas.openxmlformats.org/officeDocument/2006/relationships/slide" Target="/ppt/slides/slide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8.xml"/><Relationship Id="rId6" Type="http://schemas.openxmlformats.org/officeDocument/2006/relationships/slide" Target="/ppt/slides/slide18.xml"/><Relationship Id="rId7" Type="http://schemas.openxmlformats.org/officeDocument/2006/relationships/slide" Target="/ppt/slides/slide36.xml"/><Relationship Id="rId8" Type="http://schemas.openxmlformats.org/officeDocument/2006/relationships/slide" Target="/ppt/slides/slide41.xml"/><Relationship Id="rId11" Type="http://schemas.openxmlformats.org/officeDocument/2006/relationships/slide" Target="/ppt/slides/slide64.xml"/><Relationship Id="rId10" Type="http://schemas.openxmlformats.org/officeDocument/2006/relationships/slide" Target="/ppt/slides/slide55.xml"/><Relationship Id="rId13" Type="http://schemas.openxmlformats.org/officeDocument/2006/relationships/slide" Target="/ppt/slides/slide18.xml"/><Relationship Id="rId12" Type="http://schemas.openxmlformats.org/officeDocument/2006/relationships/slide" Target="/ppt/slides/slide8.xml"/><Relationship Id="rId14" Type="http://schemas.openxmlformats.org/officeDocument/2006/relationships/slide" Target="/ppt/slid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55.xml"/><Relationship Id="rId10" Type="http://schemas.openxmlformats.org/officeDocument/2006/relationships/slide" Target="/ppt/slides/slide49.xml"/><Relationship Id="rId13" Type="http://schemas.openxmlformats.org/officeDocument/2006/relationships/slide" Target="/ppt/slides/slide8.xml"/><Relationship Id="rId12" Type="http://schemas.openxmlformats.org/officeDocument/2006/relationships/slide" Target="/ppt/slides/slide64.xml"/><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1.xml"/><Relationship Id="rId15" Type="http://schemas.openxmlformats.org/officeDocument/2006/relationships/slide" Target="/ppt/slides/slide28.xml"/><Relationship Id="rId14" Type="http://schemas.openxmlformats.org/officeDocument/2006/relationships/slide" Target="/ppt/slides/slide18.xml"/><Relationship Id="rId5" Type="http://schemas.openxmlformats.org/officeDocument/2006/relationships/image" Target="../media/image9.png"/><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3" Type="http://schemas.openxmlformats.org/officeDocument/2006/relationships/hyperlink" Target="https://aem.cast.org/create/perceivable#:~:text=readable%20and%20legible.-,Add%20text%20descriptions%20to%20your%20images,-Your%20learners%20who" TargetMode="External"/><Relationship Id="rId12" Type="http://schemas.openxmlformats.org/officeDocument/2006/relationships/slide" Target="/ppt/slides/slide28.xml"/><Relationship Id="rId15" Type="http://schemas.openxmlformats.org/officeDocument/2006/relationships/hyperlink" Target="https://aem.cast.org/create/perceivable#:~:text=are%20multiple%20speakers.-,Provide%20sufficient%20contrast,-When%20the%20text" TargetMode="External"/><Relationship Id="rId14" Type="http://schemas.openxmlformats.org/officeDocument/2006/relationships/hyperlink" Target="https://aem.cast.org/create/perceivable#:~:text=you%20do%20it!-,Include%20closed%20captions%20and%20transcripts,-The%20importance%20of" TargetMode="External"/><Relationship Id="rId17" Type="http://schemas.openxmlformats.org/officeDocument/2006/relationships/hyperlink" Target="https://aem.cast.org/create/perceivable#:~:text=understood%20without%20color.-,Make%20your%20text%20readable%20and%20legible,-To%20reduce%20the" TargetMode="External"/><Relationship Id="rId16" Type="http://schemas.openxmlformats.org/officeDocument/2006/relationships/hyperlink" Target="https://aem.cast.org/create/perceivable#:~:text=have%20sufficient%20contrast.-,Do%20not%20use%20color%20alone,-Not%20all%20of" TargetMode="External"/></Relationships>
</file>

<file path=ppt/slides/_rels/slide33.xml.rels><?xml version="1.0" encoding="UTF-8" standalone="yes"?><Relationships xmlns="http://schemas.openxmlformats.org/package/2006/relationships"><Relationship Id="rId20" Type="http://schemas.openxmlformats.org/officeDocument/2006/relationships/hyperlink" Target="https://aem.cast.org/create/understandable#:~:text=Use%20plain-,language,-Use%20language%20that" TargetMode="External"/><Relationship Id="rId22" Type="http://schemas.openxmlformats.org/officeDocument/2006/relationships/hyperlink" Target="https://aem.cast.org/create/robust#:~:text=accessibility%20with%20people.-,Provide%20descriptive%20metadata,-Metadata%20is%20data" TargetMode="External"/><Relationship Id="rId21" Type="http://schemas.openxmlformats.org/officeDocument/2006/relationships/hyperlink" Target="https://aem.cast.org/create/understandable#:~:text=they%20are%20used.-,Identify%20the%C2%A0language,-Identifying%20the%20language" TargetMode="External"/><Relationship Id="rId24" Type="http://schemas.openxmlformats.org/officeDocument/2006/relationships/hyperlink" Target="https://aem.cast.org/create/robust#:~:text=common%20accessibility%20problems.-,Involve%20people%20in%20accessibility,-To%20test%20the" TargetMode="External"/><Relationship Id="rId23" Type="http://schemas.openxmlformats.org/officeDocument/2006/relationships/hyperlink" Target="https://aem.cast.org/create/robust#:~:text=the%20desired%20document.-,Perform%20an%20accessibility%20check,-Even%20the%20best" TargetMode="External"/><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3" Type="http://schemas.openxmlformats.org/officeDocument/2006/relationships/hyperlink" Target="https://aem.cast.org/create/operable#:~:text=content%20that%20flashes.-,Build%20a%20table%20of%20contents%20with%20headings,-Organize%C2%A0your%20content" TargetMode="External"/><Relationship Id="rId12" Type="http://schemas.openxmlformats.org/officeDocument/2006/relationships/slide" Target="/ppt/slides/slide28.xml"/><Relationship Id="rId15" Type="http://schemas.openxmlformats.org/officeDocument/2006/relationships/hyperlink" Target="https://aem.cast.org/create/operable#:~:text=can%20be%20confusing.-,Check%20for%20keyboard%20accessibility,-Much%20of%20the" TargetMode="External"/><Relationship Id="rId14" Type="http://schemas.openxmlformats.org/officeDocument/2006/relationships/hyperlink" Target="https://aem.cast.org/create/operable#:~:text=bigger%20and%20bold.-,Make%20your%20links%20descriptive,-On%20most%20screen" TargetMode="External"/><Relationship Id="rId17" Type="http://schemas.openxmlformats.org/officeDocument/2006/relationships/hyperlink" Target="https://aem.cast.org/create/operable#:~:text=can%20review%C2%A0later.-,Avoid%20content%20that%20flashes,-For%20all%20learners" TargetMode="External"/><Relationship Id="rId16" Type="http://schemas.openxmlformats.org/officeDocument/2006/relationships/hyperlink" Target="https://aem.cast.org/create/operable#:~:text=interactive%20elements.-,Provide%20sufficient%20time,-Your%20learners%20who" TargetMode="External"/><Relationship Id="rId19" Type="http://schemas.openxmlformats.org/officeDocument/2006/relationships/hyperlink" Target="https://aem.cast.org/create/understandable#:~:text=on%20sensory%20characteristics.-,Aim%20for%20consistency,-Consistency%2C%20in%20both" TargetMode="External"/><Relationship Id="rId18" Type="http://schemas.openxmlformats.org/officeDocument/2006/relationships/hyperlink" Target="https://aem.cast.org/create/understandable#:~:text=Identify%20the%20language.-,Provide%20clear%20directions,-Before%20learners%20ar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36.xml.rels><?xml version="1.0" encoding="UTF-8" standalone="yes"?><Relationships xmlns="http://schemas.openxmlformats.org/package/2006/relationships"><Relationship Id="rId20" Type="http://schemas.openxmlformats.org/officeDocument/2006/relationships/slide" Target="/ppt/slides/slide41.xml"/><Relationship Id="rId22" Type="http://schemas.openxmlformats.org/officeDocument/2006/relationships/slide" Target="/ppt/slides/slide55.xml"/><Relationship Id="rId21" Type="http://schemas.openxmlformats.org/officeDocument/2006/relationships/slide" Target="/ppt/slides/slide49.xml"/><Relationship Id="rId24" Type="http://schemas.openxmlformats.org/officeDocument/2006/relationships/slide" Target="/ppt/slides/slide8.xml"/><Relationship Id="rId23" Type="http://schemas.openxmlformats.org/officeDocument/2006/relationships/slide" Target="/ppt/slides/slide64.xml"/><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36.xml"/><Relationship Id="rId26" Type="http://schemas.openxmlformats.org/officeDocument/2006/relationships/slide" Target="/ppt/slides/slide28.xml"/><Relationship Id="rId25" Type="http://schemas.openxmlformats.org/officeDocument/2006/relationships/slide" Target="/ppt/slides/slide18.xml"/><Relationship Id="rId5" Type="http://schemas.openxmlformats.org/officeDocument/2006/relationships/slide" Target="/ppt/slides/slide36.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9.xml"/><Relationship Id="rId10" Type="http://schemas.openxmlformats.org/officeDocument/2006/relationships/slide" Target="/ppt/slides/slide41.xml"/><Relationship Id="rId13" Type="http://schemas.openxmlformats.org/officeDocument/2006/relationships/slide" Target="/ppt/slides/slide64.xml"/><Relationship Id="rId12" Type="http://schemas.openxmlformats.org/officeDocument/2006/relationships/slide" Target="/ppt/slides/slide55.xml"/><Relationship Id="rId15" Type="http://schemas.openxmlformats.org/officeDocument/2006/relationships/slide" Target="/ppt/slides/slide18.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8.xml"/><Relationship Id="rId19" Type="http://schemas.openxmlformats.org/officeDocument/2006/relationships/slide" Target="/ppt/slides/slide36.xml"/><Relationship Id="rId18" Type="http://schemas.openxmlformats.org/officeDocument/2006/relationships/slide" Target="/ppt/slid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3" Type="http://schemas.openxmlformats.org/officeDocument/2006/relationships/hyperlink" Target="https://onlineteaching.umich.edu/encouraging-student-participation-in-synchronous-videoconference-sessions/" TargetMode="External"/><Relationship Id="rId12" Type="http://schemas.openxmlformats.org/officeDocument/2006/relationships/slide" Target="/ppt/slid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hyperlink" Target="https://ceedar.education.ufl.edu/wp-content/uploads/2020/10/CEEDER-Leveraging-508.pdf" TargetMode="External"/><Relationship Id="rId4" Type="http://schemas.openxmlformats.org/officeDocument/2006/relationships/hyperlink" Target="https://www.canva.com/design/DAFOXb_IwTs/view?utm_content=DAFOXb_IwTs&amp;utm_campaign=designshare&amp;utm_medium=link&amp;utm_source=publishsharelink" TargetMode="External"/><Relationship Id="rId9" Type="http://schemas.openxmlformats.org/officeDocument/2006/relationships/slide" Target="/ppt/slides/slide41.xml"/><Relationship Id="rId5" Type="http://schemas.openxmlformats.org/officeDocument/2006/relationships/hyperlink" Target="https://ceedar.education.ufl.edu/wp-content/uploads/2020/10/CEEDER-Leveraging-508.pdf" TargetMode="Externa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36.xml"/><Relationship Id="rId11" Type="http://schemas.openxmlformats.org/officeDocument/2006/relationships/slide" Target="/ppt/slides/slide55.xml"/><Relationship Id="rId10" Type="http://schemas.openxmlformats.org/officeDocument/2006/relationships/slide" Target="/ppt/slides/slide49.xml"/><Relationship Id="rId13" Type="http://schemas.openxmlformats.org/officeDocument/2006/relationships/slide" Target="/ppt/slides/slide8.xml"/><Relationship Id="rId12" Type="http://schemas.openxmlformats.org/officeDocument/2006/relationships/slide" Target="/ppt/slides/slide64.xml"/><Relationship Id="rId15" Type="http://schemas.openxmlformats.org/officeDocument/2006/relationships/slide" Target="/ppt/slides/slide28.xml"/><Relationship Id="rId14" Type="http://schemas.openxmlformats.org/officeDocument/2006/relationships/slide" Target="/ppt/slides/slide18.xml"/><Relationship Id="rId16" Type="http://schemas.openxmlformats.org/officeDocument/2006/relationships/hyperlink" Target="https://kahoot.com/" TargetMode="External"/></Relationships>
</file>

<file path=ppt/slides/_rels/slide4.xml.rels><?xml version="1.0" encoding="UTF-8" standalone="yes"?><Relationships xmlns="http://schemas.openxmlformats.org/package/2006/relationships"><Relationship Id="rId11" Type="http://schemas.openxmlformats.org/officeDocument/2006/relationships/slide" Target="/ppt/slides/slide18.xml"/><Relationship Id="rId10" Type="http://schemas.openxmlformats.org/officeDocument/2006/relationships/slide" Target="/ppt/slides/slide8.xml"/><Relationship Id="rId13" Type="http://schemas.openxmlformats.org/officeDocument/2006/relationships/image" Target="../media/image10.png"/><Relationship Id="rId12" Type="http://schemas.openxmlformats.org/officeDocument/2006/relationships/slide" Target="/ppt/slides/slide28.xml"/><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hyperlink" Target="https://www.canva.com/design/DAFOXb_IwTs/view?utm_content=DAFOXb_IwTs&amp;utm_campaign=designshare&amp;utm_medium=link&amp;utm_source=publishsharelink" TargetMode="External"/><Relationship Id="rId4" Type="http://schemas.openxmlformats.org/officeDocument/2006/relationships/hyperlink" Target="https://www.canva.com/design/DAFOXb_IwTs/view?utm_content=DAFOXb_IwTs&amp;utm_campaign=designshare&amp;utm_medium=link&amp;utm_source=publishsharelink" TargetMode="External"/><Relationship Id="rId9" Type="http://schemas.openxmlformats.org/officeDocument/2006/relationships/slide" Target="/ppt/slides/slide18.xml"/><Relationship Id="rId5" Type="http://schemas.openxmlformats.org/officeDocument/2006/relationships/hyperlink" Target="https://www.canva.com/design/DAFOXb_IwTs/view?utm_content=DAFOXb_IwTs&amp;utm_campaign=designshare&amp;utm_medium=link&amp;utm_source=publishsharelink" TargetMode="External"/><Relationship Id="rId6" Type="http://schemas.openxmlformats.org/officeDocument/2006/relationships/hyperlink" Target="https://www.canva.com/design/DAFOXb_IwTs/view?utm_content=DAFOXb_IwTs&amp;utm_campaign=designshare&amp;utm_medium=link&amp;utm_source=publishsharelink" TargetMode="External"/><Relationship Id="rId7" Type="http://schemas.openxmlformats.org/officeDocument/2006/relationships/image" Target="../media/image13.png"/><Relationship Id="rId8" Type="http://schemas.openxmlformats.org/officeDocument/2006/relationships/slide" Target="/ppt/slides/slide8.xml"/><Relationship Id="rId11" Type="http://schemas.openxmlformats.org/officeDocument/2006/relationships/slide" Target="/ppt/slides/slide41.xml"/><Relationship Id="rId10" Type="http://schemas.openxmlformats.org/officeDocument/2006/relationships/slide" Target="/ppt/slides/slide36.xml"/><Relationship Id="rId13" Type="http://schemas.openxmlformats.org/officeDocument/2006/relationships/slide" Target="/ppt/slides/slide55.xml"/><Relationship Id="rId12" Type="http://schemas.openxmlformats.org/officeDocument/2006/relationships/slide" Target="/ppt/slides/slide49.xml"/><Relationship Id="rId15" Type="http://schemas.openxmlformats.org/officeDocument/2006/relationships/slide" Target="/ppt/slides/slide8.xml"/><Relationship Id="rId14" Type="http://schemas.openxmlformats.org/officeDocument/2006/relationships/slide" Target="/ppt/slides/slide64.xml"/><Relationship Id="rId17" Type="http://schemas.openxmlformats.org/officeDocument/2006/relationships/slide" Target="/ppt/slides/slide28.xml"/><Relationship Id="rId16" Type="http://schemas.openxmlformats.org/officeDocument/2006/relationships/slide" Target="/ppt/slides/slide18.xml"/></Relationships>
</file>

<file path=ppt/slides/_rels/slide41.xml.rels><?xml version="1.0" encoding="UTF-8" standalone="yes"?><Relationships xmlns="http://schemas.openxmlformats.org/package/2006/relationships"><Relationship Id="rId20" Type="http://schemas.openxmlformats.org/officeDocument/2006/relationships/slide" Target="/ppt/slides/slide41.xml"/><Relationship Id="rId22" Type="http://schemas.openxmlformats.org/officeDocument/2006/relationships/slide" Target="/ppt/slides/slide55.xml"/><Relationship Id="rId21" Type="http://schemas.openxmlformats.org/officeDocument/2006/relationships/slide" Target="/ppt/slides/slide49.xml"/><Relationship Id="rId24" Type="http://schemas.openxmlformats.org/officeDocument/2006/relationships/slide" Target="/ppt/slides/slide8.xml"/><Relationship Id="rId23" Type="http://schemas.openxmlformats.org/officeDocument/2006/relationships/slide" Target="/ppt/slides/slide64.xml"/><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36.xml"/><Relationship Id="rId26" Type="http://schemas.openxmlformats.org/officeDocument/2006/relationships/slide" Target="/ppt/slides/slide28.xml"/><Relationship Id="rId25" Type="http://schemas.openxmlformats.org/officeDocument/2006/relationships/slide" Target="/ppt/slides/slide18.xml"/><Relationship Id="rId5" Type="http://schemas.openxmlformats.org/officeDocument/2006/relationships/slide" Target="/ppt/slides/slide41.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9.xml"/><Relationship Id="rId10" Type="http://schemas.openxmlformats.org/officeDocument/2006/relationships/slide" Target="/ppt/slides/slide41.xml"/><Relationship Id="rId13" Type="http://schemas.openxmlformats.org/officeDocument/2006/relationships/slide" Target="/ppt/slides/slide64.xml"/><Relationship Id="rId12" Type="http://schemas.openxmlformats.org/officeDocument/2006/relationships/slide" Target="/ppt/slides/slide55.xml"/><Relationship Id="rId15" Type="http://schemas.openxmlformats.org/officeDocument/2006/relationships/slide" Target="/ppt/slides/slide18.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8.xml"/><Relationship Id="rId19" Type="http://schemas.openxmlformats.org/officeDocument/2006/relationships/slide" Target="/ppt/slides/slide36.xml"/><Relationship Id="rId18" Type="http://schemas.openxmlformats.org/officeDocument/2006/relationships/slide" Target="/ppt/slid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hyperlink" Target="https://cdrnys.org/blog/uncategorized/ableism/" TargetMode="External"/><Relationship Id="rId4" Type="http://schemas.openxmlformats.org/officeDocument/2006/relationships/hyperlink" Target="https://cdrnys.org/" TargetMode="External"/><Relationship Id="rId9" Type="http://schemas.openxmlformats.org/officeDocument/2006/relationships/slide" Target="/ppt/slides/slide41.xml"/><Relationship Id="rId5" Type="http://schemas.openxmlformats.org/officeDocument/2006/relationships/hyperlink" Target="https://www.schools.nyc.gov/" TargetMode="Externa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36.xml"/><Relationship Id="rId11" Type="http://schemas.openxmlformats.org/officeDocument/2006/relationships/slide" Target="/ppt/slides/slide55.xml"/><Relationship Id="rId10" Type="http://schemas.openxmlformats.org/officeDocument/2006/relationships/slide" Target="/ppt/slides/slide49.xml"/><Relationship Id="rId13" Type="http://schemas.openxmlformats.org/officeDocument/2006/relationships/slide" Target="/ppt/slides/slide8.xml"/><Relationship Id="rId12" Type="http://schemas.openxmlformats.org/officeDocument/2006/relationships/slide" Target="/ppt/slides/slide64.xml"/><Relationship Id="rId15" Type="http://schemas.openxmlformats.org/officeDocument/2006/relationships/slide" Target="/ppt/slides/slide28.xml"/><Relationship Id="rId14" Type="http://schemas.openxmlformats.org/officeDocument/2006/relationships/slide" Target="/ppt/slid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hyperlink" Target="https://www.nassp.org/" TargetMode="External"/><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3" Type="http://schemas.openxmlformats.org/officeDocument/2006/relationships/hyperlink" Target="http://visablelearning.blogspot.com/p/ability-grouping.html#:~:text=Hattie's%20meta%2Danalysis%20(NSWDEC%2C,over%20a%2012%20month%20period." TargetMode="External"/><Relationship Id="rId12" Type="http://schemas.openxmlformats.org/officeDocument/2006/relationships/slide" Target="/ppt/slides/slide28.xml"/><Relationship Id="rId14" Type="http://schemas.openxmlformats.org/officeDocument/2006/relationships/hyperlink" Target="https://www.tandfonline.com/doi/abs/10.1080/03054985.2015.1117971"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48.xml.rels><?xml version="1.0" encoding="UTF-8" standalone="yes"?><Relationships xmlns="http://schemas.openxmlformats.org/package/2006/relationships"><Relationship Id="rId20" Type="http://schemas.openxmlformats.org/officeDocument/2006/relationships/hyperlink" Target="https://moodle.org/" TargetMode="External"/><Relationship Id="rId22" Type="http://schemas.openxmlformats.org/officeDocument/2006/relationships/hyperlink" Target="https://www.screencastify.com/get-started?gclid=Cj0KCQjwy5maBhDdARIsAMxrkw0-VnLCzixNnHbf3YDk1VLBC26YcrtXFJOa3OExNN_Ve6q_dw0EDncaAmEREALw_wcB" TargetMode="External"/><Relationship Id="rId21" Type="http://schemas.openxmlformats.org/officeDocument/2006/relationships/hyperlink" Target="https://voicethread.com/" TargetMode="External"/><Relationship Id="rId24" Type="http://schemas.openxmlformats.org/officeDocument/2006/relationships/hyperlink" Target="https://www.magnifylearningin.org/project-based-learning-blog/2020/4/27/project-based-learning-within-the-confines-of-e-learning?gclid=Cj0KCQjwy5maBhDdARIsAMxrkw0lIDXgb1Ax6YaXQGIhSMX2HBqZznE55LXGgL2K-OcUZerdStLer9EaAmBeEALw_wcB" TargetMode="External"/><Relationship Id="rId23" Type="http://schemas.openxmlformats.org/officeDocument/2006/relationships/hyperlink" Target="https://info.flip.com/" TargetMode="External"/><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 Id="rId15" Type="http://schemas.openxmlformats.org/officeDocument/2006/relationships/hyperlink" Target="https://meet.google.com/?pli=1" TargetMode="External"/><Relationship Id="rId14" Type="http://schemas.openxmlformats.org/officeDocument/2006/relationships/hyperlink" Target="https://zoom.us/" TargetMode="External"/><Relationship Id="rId17" Type="http://schemas.openxmlformats.org/officeDocument/2006/relationships/hyperlink" Target="https://www.carthage.edu/live/news/21991-use-conferencing-in-schoology-to-meet-with-your" TargetMode="External"/><Relationship Id="rId16" Type="http://schemas.openxmlformats.org/officeDocument/2006/relationships/hyperlink" Target="https://www.microsoft.com/en-us/microsoft-teams/group-chat-software" TargetMode="External"/><Relationship Id="rId19" Type="http://schemas.openxmlformats.org/officeDocument/2006/relationships/hyperlink" Target="https://edu.google.com/intl/ALL_us/workspace-for-education/classroom/" TargetMode="External"/><Relationship Id="rId18" Type="http://schemas.openxmlformats.org/officeDocument/2006/relationships/hyperlink" Target="https://www.instructure.com/canvas/login/free-for-teacher" TargetMode="External"/></Relationships>
</file>

<file path=ppt/slides/_rels/slide49.xml.rels><?xml version="1.0" encoding="UTF-8" standalone="yes"?><Relationships xmlns="http://schemas.openxmlformats.org/package/2006/relationships"><Relationship Id="rId20" Type="http://schemas.openxmlformats.org/officeDocument/2006/relationships/slide" Target="/ppt/slides/slide41.xml"/><Relationship Id="rId22" Type="http://schemas.openxmlformats.org/officeDocument/2006/relationships/slide" Target="/ppt/slides/slide55.xml"/><Relationship Id="rId21" Type="http://schemas.openxmlformats.org/officeDocument/2006/relationships/slide" Target="/ppt/slides/slide49.xml"/><Relationship Id="rId24" Type="http://schemas.openxmlformats.org/officeDocument/2006/relationships/slide" Target="/ppt/slides/slide8.xml"/><Relationship Id="rId23" Type="http://schemas.openxmlformats.org/officeDocument/2006/relationships/slide" Target="/ppt/slides/slide64.xml"/><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36.xml"/><Relationship Id="rId26" Type="http://schemas.openxmlformats.org/officeDocument/2006/relationships/slide" Target="/ppt/slides/slide28.xml"/><Relationship Id="rId25" Type="http://schemas.openxmlformats.org/officeDocument/2006/relationships/slide" Target="/ppt/slides/slide18.xml"/><Relationship Id="rId5" Type="http://schemas.openxmlformats.org/officeDocument/2006/relationships/slide" Target="/ppt/slides/slide49.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9.xml"/><Relationship Id="rId10" Type="http://schemas.openxmlformats.org/officeDocument/2006/relationships/slide" Target="/ppt/slides/slide41.xml"/><Relationship Id="rId13" Type="http://schemas.openxmlformats.org/officeDocument/2006/relationships/slide" Target="/ppt/slides/slide64.xml"/><Relationship Id="rId12" Type="http://schemas.openxmlformats.org/officeDocument/2006/relationships/slide" Target="/ppt/slides/slide55.xml"/><Relationship Id="rId15" Type="http://schemas.openxmlformats.org/officeDocument/2006/relationships/slide" Target="/ppt/slides/slide18.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8.xml"/><Relationship Id="rId19" Type="http://schemas.openxmlformats.org/officeDocument/2006/relationships/slide" Target="/ppt/slides/slide36.xml"/><Relationship Id="rId18" Type="http://schemas.openxmlformats.org/officeDocument/2006/relationships/slide" Target="/ppt/slides/slide18.xml"/></Relationships>
</file>

<file path=ppt/slides/_rels/slide5.xml.rels><?xml version="1.0" encoding="UTF-8" standalone="yes"?><Relationships xmlns="http://schemas.openxmlformats.org/package/2006/relationships"><Relationship Id="rId20" Type="http://schemas.openxmlformats.org/officeDocument/2006/relationships/slide" Target="/ppt/slides/slide49.xml"/><Relationship Id="rId22" Type="http://schemas.openxmlformats.org/officeDocument/2006/relationships/slide" Target="/ppt/slides/slide64.xml"/><Relationship Id="rId21" Type="http://schemas.openxmlformats.org/officeDocument/2006/relationships/slide" Target="/ppt/slides/slide55.xml"/><Relationship Id="rId24" Type="http://schemas.openxmlformats.org/officeDocument/2006/relationships/slide" Target="/ppt/slides/slide18.xml"/><Relationship Id="rId23" Type="http://schemas.openxmlformats.org/officeDocument/2006/relationships/slide" Target="/ppt/slides/slide8.xml"/><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nysed.gov/trle" TargetMode="External"/><Relationship Id="rId4" Type="http://schemas.openxmlformats.org/officeDocument/2006/relationships/slide" Target="/ppt/slides/slide8.xml"/><Relationship Id="rId9" Type="http://schemas.openxmlformats.org/officeDocument/2006/relationships/slide" Target="/ppt/slides/slide41.xml"/><Relationship Id="rId25" Type="http://schemas.openxmlformats.org/officeDocument/2006/relationships/slide" Target="/ppt/slides/slide28.xml"/><Relationship Id="rId5" Type="http://schemas.openxmlformats.org/officeDocument/2006/relationships/slide" Target="/ppt/slides/slide18.xm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36.xml"/><Relationship Id="rId11" Type="http://schemas.openxmlformats.org/officeDocument/2006/relationships/slide" Target="/ppt/slides/slide55.xml"/><Relationship Id="rId10" Type="http://schemas.openxmlformats.org/officeDocument/2006/relationships/slide" Target="/ppt/slides/slide49.xml"/><Relationship Id="rId13" Type="http://schemas.openxmlformats.org/officeDocument/2006/relationships/slide" Target="/ppt/slides/slide8.xml"/><Relationship Id="rId12" Type="http://schemas.openxmlformats.org/officeDocument/2006/relationships/slide" Target="/ppt/slides/slide64.xml"/><Relationship Id="rId15" Type="http://schemas.openxmlformats.org/officeDocument/2006/relationships/slide" Target="/ppt/slides/slide28.xml"/><Relationship Id="rId14" Type="http://schemas.openxmlformats.org/officeDocument/2006/relationships/slide" Target="/ppt/slides/slide18.xml"/><Relationship Id="rId17" Type="http://schemas.openxmlformats.org/officeDocument/2006/relationships/slide" Target="/ppt/slides/slide18.xml"/><Relationship Id="rId16" Type="http://schemas.openxmlformats.org/officeDocument/2006/relationships/slide" Target="/ppt/slides/slide8.xml"/><Relationship Id="rId19" Type="http://schemas.openxmlformats.org/officeDocument/2006/relationships/slide" Target="/ppt/slides/slide41.xml"/><Relationship Id="rId18" Type="http://schemas.openxmlformats.org/officeDocument/2006/relationships/slide" Target="/ppt/slides/slide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hyperlink" Target="https://www.mindmeister.com/" TargetMode="External"/><Relationship Id="rId4" Type="http://schemas.openxmlformats.org/officeDocument/2006/relationships/hyperlink" Target="https://gitmind.com/" TargetMode="External"/><Relationship Id="rId9" Type="http://schemas.openxmlformats.org/officeDocument/2006/relationships/slide" Target="/ppt/slides/slide41.xml"/><Relationship Id="rId5" Type="http://schemas.openxmlformats.org/officeDocument/2006/relationships/hyperlink" Target="https://graphicorganizer.net/" TargetMode="Externa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36.xml"/><Relationship Id="rId11" Type="http://schemas.openxmlformats.org/officeDocument/2006/relationships/slide" Target="/ppt/slides/slide55.xml"/><Relationship Id="rId10" Type="http://schemas.openxmlformats.org/officeDocument/2006/relationships/slide" Target="/ppt/slides/slide49.xml"/><Relationship Id="rId13" Type="http://schemas.openxmlformats.org/officeDocument/2006/relationships/slide" Target="/ppt/slides/slide8.xml"/><Relationship Id="rId12" Type="http://schemas.openxmlformats.org/officeDocument/2006/relationships/slide" Target="/ppt/slides/slide64.xml"/><Relationship Id="rId15" Type="http://schemas.openxmlformats.org/officeDocument/2006/relationships/slide" Target="/ppt/slides/slide28.xml"/><Relationship Id="rId14" Type="http://schemas.openxmlformats.org/officeDocument/2006/relationships/slide" Target="/ppt/slides/slid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55.xml.rels><?xml version="1.0" encoding="UTF-8" standalone="yes"?><Relationships xmlns="http://schemas.openxmlformats.org/package/2006/relationships"><Relationship Id="rId20" Type="http://schemas.openxmlformats.org/officeDocument/2006/relationships/slide" Target="/ppt/slides/slide41.xml"/><Relationship Id="rId22" Type="http://schemas.openxmlformats.org/officeDocument/2006/relationships/slide" Target="/ppt/slides/slide55.xml"/><Relationship Id="rId21" Type="http://schemas.openxmlformats.org/officeDocument/2006/relationships/slide" Target="/ppt/slides/slide49.xml"/><Relationship Id="rId24" Type="http://schemas.openxmlformats.org/officeDocument/2006/relationships/slide" Target="/ppt/slides/slide8.xml"/><Relationship Id="rId23" Type="http://schemas.openxmlformats.org/officeDocument/2006/relationships/slide" Target="/ppt/slides/slide64.xml"/><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36.xml"/><Relationship Id="rId26" Type="http://schemas.openxmlformats.org/officeDocument/2006/relationships/slide" Target="/ppt/slides/slide28.xml"/><Relationship Id="rId25" Type="http://schemas.openxmlformats.org/officeDocument/2006/relationships/slide" Target="/ppt/slides/slide18.xml"/><Relationship Id="rId5" Type="http://schemas.openxmlformats.org/officeDocument/2006/relationships/slide" Target="/ppt/slides/slide55.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9.xml"/><Relationship Id="rId10" Type="http://schemas.openxmlformats.org/officeDocument/2006/relationships/slide" Target="/ppt/slides/slide41.xml"/><Relationship Id="rId13" Type="http://schemas.openxmlformats.org/officeDocument/2006/relationships/slide" Target="/ppt/slides/slide64.xml"/><Relationship Id="rId12" Type="http://schemas.openxmlformats.org/officeDocument/2006/relationships/slide" Target="/ppt/slides/slide55.xml"/><Relationship Id="rId15" Type="http://schemas.openxmlformats.org/officeDocument/2006/relationships/slide" Target="/ppt/slides/slide18.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8.xml"/><Relationship Id="rId19" Type="http://schemas.openxmlformats.org/officeDocument/2006/relationships/slide" Target="/ppt/slides/slide36.xml"/><Relationship Id="rId18" Type="http://schemas.openxmlformats.org/officeDocument/2006/relationships/slide" Target="/ppt/slides/slid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hyperlink" Target="https://www.potentiainstitute21.org/blog/0u10jkolxmtxdnps4sfyj7twm6v24q" TargetMode="External"/><Relationship Id="rId4" Type="http://schemas.openxmlformats.org/officeDocument/2006/relationships/hyperlink" Target="https://www.potentiainstitute21.org/blog/topics-on-potential-making-it-stick-part-1-distributed-practice-forgetting-helps-remembering" TargetMode="External"/><Relationship Id="rId9" Type="http://schemas.openxmlformats.org/officeDocument/2006/relationships/slide" Target="/ppt/slides/slide41.xml"/><Relationship Id="rId5" Type="http://schemas.openxmlformats.org/officeDocument/2006/relationships/hyperlink" Target="https://www.understood.org/en/articles/what-is-explicit-instruction" TargetMode="Externa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36.xml"/><Relationship Id="rId11" Type="http://schemas.openxmlformats.org/officeDocument/2006/relationships/slide" Target="/ppt/slides/slide55.xml"/><Relationship Id="rId10" Type="http://schemas.openxmlformats.org/officeDocument/2006/relationships/slide" Target="/ppt/slides/slide49.xml"/><Relationship Id="rId13" Type="http://schemas.openxmlformats.org/officeDocument/2006/relationships/slide" Target="/ppt/slides/slide8.xml"/><Relationship Id="rId12" Type="http://schemas.openxmlformats.org/officeDocument/2006/relationships/slide" Target="/ppt/slides/slide64.xml"/><Relationship Id="rId15" Type="http://schemas.openxmlformats.org/officeDocument/2006/relationships/slide" Target="/ppt/slides/slide28.xml"/><Relationship Id="rId14" Type="http://schemas.openxmlformats.org/officeDocument/2006/relationships/slide" Target="/ppt/slides/slide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hyperlink" Target="https://explicitinstruction.org/download/sample-chapter.pdf" TargetMode="External"/><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 Id="rId15" Type="http://schemas.openxmlformats.org/officeDocument/2006/relationships/hyperlink" Target="https://www.teachspeced.ca/sequencing-skills" TargetMode="External"/><Relationship Id="rId14" Type="http://schemas.openxmlformats.org/officeDocument/2006/relationships/hyperlink" Target="https://www.learningsciences.com/wp-content/uploads/2020/06/icc_lookinside.pdf" TargetMode="External"/><Relationship Id="rId16" Type="http://schemas.openxmlformats.org/officeDocument/2006/relationships/hyperlink" Target="https://www.theedadvocate.org/how-to-implement-chunking-teaching-strategy-in-your-classro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3" Type="http://schemas.openxmlformats.org/officeDocument/2006/relationships/hyperlink" Target="https://www.potentiainstitute21.org/blog/topics-on-potential-making-it-stick-part-1-distributed-practice-forgetting-helps-remembering" TargetMode="External"/><Relationship Id="rId12" Type="http://schemas.openxmlformats.org/officeDocument/2006/relationships/slide" Target="/ppt/slides/slide28.xml"/><Relationship Id="rId14" Type="http://schemas.openxmlformats.org/officeDocument/2006/relationships/hyperlink" Target="https://www.potentiainstitute21.org/blog/0u10jkolxmtxdnps4sfyj7twm6v24q"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3.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 Id="rId15" Type="http://schemas.openxmlformats.org/officeDocument/2006/relationships/hyperlink" Target="https://www.understood.org/en/articles/how-to-teach-using-explicit-instruction" TargetMode="External"/><Relationship Id="rId14" Type="http://schemas.openxmlformats.org/officeDocument/2006/relationships/hyperlink" Target="https://explicitinstruction.org/download/sample-chapter.pdf" TargetMode="External"/><Relationship Id="rId16" Type="http://schemas.openxmlformats.org/officeDocument/2006/relationships/hyperlink" Target="https://www.understood.org/en/articles/how-to-teach-using-explicit-instruction" TargetMode="External"/></Relationships>
</file>

<file path=ppt/slides/_rels/slide64.xml.rels><?xml version="1.0" encoding="UTF-8" standalone="yes"?><Relationships xmlns="http://schemas.openxmlformats.org/package/2006/relationships"><Relationship Id="rId20" Type="http://schemas.openxmlformats.org/officeDocument/2006/relationships/slide" Target="/ppt/slides/slide41.xml"/><Relationship Id="rId22" Type="http://schemas.openxmlformats.org/officeDocument/2006/relationships/slide" Target="/ppt/slides/slide55.xml"/><Relationship Id="rId21" Type="http://schemas.openxmlformats.org/officeDocument/2006/relationships/slide" Target="/ppt/slides/slide49.xml"/><Relationship Id="rId24" Type="http://schemas.openxmlformats.org/officeDocument/2006/relationships/slide" Target="/ppt/slides/slide8.xml"/><Relationship Id="rId23" Type="http://schemas.openxmlformats.org/officeDocument/2006/relationships/slide" Target="/ppt/slides/slide64.xml"/><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36.xml"/><Relationship Id="rId26" Type="http://schemas.openxmlformats.org/officeDocument/2006/relationships/slide" Target="/ppt/slides/slide28.xml"/><Relationship Id="rId25" Type="http://schemas.openxmlformats.org/officeDocument/2006/relationships/slide" Target="/ppt/slides/slide18.xml"/><Relationship Id="rId5" Type="http://schemas.openxmlformats.org/officeDocument/2006/relationships/slide" Target="/ppt/slides/slide64.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9.xml"/><Relationship Id="rId10" Type="http://schemas.openxmlformats.org/officeDocument/2006/relationships/slide" Target="/ppt/slides/slide41.xml"/><Relationship Id="rId13" Type="http://schemas.openxmlformats.org/officeDocument/2006/relationships/slide" Target="/ppt/slides/slide64.xml"/><Relationship Id="rId12" Type="http://schemas.openxmlformats.org/officeDocument/2006/relationships/slide" Target="/ppt/slides/slide55.xml"/><Relationship Id="rId15" Type="http://schemas.openxmlformats.org/officeDocument/2006/relationships/slide" Target="/ppt/slides/slide18.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8.xml"/><Relationship Id="rId19" Type="http://schemas.openxmlformats.org/officeDocument/2006/relationships/slide" Target="/ppt/slides/slide36.xml"/><Relationship Id="rId18" Type="http://schemas.openxmlformats.org/officeDocument/2006/relationships/slide" Target="/ppt/slides/slide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5.xml"/><Relationship Id="rId3" Type="http://schemas.openxmlformats.org/officeDocument/2006/relationships/hyperlink" Target="https://www.p12.nysed.gov/specialed/publications/policy/schoolagecontinuum-revNov13.htm" TargetMode="External"/><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6.xml"/><Relationship Id="rId3" Type="http://schemas.openxmlformats.org/officeDocument/2006/relationships/hyperlink" Target="https://getemoji.com/" TargetMode="External"/><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 Id="rId14" Type="http://schemas.openxmlformats.org/officeDocument/2006/relationships/hyperlink" Target="https://www.ascd.org/el/articles/when-special-and-general-educators-collaborate-everybody-win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7.xml"/><Relationship Id="rId3" Type="http://schemas.openxmlformats.org/officeDocument/2006/relationships/hyperlink" Target="https://iris.peabody.vanderbilt.edu/module/v03-focusplay/cresource/q1/p03/" TargetMode="External"/><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8.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9.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5.xml"/><Relationship Id="rId5" Type="http://schemas.openxmlformats.org/officeDocument/2006/relationships/slide" Target="/ppt/slides/slide18.xml"/><Relationship Id="rId6" Type="http://schemas.openxmlformats.org/officeDocument/2006/relationships/slide" Target="/ppt/slides/slide36.xml"/><Relationship Id="rId7" Type="http://schemas.openxmlformats.org/officeDocument/2006/relationships/slide" Target="/ppt/slides/slide41.xml"/><Relationship Id="rId8" Type="http://schemas.openxmlformats.org/officeDocument/2006/relationships/slide" Target="/ppt/slides/slide49.xml"/><Relationship Id="rId11" Type="http://schemas.openxmlformats.org/officeDocument/2006/relationships/slide" Target="/ppt/slides/slide8.xml"/><Relationship Id="rId10" Type="http://schemas.openxmlformats.org/officeDocument/2006/relationships/slide" Target="/ppt/slides/slide64.xml"/><Relationship Id="rId13" Type="http://schemas.openxmlformats.org/officeDocument/2006/relationships/slide" Target="/ppt/slides/slide28.xml"/><Relationship Id="rId12" Type="http://schemas.openxmlformats.org/officeDocument/2006/relationships/slide" Target="/ppt/slides/slide18.xml"/></Relationships>
</file>

<file path=ppt/slides/_rels/slide7.xml.rels><?xml version="1.0" encoding="UTF-8" standalone="yes"?><Relationships xmlns="http://schemas.openxmlformats.org/package/2006/relationships"><Relationship Id="rId20" Type="http://schemas.openxmlformats.org/officeDocument/2006/relationships/slide" Target="/ppt/slides/slide8.xml"/><Relationship Id="rId22" Type="http://schemas.openxmlformats.org/officeDocument/2006/relationships/slide" Target="/ppt/slides/slide28.xml"/><Relationship Id="rId21" Type="http://schemas.openxmlformats.org/officeDocument/2006/relationships/slide" Target="/ppt/slides/slide18.xml"/><Relationship Id="rId24" Type="http://schemas.openxmlformats.org/officeDocument/2006/relationships/slide" Target="/ppt/slides/slide18.xml"/><Relationship Id="rId23" Type="http://schemas.openxmlformats.org/officeDocument/2006/relationships/slide" Target="/ppt/slides/slide8.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slide" Target="/ppt/slides/slide64.xml"/><Relationship Id="rId4" Type="http://schemas.openxmlformats.org/officeDocument/2006/relationships/slide" Target="/ppt/slides/slide55.xml"/><Relationship Id="rId9" Type="http://schemas.openxmlformats.org/officeDocument/2006/relationships/slide" Target="/ppt/slides/slide18.xml"/><Relationship Id="rId26" Type="http://schemas.openxmlformats.org/officeDocument/2006/relationships/slide" Target="/ppt/slides/slide41.xml"/><Relationship Id="rId25" Type="http://schemas.openxmlformats.org/officeDocument/2006/relationships/slide" Target="/ppt/slides/slide36.xml"/><Relationship Id="rId28" Type="http://schemas.openxmlformats.org/officeDocument/2006/relationships/slide" Target="/ppt/slides/slide55.xml"/><Relationship Id="rId27" Type="http://schemas.openxmlformats.org/officeDocument/2006/relationships/slide" Target="/ppt/slides/slide49.xml"/><Relationship Id="rId5" Type="http://schemas.openxmlformats.org/officeDocument/2006/relationships/slide" Target="/ppt/slides/slide49.xml"/><Relationship Id="rId6" Type="http://schemas.openxmlformats.org/officeDocument/2006/relationships/slide" Target="/ppt/slides/slide41.xml"/><Relationship Id="rId29" Type="http://schemas.openxmlformats.org/officeDocument/2006/relationships/slide" Target="/ppt/slides/slide64.xml"/><Relationship Id="rId7" Type="http://schemas.openxmlformats.org/officeDocument/2006/relationships/slide" Target="/ppt/slides/slide36.xml"/><Relationship Id="rId8" Type="http://schemas.openxmlformats.org/officeDocument/2006/relationships/slide" Target="/ppt/slides/slide28.xml"/><Relationship Id="rId31" Type="http://schemas.openxmlformats.org/officeDocument/2006/relationships/slide" Target="/ppt/slides/slide18.xml"/><Relationship Id="rId30" Type="http://schemas.openxmlformats.org/officeDocument/2006/relationships/slide" Target="/ppt/slides/slide8.xml"/><Relationship Id="rId11" Type="http://schemas.openxmlformats.org/officeDocument/2006/relationships/slide" Target="/ppt/slides/slide8.xml"/><Relationship Id="rId10" Type="http://schemas.openxmlformats.org/officeDocument/2006/relationships/slide" Target="/ppt/slides/slide8.xml"/><Relationship Id="rId32" Type="http://schemas.openxmlformats.org/officeDocument/2006/relationships/slide" Target="/ppt/slides/slide28.xml"/><Relationship Id="rId13" Type="http://schemas.openxmlformats.org/officeDocument/2006/relationships/slide" Target="/ppt/slides/slide8.xml"/><Relationship Id="rId12" Type="http://schemas.openxmlformats.org/officeDocument/2006/relationships/slide" Target="/ppt/slides/slide18.xml"/><Relationship Id="rId15" Type="http://schemas.openxmlformats.org/officeDocument/2006/relationships/slide" Target="/ppt/slides/slide36.xml"/><Relationship Id="rId14" Type="http://schemas.openxmlformats.org/officeDocument/2006/relationships/slide" Target="/ppt/slides/slide18.xml"/><Relationship Id="rId17" Type="http://schemas.openxmlformats.org/officeDocument/2006/relationships/slide" Target="/ppt/slides/slide49.xml"/><Relationship Id="rId16" Type="http://schemas.openxmlformats.org/officeDocument/2006/relationships/slide" Target="/ppt/slides/slide41.xml"/><Relationship Id="rId19" Type="http://schemas.openxmlformats.org/officeDocument/2006/relationships/slide" Target="/ppt/slides/slide64.xml"/><Relationship Id="rId18" Type="http://schemas.openxmlformats.org/officeDocument/2006/relationships/slide" Target="/ppt/slides/slide5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0.xml"/><Relationship Id="rId3" Type="http://schemas.openxmlformats.org/officeDocument/2006/relationships/hyperlink" Target="http://www.nysed.gov/news/2020/new-york-schools-awarded-nearly-20-million-critical-federal-funding-address-covid-19" TargetMode="External"/><Relationship Id="rId4" Type="http://schemas.openxmlformats.org/officeDocument/2006/relationships/hyperlink" Target="https://oese.ed.gov/offices/education-stabilization-fund/states-highest-coronavirus-burden/" TargetMode="External"/><Relationship Id="rId9" Type="http://schemas.openxmlformats.org/officeDocument/2006/relationships/image" Target="../media/image12.png"/><Relationship Id="rId5" Type="http://schemas.openxmlformats.org/officeDocument/2006/relationships/hyperlink" Target="http://www.nysed.gov/trle" TargetMode="Externa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image" Target="../media/image14.png"/><Relationship Id="rId11" Type="http://schemas.openxmlformats.org/officeDocument/2006/relationships/slide" Target="/ppt/slides/slide18.xml"/><Relationship Id="rId10" Type="http://schemas.openxmlformats.org/officeDocument/2006/relationships/slide" Target="/ppt/slides/slide8.xml"/><Relationship Id="rId13" Type="http://schemas.openxmlformats.org/officeDocument/2006/relationships/slide" Target="/ppt/slides/slide41.xml"/><Relationship Id="rId12" Type="http://schemas.openxmlformats.org/officeDocument/2006/relationships/slide" Target="/ppt/slides/slide36.xml"/><Relationship Id="rId15" Type="http://schemas.openxmlformats.org/officeDocument/2006/relationships/slide" Target="/ppt/slides/slide55.xml"/><Relationship Id="rId14" Type="http://schemas.openxmlformats.org/officeDocument/2006/relationships/slide" Target="/ppt/slides/slide49.xml"/><Relationship Id="rId17" Type="http://schemas.openxmlformats.org/officeDocument/2006/relationships/slide" Target="/ppt/slides/slide8.xml"/><Relationship Id="rId16" Type="http://schemas.openxmlformats.org/officeDocument/2006/relationships/slide" Target="/ppt/slides/slide64.xml"/><Relationship Id="rId19" Type="http://schemas.openxmlformats.org/officeDocument/2006/relationships/slide" Target="/ppt/slides/slide28.xml"/><Relationship Id="rId18" Type="http://schemas.openxmlformats.org/officeDocument/2006/relationships/slide" Target="/ppt/slides/slide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8.xml"/><Relationship Id="rId6" Type="http://schemas.openxmlformats.org/officeDocument/2006/relationships/slide" Target="/ppt/slides/slide18.xml"/><Relationship Id="rId7" Type="http://schemas.openxmlformats.org/officeDocument/2006/relationships/slide" Target="/ppt/slides/slide36.xml"/><Relationship Id="rId8" Type="http://schemas.openxmlformats.org/officeDocument/2006/relationships/slide" Target="/ppt/slides/slide41.xml"/><Relationship Id="rId11" Type="http://schemas.openxmlformats.org/officeDocument/2006/relationships/slide" Target="/ppt/slides/slide64.xml"/><Relationship Id="rId10" Type="http://schemas.openxmlformats.org/officeDocument/2006/relationships/slide" Target="/ppt/slides/slide55.xml"/><Relationship Id="rId13" Type="http://schemas.openxmlformats.org/officeDocument/2006/relationships/slide" Target="/ppt/slides/slide18.xml"/><Relationship Id="rId12" Type="http://schemas.openxmlformats.org/officeDocument/2006/relationships/slide" Target="/ppt/slides/slide8.xml"/><Relationship Id="rId14" Type="http://schemas.openxmlformats.org/officeDocument/2006/relationships/slide" Target="/ppt/slides/slide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8.xml"/><Relationship Id="rId4" Type="http://schemas.openxmlformats.org/officeDocument/2006/relationships/slide" Target="/ppt/slides/slide18.xml"/><Relationship Id="rId9" Type="http://schemas.openxmlformats.org/officeDocument/2006/relationships/slide" Target="/ppt/slides/slide64.xml"/><Relationship Id="rId5" Type="http://schemas.openxmlformats.org/officeDocument/2006/relationships/slide" Target="/ppt/slides/slide36.xml"/><Relationship Id="rId6" Type="http://schemas.openxmlformats.org/officeDocument/2006/relationships/slide" Target="/ppt/slides/slide41.xml"/><Relationship Id="rId7" Type="http://schemas.openxmlformats.org/officeDocument/2006/relationships/slide" Target="/ppt/slides/slide49.xml"/><Relationship Id="rId8" Type="http://schemas.openxmlformats.org/officeDocument/2006/relationships/slide" Target="/ppt/slides/slide55.xml"/><Relationship Id="rId11" Type="http://schemas.openxmlformats.org/officeDocument/2006/relationships/slide" Target="/ppt/slides/slide18.xml"/><Relationship Id="rId10" Type="http://schemas.openxmlformats.org/officeDocument/2006/relationships/slide" Target="/ppt/slides/slide8.xml"/><Relationship Id="rId12" Type="http://schemas.openxmlformats.org/officeDocument/2006/relationships/slide" Target="/ppt/slides/slide2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p:cNvSpPr txBox="1"/>
          <p:nvPr/>
        </p:nvSpPr>
        <p:spPr>
          <a:xfrm>
            <a:off x="866650" y="3072675"/>
            <a:ext cx="5693700" cy="2031900"/>
          </a:xfrm>
          <a:prstGeom prst="rect">
            <a:avLst/>
          </a:prstGeom>
          <a:noFill/>
          <a:ln>
            <a:noFill/>
          </a:ln>
          <a:effectLst>
            <a:outerShdw blurRad="57150" rotWithShape="0" algn="bl" dir="11340000" dist="3810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F3F3F"/>
                </a:solidFill>
                <a:latin typeface="Caveat"/>
                <a:ea typeface="Caveat"/>
                <a:cs typeface="Caveat"/>
                <a:sym typeface="Caveat"/>
              </a:rPr>
              <a:t>My </a:t>
            </a:r>
            <a:r>
              <a:rPr b="1" lang="en" sz="6000">
                <a:solidFill>
                  <a:srgbClr val="3F3F3F"/>
                </a:solidFill>
                <a:latin typeface="Caveat"/>
                <a:ea typeface="Caveat"/>
                <a:cs typeface="Caveat"/>
                <a:sym typeface="Caveat"/>
              </a:rPr>
              <a:t>TALE</a:t>
            </a:r>
            <a:r>
              <a:rPr b="1" lang="en" sz="6000">
                <a:solidFill>
                  <a:srgbClr val="3F3F3F"/>
                </a:solidFill>
                <a:latin typeface="Caveat"/>
                <a:ea typeface="Caveat"/>
                <a:cs typeface="Caveat"/>
                <a:sym typeface="Caveat"/>
              </a:rPr>
              <a:t> </a:t>
            </a:r>
            <a:endParaRPr b="1" sz="6000">
              <a:solidFill>
                <a:srgbClr val="3F3F3F"/>
              </a:solidFill>
              <a:latin typeface="Caveat"/>
              <a:ea typeface="Caveat"/>
              <a:cs typeface="Caveat"/>
              <a:sym typeface="Caveat"/>
            </a:endParaRPr>
          </a:p>
          <a:p>
            <a:pPr indent="0" lvl="0" marL="0" rtl="0" algn="ctr">
              <a:spcBef>
                <a:spcPts val="0"/>
              </a:spcBef>
              <a:spcAft>
                <a:spcPts val="0"/>
              </a:spcAft>
              <a:buNone/>
            </a:pPr>
            <a:r>
              <a:rPr b="1" lang="en" sz="6000">
                <a:solidFill>
                  <a:srgbClr val="3F3F3F"/>
                </a:solidFill>
                <a:latin typeface="Caveat"/>
                <a:ea typeface="Caveat"/>
                <a:cs typeface="Caveat"/>
                <a:sym typeface="Caveat"/>
              </a:rPr>
              <a:t>Academy Workbook </a:t>
            </a:r>
            <a:endParaRPr b="1" sz="6000">
              <a:solidFill>
                <a:srgbClr val="3F3F3F"/>
              </a:solidFill>
              <a:latin typeface="Caveat"/>
              <a:ea typeface="Caveat"/>
              <a:cs typeface="Caveat"/>
              <a:sym typeface="Caveat"/>
            </a:endParaRPr>
          </a:p>
        </p:txBody>
      </p:sp>
      <p:sp>
        <p:nvSpPr>
          <p:cNvPr id="226" name="Google Shape;226;p20"/>
          <p:cNvSpPr txBox="1"/>
          <p:nvPr/>
        </p:nvSpPr>
        <p:spPr>
          <a:xfrm>
            <a:off x="1041450" y="5334275"/>
            <a:ext cx="5598600" cy="2432100"/>
          </a:xfrm>
          <a:prstGeom prst="rect">
            <a:avLst/>
          </a:prstGeom>
          <a:noFill/>
          <a:ln>
            <a:noFill/>
          </a:ln>
          <a:effectLst>
            <a:outerShdw blurRad="57150" rotWithShape="0" algn="bl" dir="3900000" dist="1905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Poppins"/>
                <a:ea typeface="Poppins"/>
                <a:cs typeface="Poppins"/>
                <a:sym typeface="Poppins"/>
              </a:rPr>
              <a:t>Module 3</a:t>
            </a:r>
            <a:r>
              <a:rPr lang="en" sz="2200">
                <a:latin typeface="Poppins"/>
                <a:ea typeface="Poppins"/>
                <a:cs typeface="Poppins"/>
                <a:sym typeface="Poppins"/>
              </a:rPr>
              <a:t>: </a:t>
            </a:r>
            <a:endParaRPr sz="2200">
              <a:latin typeface="Poppins"/>
              <a:ea typeface="Poppins"/>
              <a:cs typeface="Poppins"/>
              <a:sym typeface="Poppins"/>
            </a:endParaRPr>
          </a:p>
          <a:p>
            <a:pPr indent="0" lvl="0" marL="0" rtl="0" algn="ctr">
              <a:spcBef>
                <a:spcPts val="0"/>
              </a:spcBef>
              <a:spcAft>
                <a:spcPts val="0"/>
              </a:spcAft>
              <a:buNone/>
            </a:pPr>
            <a:r>
              <a:rPr lang="en" sz="2200">
                <a:solidFill>
                  <a:schemeClr val="hlink"/>
                </a:solidFill>
                <a:latin typeface="Poppins"/>
                <a:ea typeface="Poppins"/>
                <a:cs typeface="Poppins"/>
                <a:sym typeface="Poppins"/>
              </a:rPr>
              <a:t>Meeting the Needs of Students with Disabilities Across Learning Environments</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pic>
        <p:nvPicPr>
          <p:cNvPr id="227" name="Google Shape;227;p20"/>
          <p:cNvPicPr preferRelativeResize="0"/>
          <p:nvPr/>
        </p:nvPicPr>
        <p:blipFill>
          <a:blip r:embed="rId3">
            <a:alphaModFix/>
          </a:blip>
          <a:stretch>
            <a:fillRect/>
          </a:stretch>
        </p:blipFill>
        <p:spPr>
          <a:xfrm>
            <a:off x="3173450" y="8527675"/>
            <a:ext cx="1425499" cy="1416000"/>
          </a:xfrm>
          <a:prstGeom prst="rect">
            <a:avLst/>
          </a:prstGeom>
          <a:noFill/>
          <a:ln>
            <a:noFill/>
          </a:ln>
        </p:spPr>
      </p:pic>
      <p:sp>
        <p:nvSpPr>
          <p:cNvPr id="228" name="Google Shape;228;p20"/>
          <p:cNvSpPr/>
          <p:nvPr/>
        </p:nvSpPr>
        <p:spPr>
          <a:xfrm>
            <a:off x="1943225" y="6939450"/>
            <a:ext cx="4106383" cy="666872"/>
          </a:xfrm>
          <a:custGeom>
            <a:rect b="b" l="l" r="r" t="t"/>
            <a:pathLst>
              <a:path extrusionOk="0" h="158308" w="597075">
                <a:moveTo>
                  <a:pt x="587611" y="5718"/>
                </a:moveTo>
                <a:cubicBezTo>
                  <a:pt x="566494" y="2384"/>
                  <a:pt x="545024" y="1909"/>
                  <a:pt x="523793" y="4384"/>
                </a:cubicBezTo>
                <a:cubicBezTo>
                  <a:pt x="500457" y="5338"/>
                  <a:pt x="477121" y="5147"/>
                  <a:pt x="453784" y="4384"/>
                </a:cubicBezTo>
                <a:cubicBezTo>
                  <a:pt x="407779" y="3052"/>
                  <a:pt x="361773" y="-188"/>
                  <a:pt x="315767" y="-854"/>
                </a:cubicBezTo>
                <a:cubicBezTo>
                  <a:pt x="222613" y="-2283"/>
                  <a:pt x="129363" y="4099"/>
                  <a:pt x="36399" y="8004"/>
                </a:cubicBezTo>
                <a:cubicBezTo>
                  <a:pt x="28312" y="8385"/>
                  <a:pt x="22083" y="15338"/>
                  <a:pt x="22502" y="23434"/>
                </a:cubicBezTo>
                <a:cubicBezTo>
                  <a:pt x="22568" y="24672"/>
                  <a:pt x="22788" y="25911"/>
                  <a:pt x="23159" y="27054"/>
                </a:cubicBezTo>
                <a:cubicBezTo>
                  <a:pt x="16196" y="30864"/>
                  <a:pt x="13101" y="39151"/>
                  <a:pt x="15920" y="46580"/>
                </a:cubicBezTo>
                <a:lnTo>
                  <a:pt x="10396" y="47723"/>
                </a:lnTo>
                <a:cubicBezTo>
                  <a:pt x="-4940" y="51629"/>
                  <a:pt x="-2177" y="76298"/>
                  <a:pt x="14206" y="76298"/>
                </a:cubicBezTo>
                <a:lnTo>
                  <a:pt x="35637" y="75155"/>
                </a:lnTo>
                <a:cubicBezTo>
                  <a:pt x="30741" y="77346"/>
                  <a:pt x="27607" y="82299"/>
                  <a:pt x="27636" y="87634"/>
                </a:cubicBezTo>
                <a:cubicBezTo>
                  <a:pt x="27788" y="94301"/>
                  <a:pt x="32284" y="100016"/>
                  <a:pt x="38685" y="101731"/>
                </a:cubicBezTo>
                <a:cubicBezTo>
                  <a:pt x="34408" y="108207"/>
                  <a:pt x="36218" y="116970"/>
                  <a:pt x="42723" y="121256"/>
                </a:cubicBezTo>
                <a:cubicBezTo>
                  <a:pt x="43466" y="121733"/>
                  <a:pt x="44247" y="122114"/>
                  <a:pt x="45066" y="122494"/>
                </a:cubicBezTo>
                <a:cubicBezTo>
                  <a:pt x="42495" y="122494"/>
                  <a:pt x="39828" y="123352"/>
                  <a:pt x="37256" y="123923"/>
                </a:cubicBezTo>
                <a:cubicBezTo>
                  <a:pt x="21064" y="127162"/>
                  <a:pt x="25255" y="151737"/>
                  <a:pt x="40971" y="152498"/>
                </a:cubicBezTo>
                <a:cubicBezTo>
                  <a:pt x="50324" y="152689"/>
                  <a:pt x="59669" y="151928"/>
                  <a:pt x="68879" y="150212"/>
                </a:cubicBezTo>
                <a:cubicBezTo>
                  <a:pt x="73146" y="149356"/>
                  <a:pt x="77347" y="148213"/>
                  <a:pt x="81452" y="146784"/>
                </a:cubicBezTo>
                <a:cubicBezTo>
                  <a:pt x="104312" y="144784"/>
                  <a:pt x="127363" y="144498"/>
                  <a:pt x="150127" y="144021"/>
                </a:cubicBezTo>
                <a:cubicBezTo>
                  <a:pt x="187180" y="143259"/>
                  <a:pt x="224327" y="144021"/>
                  <a:pt x="261379" y="144688"/>
                </a:cubicBezTo>
                <a:cubicBezTo>
                  <a:pt x="334627" y="146879"/>
                  <a:pt x="407874" y="152022"/>
                  <a:pt x="481026" y="157166"/>
                </a:cubicBezTo>
                <a:cubicBezTo>
                  <a:pt x="487474" y="157928"/>
                  <a:pt x="493380" y="153451"/>
                  <a:pt x="494361" y="147070"/>
                </a:cubicBezTo>
                <a:cubicBezTo>
                  <a:pt x="505410" y="148022"/>
                  <a:pt x="516459" y="149165"/>
                  <a:pt x="527413" y="150594"/>
                </a:cubicBezTo>
                <a:cubicBezTo>
                  <a:pt x="543129" y="152689"/>
                  <a:pt x="547129" y="124780"/>
                  <a:pt x="531127" y="122590"/>
                </a:cubicBezTo>
                <a:cubicBezTo>
                  <a:pt x="518173" y="120685"/>
                  <a:pt x="505124" y="118970"/>
                  <a:pt x="492075" y="117256"/>
                </a:cubicBezTo>
                <a:lnTo>
                  <a:pt x="505410" y="117256"/>
                </a:lnTo>
                <a:cubicBezTo>
                  <a:pt x="513811" y="116684"/>
                  <a:pt x="520174" y="109445"/>
                  <a:pt x="519621" y="101063"/>
                </a:cubicBezTo>
                <a:cubicBezTo>
                  <a:pt x="519621" y="100968"/>
                  <a:pt x="519612" y="100872"/>
                  <a:pt x="519602" y="100778"/>
                </a:cubicBezTo>
                <a:cubicBezTo>
                  <a:pt x="529127" y="101540"/>
                  <a:pt x="538081" y="102111"/>
                  <a:pt x="547320" y="102969"/>
                </a:cubicBezTo>
                <a:cubicBezTo>
                  <a:pt x="563131" y="104492"/>
                  <a:pt x="567037" y="77346"/>
                  <a:pt x="551035" y="74394"/>
                </a:cubicBezTo>
                <a:lnTo>
                  <a:pt x="540557" y="73060"/>
                </a:lnTo>
                <a:cubicBezTo>
                  <a:pt x="548368" y="66297"/>
                  <a:pt x="547891" y="49628"/>
                  <a:pt x="535604" y="47723"/>
                </a:cubicBezTo>
                <a:cubicBezTo>
                  <a:pt x="527984" y="46580"/>
                  <a:pt x="520459" y="45533"/>
                  <a:pt x="512839" y="44581"/>
                </a:cubicBezTo>
                <a:lnTo>
                  <a:pt x="562179" y="43056"/>
                </a:lnTo>
                <a:cubicBezTo>
                  <a:pt x="568132" y="43056"/>
                  <a:pt x="573399" y="39246"/>
                  <a:pt x="575133" y="33531"/>
                </a:cubicBezTo>
                <a:lnTo>
                  <a:pt x="583801" y="33531"/>
                </a:lnTo>
                <a:cubicBezTo>
                  <a:pt x="591678" y="33150"/>
                  <a:pt x="597736" y="26387"/>
                  <a:pt x="597336" y="18482"/>
                </a:cubicBezTo>
                <a:cubicBezTo>
                  <a:pt x="597031" y="12672"/>
                  <a:pt x="593173" y="7624"/>
                  <a:pt x="587611" y="5718"/>
                </a:cubicBezTo>
                <a:close/>
                <a:moveTo>
                  <a:pt x="153175" y="89348"/>
                </a:moveTo>
                <a:lnTo>
                  <a:pt x="161176" y="89348"/>
                </a:lnTo>
                <a:lnTo>
                  <a:pt x="154033" y="89348"/>
                </a:lnTo>
                <a:close/>
              </a:path>
            </a:pathLst>
          </a:custGeom>
          <a:solidFill>
            <a:srgbClr val="FFDC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9" name="Google Shape;229;p20"/>
          <p:cNvSpPr txBox="1"/>
          <p:nvPr>
            <p:ph idx="1" type="subTitle"/>
          </p:nvPr>
        </p:nvSpPr>
        <p:spPr>
          <a:xfrm>
            <a:off x="1132350" y="6913800"/>
            <a:ext cx="5507700" cy="66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Add your name here.</a:t>
            </a:r>
            <a:endParaRPr/>
          </a:p>
        </p:txBody>
      </p:sp>
      <p:sp>
        <p:nvSpPr>
          <p:cNvPr id="230" name="Google Shape;230;p2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 name="Google Shape;231;p2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 name="Google Shape;232;p2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3" name="Google Shape;233;p2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4" name="Google Shape;234;p2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5" name="Google Shape;235;p2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6" name="Google Shape;236;p2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7" name="Google Shape;237;p2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8" name="Google Shape;238;p2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9" name="Google Shape;239;p2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0" name="Google Shape;240;p2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 name="Google Shape;241;p2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2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3.1.1 - Self-Reflection: Current Mindset Around Teaching Students with Disabilities</a:t>
            </a:r>
            <a:endParaRPr/>
          </a:p>
        </p:txBody>
      </p:sp>
      <p:sp>
        <p:nvSpPr>
          <p:cNvPr id="765" name="Google Shape;765;p29"/>
          <p:cNvSpPr txBox="1"/>
          <p:nvPr>
            <p:ph idx="1" type="body"/>
          </p:nvPr>
        </p:nvSpPr>
        <p:spPr>
          <a:xfrm>
            <a:off x="374550" y="2156875"/>
            <a:ext cx="6514500" cy="3510300"/>
          </a:xfrm>
          <a:prstGeom prst="rect">
            <a:avLst/>
          </a:prstGeom>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ENGAGE: </a:t>
            </a:r>
            <a:r>
              <a:rPr b="1" lang="en"/>
              <a:t>Activate Prior Knowledge</a:t>
            </a:r>
            <a:endParaRPr b="1"/>
          </a:p>
          <a:p>
            <a:pPr indent="0" lvl="0" marL="0" rtl="0" algn="l">
              <a:spcBef>
                <a:spcPts val="0"/>
              </a:spcBef>
              <a:spcAft>
                <a:spcPts val="0"/>
              </a:spcAft>
              <a:buNone/>
            </a:pPr>
            <a:r>
              <a:t/>
            </a:r>
            <a:endParaRPr sz="400"/>
          </a:p>
          <a:p>
            <a:pPr indent="0" lvl="0" marL="0" rtl="0" algn="l">
              <a:lnSpc>
                <a:spcPct val="100000"/>
              </a:lnSpc>
              <a:spcBef>
                <a:spcPts val="0"/>
              </a:spcBef>
              <a:spcAft>
                <a:spcPts val="0"/>
              </a:spcAft>
              <a:buNone/>
            </a:pPr>
            <a:r>
              <a:rPr lang="en"/>
              <a:t>This activity is adapted from the </a:t>
            </a:r>
            <a:r>
              <a:rPr lang="en" u="sng">
                <a:solidFill>
                  <a:schemeClr val="hlink"/>
                </a:solidFill>
                <a:hlinkClick r:id="rId3"/>
              </a:rPr>
              <a:t>Distance Learning Toolkit: Key Practices to Support Students Who Learn Differently</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0" lvl="0" marL="0" rtl="0" algn="l">
              <a:lnSpc>
                <a:spcPct val="100000"/>
              </a:lnSpc>
              <a:spcBef>
                <a:spcPts val="0"/>
              </a:spcBef>
              <a:spcAft>
                <a:spcPts val="0"/>
              </a:spcAft>
              <a:buNone/>
            </a:pPr>
            <a:r>
              <a:rPr lang="en">
                <a:solidFill>
                  <a:schemeClr val="hlink"/>
                </a:solidFill>
              </a:rPr>
              <a:t>Here’s a chance to honestly reflect upon your current mindset regarding students with disabilities. Read each statement, and highlight your level of agreement. Then jot down your thoughts, beliefs, fears, or expectations around each statement.</a:t>
            </a:r>
            <a:endParaRPr>
              <a:solidFill>
                <a:schemeClr val="hlink"/>
              </a:solidFill>
            </a:endParaRPr>
          </a:p>
        </p:txBody>
      </p:sp>
      <p:sp>
        <p:nvSpPr>
          <p:cNvPr id="766" name="Google Shape;766;p29">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7" name="Google Shape;767;p29">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8" name="Google Shape;768;p2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9" name="Google Shape;769;p2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0" name="Google Shape;770;p29">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1" name="Google Shape;771;p29">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2" name="Google Shape;772;p29">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3" name="Google Shape;773;p29">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4" name="Google Shape;774;p29">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5" name="Google Shape;775;p29">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6" name="Google Shape;776;p29">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7" name="Google Shape;777;p29">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778" name="Google Shape;778;p29"/>
          <p:cNvGraphicFramePr/>
          <p:nvPr/>
        </p:nvGraphicFramePr>
        <p:xfrm>
          <a:off x="477925" y="5582170"/>
          <a:ext cx="3000000" cy="3000000"/>
        </p:xfrm>
        <a:graphic>
          <a:graphicData uri="http://schemas.openxmlformats.org/drawingml/2006/table">
            <a:tbl>
              <a:tblPr>
                <a:noFill/>
                <a:tableStyleId>{5737FB1C-6DE3-4DC4-9D02-68202961C296}</a:tableStyleId>
              </a:tblPr>
              <a:tblGrid>
                <a:gridCol w="6411125"/>
              </a:tblGrid>
              <a:tr h="904700">
                <a:tc>
                  <a:txBody>
                    <a:bodyPr/>
                    <a:lstStyle/>
                    <a:p>
                      <a:pPr indent="0" lvl="0" marL="0" rtl="0" algn="l">
                        <a:spcBef>
                          <a:spcPts val="0"/>
                        </a:spcBef>
                        <a:spcAft>
                          <a:spcPts val="0"/>
                        </a:spcAft>
                        <a:buNone/>
                      </a:pPr>
                      <a:r>
                        <a:rPr b="1" lang="en">
                          <a:latin typeface="Poppins"/>
                          <a:ea typeface="Poppins"/>
                          <a:cs typeface="Poppins"/>
                          <a:sym typeface="Poppins"/>
                        </a:rPr>
                        <a:t>Belief: </a:t>
                      </a:r>
                      <a:r>
                        <a:rPr lang="en">
                          <a:latin typeface="Poppins"/>
                          <a:ea typeface="Poppins"/>
                          <a:cs typeface="Poppins"/>
                          <a:sym typeface="Poppins"/>
                        </a:rPr>
                        <a:t>I believe that students with mild to moderate disabilities can — and should — be taught alongside their peers in general education settings.</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1373825">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Strongly 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Neutral</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Disagree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Strongly disagree</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39275">
                <a:tc>
                  <a:txBody>
                    <a:bodyPr/>
                    <a:lstStyle/>
                    <a:p>
                      <a:pPr indent="0" lvl="0" marL="0" rtl="0" algn="l">
                        <a:spcBef>
                          <a:spcPts val="0"/>
                        </a:spcBef>
                        <a:spcAft>
                          <a:spcPts val="0"/>
                        </a:spcAft>
                        <a:buNone/>
                      </a:pPr>
                      <a:r>
                        <a:rPr b="1" lang="en">
                          <a:latin typeface="Poppins"/>
                          <a:ea typeface="Poppins"/>
                          <a:cs typeface="Poppins"/>
                          <a:sym typeface="Poppins"/>
                        </a:rPr>
                        <a:t>Thoughts: </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bl>
          </a:graphicData>
        </a:graphic>
      </p:graphicFrame>
      <p:sp>
        <p:nvSpPr>
          <p:cNvPr id="779" name="Google Shape;779;p2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graphicFrame>
        <p:nvGraphicFramePr>
          <p:cNvPr id="784" name="Google Shape;784;p30"/>
          <p:cNvGraphicFramePr/>
          <p:nvPr/>
        </p:nvGraphicFramePr>
        <p:xfrm>
          <a:off x="374550" y="2223745"/>
          <a:ext cx="3000000" cy="3000000"/>
        </p:xfrm>
        <a:graphic>
          <a:graphicData uri="http://schemas.openxmlformats.org/drawingml/2006/table">
            <a:tbl>
              <a:tblPr>
                <a:noFill/>
                <a:tableStyleId>{5737FB1C-6DE3-4DC4-9D02-68202961C296}</a:tableStyleId>
              </a:tblPr>
              <a:tblGrid>
                <a:gridCol w="6514500"/>
              </a:tblGrid>
              <a:tr h="904700">
                <a:tc>
                  <a:txBody>
                    <a:bodyPr/>
                    <a:lstStyle/>
                    <a:p>
                      <a:pPr indent="0" lvl="0" marL="0" rtl="0" algn="l">
                        <a:spcBef>
                          <a:spcPts val="0"/>
                        </a:spcBef>
                        <a:spcAft>
                          <a:spcPts val="0"/>
                        </a:spcAft>
                        <a:buNone/>
                      </a:pPr>
                      <a:r>
                        <a:rPr b="1" lang="en">
                          <a:latin typeface="Poppins"/>
                          <a:ea typeface="Poppins"/>
                          <a:cs typeface="Poppins"/>
                          <a:sym typeface="Poppins"/>
                        </a:rPr>
                        <a:t>Belief: </a:t>
                      </a:r>
                      <a:r>
                        <a:rPr lang="en">
                          <a:latin typeface="Poppins"/>
                          <a:ea typeface="Poppins"/>
                          <a:cs typeface="Poppins"/>
                          <a:sym typeface="Poppins"/>
                        </a:rPr>
                        <a:t>I feel that I can effectively teach my students with mild to moderate learning disabilities.</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1373825">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Strongly 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Neutral</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Disagree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Strongly disagree</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39275">
                <a:tc>
                  <a:txBody>
                    <a:bodyPr/>
                    <a:lstStyle/>
                    <a:p>
                      <a:pPr indent="0" lvl="0" marL="0" rtl="0" algn="l">
                        <a:spcBef>
                          <a:spcPts val="0"/>
                        </a:spcBef>
                        <a:spcAft>
                          <a:spcPts val="0"/>
                        </a:spcAft>
                        <a:buNone/>
                      </a:pPr>
                      <a:r>
                        <a:rPr b="1" lang="en">
                          <a:latin typeface="Poppins"/>
                          <a:ea typeface="Poppins"/>
                          <a:cs typeface="Poppins"/>
                          <a:sym typeface="Poppins"/>
                        </a:rPr>
                        <a:t>Thoughts: </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bl>
          </a:graphicData>
        </a:graphic>
      </p:graphicFrame>
      <p:graphicFrame>
        <p:nvGraphicFramePr>
          <p:cNvPr id="785" name="Google Shape;785;p30"/>
          <p:cNvGraphicFramePr/>
          <p:nvPr/>
        </p:nvGraphicFramePr>
        <p:xfrm>
          <a:off x="374550" y="5984370"/>
          <a:ext cx="3000000" cy="3000000"/>
        </p:xfrm>
        <a:graphic>
          <a:graphicData uri="http://schemas.openxmlformats.org/drawingml/2006/table">
            <a:tbl>
              <a:tblPr>
                <a:noFill/>
                <a:tableStyleId>{5737FB1C-6DE3-4DC4-9D02-68202961C296}</a:tableStyleId>
              </a:tblPr>
              <a:tblGrid>
                <a:gridCol w="6514500"/>
              </a:tblGrid>
              <a:tr h="904700">
                <a:tc>
                  <a:txBody>
                    <a:bodyPr/>
                    <a:lstStyle/>
                    <a:p>
                      <a:pPr indent="0" lvl="0" marL="0" rtl="0" algn="l">
                        <a:spcBef>
                          <a:spcPts val="0"/>
                        </a:spcBef>
                        <a:spcAft>
                          <a:spcPts val="0"/>
                        </a:spcAft>
                        <a:buNone/>
                      </a:pPr>
                      <a:r>
                        <a:rPr b="1" lang="en">
                          <a:latin typeface="Poppins"/>
                          <a:ea typeface="Poppins"/>
                          <a:cs typeface="Poppins"/>
                          <a:sym typeface="Poppins"/>
                        </a:rPr>
                        <a:t>Belief: </a:t>
                      </a:r>
                      <a:r>
                        <a:rPr lang="en">
                          <a:latin typeface="Poppins"/>
                          <a:ea typeface="Poppins"/>
                          <a:cs typeface="Poppins"/>
                          <a:sym typeface="Poppins"/>
                        </a:rPr>
                        <a:t>By learning new skills and trying new strategies, I can help all of my students learn.</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1373825">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Strongly 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Neutral</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Disagree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Strongly disagree</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39275">
                <a:tc>
                  <a:txBody>
                    <a:bodyPr/>
                    <a:lstStyle/>
                    <a:p>
                      <a:pPr indent="0" lvl="0" marL="0" rtl="0" algn="l">
                        <a:spcBef>
                          <a:spcPts val="0"/>
                        </a:spcBef>
                        <a:spcAft>
                          <a:spcPts val="0"/>
                        </a:spcAft>
                        <a:buNone/>
                      </a:pPr>
                      <a:r>
                        <a:rPr b="1" lang="en">
                          <a:latin typeface="Poppins"/>
                          <a:ea typeface="Poppins"/>
                          <a:cs typeface="Poppins"/>
                          <a:sym typeface="Poppins"/>
                        </a:rPr>
                        <a:t>Thoughts: </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bl>
          </a:graphicData>
        </a:graphic>
      </p:graphicFrame>
      <p:sp>
        <p:nvSpPr>
          <p:cNvPr id="786" name="Google Shape;786;p3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3.1.1 - Self-Reflection: Current Mindset Around Teaching Students with Disabilities (Continued)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1"/>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3.1.2 - </a:t>
            </a:r>
            <a:r>
              <a:rPr lang="en" sz="3400"/>
              <a:t>Shifts in Mindset and Practice </a:t>
            </a:r>
            <a:endParaRPr sz="3400"/>
          </a:p>
        </p:txBody>
      </p:sp>
      <p:sp>
        <p:nvSpPr>
          <p:cNvPr id="792" name="Google Shape;792;p31"/>
          <p:cNvSpPr txBox="1"/>
          <p:nvPr>
            <p:ph idx="1" type="body"/>
          </p:nvPr>
        </p:nvSpPr>
        <p:spPr>
          <a:xfrm>
            <a:off x="374550" y="1432700"/>
            <a:ext cx="6514500" cy="35964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ESTABLISH: Reflection for Action</a:t>
            </a:r>
            <a:endParaRPr b="1" sz="1700"/>
          </a:p>
          <a:p>
            <a:pPr indent="0" lvl="0" marL="0" rtl="0" algn="l">
              <a:lnSpc>
                <a:spcPct val="120000"/>
              </a:lnSpc>
              <a:spcBef>
                <a:spcPts val="0"/>
              </a:spcBef>
              <a:spcAft>
                <a:spcPts val="0"/>
              </a:spcAft>
              <a:buSzPts val="852"/>
              <a:buNone/>
            </a:pPr>
            <a:r>
              <a:t/>
            </a:r>
            <a:endParaRPr b="1" sz="1000"/>
          </a:p>
          <a:p>
            <a:pPr indent="0" lvl="0" marL="0" rtl="0" algn="l">
              <a:lnSpc>
                <a:spcPct val="80000"/>
              </a:lnSpc>
              <a:spcBef>
                <a:spcPts val="0"/>
              </a:spcBef>
              <a:spcAft>
                <a:spcPts val="0"/>
              </a:spcAft>
              <a:buSzPts val="852"/>
              <a:buNone/>
            </a:pPr>
            <a:r>
              <a:rPr i="1" lang="en" sz="1700">
                <a:solidFill>
                  <a:schemeClr val="hlink"/>
                </a:solidFill>
              </a:rPr>
              <a:t>INSTRUCTIONS:</a:t>
            </a:r>
            <a:endParaRPr i="1"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In the chart below, identify how you currently address each guiding principle in your instructional practice.</a:t>
            </a:r>
            <a:endParaRPr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Establish how you will need to shift your mindset in order to apply these principles to your instructional practices across learning environments. What questions do you need to ask yourself in order to shift your mindset from “adapting instruction for students with disabilities across learning environments” to “</a:t>
            </a:r>
            <a:r>
              <a:rPr b="1" i="1" lang="en" sz="1700">
                <a:solidFill>
                  <a:schemeClr val="hlink"/>
                </a:solidFill>
              </a:rPr>
              <a:t>creating</a:t>
            </a:r>
            <a:r>
              <a:rPr lang="en" sz="1700">
                <a:solidFill>
                  <a:schemeClr val="hlink"/>
                </a:solidFill>
              </a:rPr>
              <a:t> instruction for students with disabilities across learning environments”?</a:t>
            </a:r>
            <a:endParaRPr sz="1700">
              <a:solidFill>
                <a:schemeClr val="hlink"/>
              </a:solidFill>
            </a:endParaRPr>
          </a:p>
        </p:txBody>
      </p:sp>
      <p:graphicFrame>
        <p:nvGraphicFramePr>
          <p:cNvPr id="793" name="Google Shape;793;p31"/>
          <p:cNvGraphicFramePr/>
          <p:nvPr/>
        </p:nvGraphicFramePr>
        <p:xfrm>
          <a:off x="698100" y="4836795"/>
          <a:ext cx="3000000" cy="3000000"/>
        </p:xfrm>
        <a:graphic>
          <a:graphicData uri="http://schemas.openxmlformats.org/drawingml/2006/table">
            <a:tbl>
              <a:tblPr>
                <a:noFill/>
                <a:tableStyleId>{5737FB1C-6DE3-4DC4-9D02-68202961C296}</a:tableStyleId>
              </a:tblPr>
              <a:tblGrid>
                <a:gridCol w="1955800"/>
                <a:gridCol w="1955800"/>
                <a:gridCol w="1955800"/>
              </a:tblGrid>
              <a:tr h="855900">
                <a:tc>
                  <a:txBody>
                    <a:bodyPr/>
                    <a:lstStyle/>
                    <a:p>
                      <a:pPr indent="0" lvl="0" marL="0" rtl="0" algn="l">
                        <a:spcBef>
                          <a:spcPts val="0"/>
                        </a:spcBef>
                        <a:spcAft>
                          <a:spcPts val="0"/>
                        </a:spcAft>
                        <a:buNone/>
                      </a:pPr>
                      <a:r>
                        <a:rPr b="1" lang="en" sz="1300">
                          <a:solidFill>
                            <a:srgbClr val="262626"/>
                          </a:solidFill>
                          <a:latin typeface="Poppins"/>
                          <a:ea typeface="Poppins"/>
                          <a:cs typeface="Poppins"/>
                          <a:sym typeface="Poppins"/>
                        </a:rPr>
                        <a:t>Guiding Principle</a:t>
                      </a:r>
                      <a:endParaRPr b="1"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latin typeface="Poppins"/>
                          <a:ea typeface="Poppins"/>
                          <a:cs typeface="Poppins"/>
                          <a:sym typeface="Poppins"/>
                        </a:rPr>
                        <a:t>Current Practice</a:t>
                      </a:r>
                      <a:endParaRPr b="1" sz="15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latin typeface="Poppins"/>
                          <a:ea typeface="Poppins"/>
                          <a:cs typeface="Poppins"/>
                          <a:sym typeface="Poppins"/>
                        </a:rPr>
                        <a:t>Mindset Shift/ Questions to Ask Myself</a:t>
                      </a:r>
                      <a:endParaRPr b="1" sz="15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1965700">
                <a:tc>
                  <a:txBody>
                    <a:bodyPr/>
                    <a:lstStyle/>
                    <a:p>
                      <a:pPr indent="0" lvl="0" marL="0" rtl="0" algn="l">
                        <a:spcBef>
                          <a:spcPts val="0"/>
                        </a:spcBef>
                        <a:spcAft>
                          <a:spcPts val="0"/>
                        </a:spcAft>
                        <a:buNone/>
                      </a:pPr>
                      <a:r>
                        <a:rPr lang="en" sz="1300">
                          <a:solidFill>
                            <a:srgbClr val="FF0000"/>
                          </a:solidFill>
                          <a:latin typeface="Poppins"/>
                          <a:ea typeface="Poppins"/>
                          <a:cs typeface="Poppins"/>
                          <a:sym typeface="Poppins"/>
                        </a:rPr>
                        <a:t>1) </a:t>
                      </a:r>
                      <a:r>
                        <a:rPr lang="en" sz="1300">
                          <a:solidFill>
                            <a:srgbClr val="FF0000"/>
                          </a:solidFill>
                          <a:latin typeface="Poppins"/>
                          <a:ea typeface="Poppins"/>
                          <a:cs typeface="Poppins"/>
                          <a:sym typeface="Poppins"/>
                        </a:rPr>
                        <a:t>Students engage in self-advocacy and are involved in determining their own educational goals and plans.</a:t>
                      </a:r>
                      <a:endParaRPr sz="1300">
                        <a:solidFill>
                          <a:srgbClr val="FF0000"/>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FF0000"/>
                          </a:solidFill>
                          <a:latin typeface="Poppins"/>
                          <a:ea typeface="Poppins"/>
                          <a:cs typeface="Poppins"/>
                          <a:sym typeface="Poppins"/>
                        </a:rPr>
                        <a:t>Example: Students attend IEP meetings and discuss their goals and plans.</a:t>
                      </a:r>
                      <a:endParaRPr sz="1300">
                        <a:solidFill>
                          <a:srgbClr val="FF0000"/>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lang="en" sz="1300">
                          <a:solidFill>
                            <a:srgbClr val="FF0000"/>
                          </a:solidFill>
                          <a:latin typeface="Poppins"/>
                          <a:ea typeface="Poppins"/>
                          <a:cs typeface="Poppins"/>
                          <a:sym typeface="Poppins"/>
                        </a:rPr>
                        <a:t>Example: How do I support self-advocacy for students who are learning from home or engaged in hybrid learning?</a:t>
                      </a:r>
                      <a:endParaRPr sz="1300">
                        <a:solidFill>
                          <a:srgbClr val="FF0000"/>
                        </a:solidFill>
                        <a:latin typeface="Poppins"/>
                        <a:ea typeface="Poppins"/>
                        <a:cs typeface="Poppins"/>
                        <a:sym typeface="Poppins"/>
                      </a:endParaRPr>
                    </a:p>
                    <a:p>
                      <a:pPr indent="0" lvl="0" marL="0" rtl="0" algn="l">
                        <a:spcBef>
                          <a:spcPts val="0"/>
                        </a:spcBef>
                        <a:spcAft>
                          <a:spcPts val="0"/>
                        </a:spcAft>
                        <a:buNone/>
                      </a:pPr>
                      <a:r>
                        <a:rPr b="1" lang="en" sz="1300">
                          <a:solidFill>
                            <a:srgbClr val="FF0000"/>
                          </a:solidFill>
                          <a:latin typeface="Poppins"/>
                          <a:ea typeface="Poppins"/>
                          <a:cs typeface="Poppins"/>
                          <a:sym typeface="Poppins"/>
                        </a:rPr>
                        <a:t>Ideas:</a:t>
                      </a:r>
                      <a:r>
                        <a:rPr lang="en" sz="1300">
                          <a:solidFill>
                            <a:srgbClr val="FF0000"/>
                          </a:solidFill>
                          <a:latin typeface="Poppins"/>
                          <a:ea typeface="Poppins"/>
                          <a:cs typeface="Poppins"/>
                          <a:sym typeface="Poppins"/>
                        </a:rPr>
                        <a:t> creating a digital journal for goals that students can access from anywhere </a:t>
                      </a:r>
                      <a:endParaRPr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163300">
                <a:tc>
                  <a:txBody>
                    <a:bodyPr/>
                    <a:lstStyle/>
                    <a:p>
                      <a:pPr indent="0" lvl="0" marL="0" rtl="0" algn="l">
                        <a:spcBef>
                          <a:spcPts val="0"/>
                        </a:spcBef>
                        <a:spcAft>
                          <a:spcPts val="0"/>
                        </a:spcAft>
                        <a:buNone/>
                      </a:pPr>
                      <a:r>
                        <a:rPr lang="en" sz="1300">
                          <a:solidFill>
                            <a:srgbClr val="262626"/>
                          </a:solidFill>
                          <a:latin typeface="Poppins"/>
                          <a:ea typeface="Poppins"/>
                          <a:cs typeface="Poppins"/>
                          <a:sym typeface="Poppins"/>
                        </a:rPr>
                        <a:t>1) Students engage in self-advocacy and are involved in determining their own educational goals and plans.</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300">
                        <a:latin typeface="Poppins"/>
                        <a:ea typeface="Poppins"/>
                        <a:cs typeface="Poppins"/>
                        <a:sym typeface="Poppins"/>
                      </a:endParaRPr>
                    </a:p>
                    <a:p>
                      <a:pPr indent="0" lvl="0" marL="0" rtl="0" algn="l">
                        <a:spcBef>
                          <a:spcPts val="0"/>
                        </a:spcBef>
                        <a:spcAft>
                          <a:spcPts val="0"/>
                        </a:spcAft>
                        <a:buNone/>
                      </a:pPr>
                      <a:r>
                        <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94" name="Google Shape;794;p3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5" name="Google Shape;795;p3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6" name="Google Shape;796;p3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7" name="Google Shape;797;p3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8" name="Google Shape;798;p3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9" name="Google Shape;799;p3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0" name="Google Shape;800;p3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1" name="Google Shape;801;p3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2" name="Google Shape;802;p3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3" name="Google Shape;803;p3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4" name="Google Shape;804;p3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5" name="Google Shape;805;p3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6" name="Google Shape;806;p3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graphicFrame>
        <p:nvGraphicFramePr>
          <p:cNvPr id="811" name="Google Shape;811;p32"/>
          <p:cNvGraphicFramePr/>
          <p:nvPr/>
        </p:nvGraphicFramePr>
        <p:xfrm>
          <a:off x="698100" y="1582045"/>
          <a:ext cx="3000000" cy="3000000"/>
        </p:xfrm>
        <a:graphic>
          <a:graphicData uri="http://schemas.openxmlformats.org/drawingml/2006/table">
            <a:tbl>
              <a:tblPr>
                <a:noFill/>
                <a:tableStyleId>{5737FB1C-6DE3-4DC4-9D02-68202961C296}</a:tableStyleId>
              </a:tblPr>
              <a:tblGrid>
                <a:gridCol w="1955800"/>
                <a:gridCol w="1955800"/>
                <a:gridCol w="1955800"/>
              </a:tblGrid>
              <a:tr h="815825">
                <a:tc>
                  <a:txBody>
                    <a:bodyPr/>
                    <a:lstStyle/>
                    <a:p>
                      <a:pPr indent="0" lvl="0" marL="0" rtl="0" algn="l">
                        <a:spcBef>
                          <a:spcPts val="0"/>
                        </a:spcBef>
                        <a:spcAft>
                          <a:spcPts val="0"/>
                        </a:spcAft>
                        <a:buNone/>
                      </a:pPr>
                      <a:r>
                        <a:rPr b="1" lang="en" sz="1300">
                          <a:solidFill>
                            <a:srgbClr val="262626"/>
                          </a:solidFill>
                          <a:latin typeface="Poppins"/>
                          <a:ea typeface="Poppins"/>
                          <a:cs typeface="Poppins"/>
                          <a:sym typeface="Poppins"/>
                        </a:rPr>
                        <a:t>Guiding Principle</a:t>
                      </a:r>
                      <a:endParaRPr b="1"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300">
                          <a:latin typeface="Poppins"/>
                          <a:ea typeface="Poppins"/>
                          <a:cs typeface="Poppins"/>
                          <a:sym typeface="Poppins"/>
                        </a:rPr>
                        <a:t>Current Practice</a:t>
                      </a:r>
                      <a:endParaRPr b="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300">
                          <a:latin typeface="Poppins"/>
                          <a:ea typeface="Poppins"/>
                          <a:cs typeface="Poppins"/>
                          <a:sym typeface="Poppins"/>
                        </a:rPr>
                        <a:t>Mindset Shift/ Questions to Ask Myself</a:t>
                      </a:r>
                      <a:endParaRPr b="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1982150">
                <a:tc>
                  <a:txBody>
                    <a:bodyPr/>
                    <a:lstStyle/>
                    <a:p>
                      <a:pPr indent="0" lvl="0" marL="0" rtl="0" algn="l">
                        <a:spcBef>
                          <a:spcPts val="0"/>
                        </a:spcBef>
                        <a:spcAft>
                          <a:spcPts val="0"/>
                        </a:spcAft>
                        <a:buNone/>
                      </a:pPr>
                      <a:r>
                        <a:rPr lang="en" sz="1300">
                          <a:solidFill>
                            <a:srgbClr val="262626"/>
                          </a:solidFill>
                          <a:latin typeface="Poppins"/>
                          <a:ea typeface="Poppins"/>
                          <a:cs typeface="Poppins"/>
                          <a:sym typeface="Poppins"/>
                        </a:rPr>
                        <a:t>2) Parents and other family members are engaged as meaningful partners in the special education process and the education of their child.</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300">
                        <a:latin typeface="Poppins"/>
                        <a:ea typeface="Poppins"/>
                        <a:cs typeface="Poppins"/>
                        <a:sym typeface="Poppins"/>
                      </a:endParaRPr>
                    </a:p>
                    <a:p>
                      <a:pPr indent="0" lvl="0" marL="0" rtl="0" algn="l">
                        <a:spcBef>
                          <a:spcPts val="0"/>
                        </a:spcBef>
                        <a:spcAft>
                          <a:spcPts val="0"/>
                        </a:spcAft>
                        <a:buNone/>
                      </a:pPr>
                      <a:r>
                        <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982150">
                <a:tc>
                  <a:txBody>
                    <a:bodyPr/>
                    <a:lstStyle/>
                    <a:p>
                      <a:pPr indent="0" lvl="0" marL="0" rtl="0" algn="l">
                        <a:spcBef>
                          <a:spcPts val="0"/>
                        </a:spcBef>
                        <a:spcAft>
                          <a:spcPts val="0"/>
                        </a:spcAft>
                        <a:buNone/>
                      </a:pPr>
                      <a:r>
                        <a:rPr lang="en" sz="1300">
                          <a:solidFill>
                            <a:srgbClr val="262626"/>
                          </a:solidFill>
                          <a:latin typeface="Poppins"/>
                          <a:ea typeface="Poppins"/>
                          <a:cs typeface="Poppins"/>
                          <a:sym typeface="Poppins"/>
                        </a:rPr>
                        <a:t>3) Teachers design, provide, and assess the effectiveness of specially designed instruction to provide students with disabilities with access to participate and progress in the general education curriculum.</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982150">
                <a:tc>
                  <a:txBody>
                    <a:bodyPr/>
                    <a:lstStyle/>
                    <a:p>
                      <a:pPr indent="0" lvl="0" marL="0" rtl="0" algn="l">
                        <a:spcBef>
                          <a:spcPts val="0"/>
                        </a:spcBef>
                        <a:spcAft>
                          <a:spcPts val="0"/>
                        </a:spcAft>
                        <a:buNone/>
                      </a:pPr>
                      <a:r>
                        <a:rPr lang="en" sz="1300">
                          <a:solidFill>
                            <a:srgbClr val="262626"/>
                          </a:solidFill>
                          <a:latin typeface="Poppins"/>
                          <a:ea typeface="Poppins"/>
                          <a:cs typeface="Poppins"/>
                          <a:sym typeface="Poppins"/>
                        </a:rPr>
                        <a:t>4) Teachers provide research-based instructional teaching and learning strategies and supports for students with disabilities.</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812" name="Google Shape;812;p3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3.1.2 - </a:t>
            </a:r>
            <a:r>
              <a:rPr lang="en" sz="3400"/>
              <a:t>Shifts in Mindset and Practice (Continued)</a:t>
            </a:r>
            <a:endParaRPr sz="3400"/>
          </a:p>
        </p:txBody>
      </p:sp>
      <p:sp>
        <p:nvSpPr>
          <p:cNvPr id="813" name="Google Shape;813;p3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graphicFrame>
        <p:nvGraphicFramePr>
          <p:cNvPr id="818" name="Google Shape;818;p33"/>
          <p:cNvGraphicFramePr/>
          <p:nvPr/>
        </p:nvGraphicFramePr>
        <p:xfrm>
          <a:off x="698100" y="1582045"/>
          <a:ext cx="3000000" cy="3000000"/>
        </p:xfrm>
        <a:graphic>
          <a:graphicData uri="http://schemas.openxmlformats.org/drawingml/2006/table">
            <a:tbl>
              <a:tblPr>
                <a:noFill/>
                <a:tableStyleId>{5737FB1C-6DE3-4DC4-9D02-68202961C296}</a:tableStyleId>
              </a:tblPr>
              <a:tblGrid>
                <a:gridCol w="1955800"/>
                <a:gridCol w="1955800"/>
                <a:gridCol w="1955800"/>
              </a:tblGrid>
              <a:tr h="865275">
                <a:tc>
                  <a:txBody>
                    <a:bodyPr/>
                    <a:lstStyle/>
                    <a:p>
                      <a:pPr indent="0" lvl="0" marL="0" rtl="0" algn="l">
                        <a:spcBef>
                          <a:spcPts val="0"/>
                        </a:spcBef>
                        <a:spcAft>
                          <a:spcPts val="0"/>
                        </a:spcAft>
                        <a:buNone/>
                      </a:pPr>
                      <a:r>
                        <a:rPr b="1" lang="en" sz="1300">
                          <a:solidFill>
                            <a:srgbClr val="262626"/>
                          </a:solidFill>
                          <a:latin typeface="Poppins"/>
                          <a:ea typeface="Poppins"/>
                          <a:cs typeface="Poppins"/>
                          <a:sym typeface="Poppins"/>
                        </a:rPr>
                        <a:t>Guiding Principle</a:t>
                      </a:r>
                      <a:endParaRPr b="1"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300">
                          <a:latin typeface="Poppins"/>
                          <a:ea typeface="Poppins"/>
                          <a:cs typeface="Poppins"/>
                          <a:sym typeface="Poppins"/>
                        </a:rPr>
                        <a:t>Current Practice</a:t>
                      </a:r>
                      <a:endParaRPr b="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300">
                          <a:latin typeface="Poppins"/>
                          <a:ea typeface="Poppins"/>
                          <a:cs typeface="Poppins"/>
                          <a:sym typeface="Poppins"/>
                        </a:rPr>
                        <a:t>Mindset Shift/ Questions to Ask Myself</a:t>
                      </a:r>
                      <a:endParaRPr b="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1982150">
                <a:tc>
                  <a:txBody>
                    <a:bodyPr/>
                    <a:lstStyle/>
                    <a:p>
                      <a:pPr indent="0" lvl="0" marL="0" rtl="0" algn="l">
                        <a:spcBef>
                          <a:spcPts val="0"/>
                        </a:spcBef>
                        <a:spcAft>
                          <a:spcPts val="0"/>
                        </a:spcAft>
                        <a:buNone/>
                      </a:pPr>
                      <a:r>
                        <a:rPr lang="en" sz="1300">
                          <a:solidFill>
                            <a:srgbClr val="262626"/>
                          </a:solidFill>
                          <a:latin typeface="Poppins"/>
                          <a:ea typeface="Poppins"/>
                          <a:cs typeface="Poppins"/>
                          <a:sym typeface="Poppins"/>
                        </a:rPr>
                        <a:t>5) Schools provide multi-tiered systems of behavioral and academic support.</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300">
                        <a:latin typeface="Poppins"/>
                        <a:ea typeface="Poppins"/>
                        <a:cs typeface="Poppins"/>
                        <a:sym typeface="Poppins"/>
                      </a:endParaRPr>
                    </a:p>
                    <a:p>
                      <a:pPr indent="0" lvl="0" marL="0" rtl="0" algn="l">
                        <a:spcBef>
                          <a:spcPts val="0"/>
                        </a:spcBef>
                        <a:spcAft>
                          <a:spcPts val="0"/>
                        </a:spcAft>
                        <a:buNone/>
                      </a:pPr>
                      <a:r>
                        <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982150">
                <a:tc>
                  <a:txBody>
                    <a:bodyPr/>
                    <a:lstStyle/>
                    <a:p>
                      <a:pPr indent="0" lvl="0" marL="0" rtl="0" algn="l">
                        <a:spcBef>
                          <a:spcPts val="0"/>
                        </a:spcBef>
                        <a:spcAft>
                          <a:spcPts val="0"/>
                        </a:spcAft>
                        <a:buNone/>
                      </a:pPr>
                      <a:r>
                        <a:rPr lang="en" sz="1300">
                          <a:solidFill>
                            <a:srgbClr val="262626"/>
                          </a:solidFill>
                          <a:latin typeface="Poppins"/>
                          <a:ea typeface="Poppins"/>
                          <a:cs typeface="Poppins"/>
                          <a:sym typeface="Poppins"/>
                        </a:rPr>
                        <a:t>6) Schools provide high-quality inclusive programs and activities.</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982150">
                <a:tc>
                  <a:txBody>
                    <a:bodyPr/>
                    <a:lstStyle/>
                    <a:p>
                      <a:pPr indent="0" lvl="0" marL="0" rtl="0" algn="l">
                        <a:spcBef>
                          <a:spcPts val="0"/>
                        </a:spcBef>
                        <a:spcAft>
                          <a:spcPts val="0"/>
                        </a:spcAft>
                        <a:buNone/>
                      </a:pPr>
                      <a:r>
                        <a:rPr lang="en" sz="1300">
                          <a:solidFill>
                            <a:srgbClr val="262626"/>
                          </a:solidFill>
                          <a:latin typeface="Poppins"/>
                          <a:ea typeface="Poppins"/>
                          <a:cs typeface="Poppins"/>
                          <a:sym typeface="Poppins"/>
                        </a:rPr>
                        <a:t>7) Schools provide appropriate instruction for students with disabilities in career development and opportunities to participate in work-based learning. </a:t>
                      </a:r>
                      <a:endParaRPr sz="13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819" name="Google Shape;819;p3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3.1.2 - </a:t>
            </a:r>
            <a:r>
              <a:rPr lang="en" sz="3100"/>
              <a:t>Shifts in Mindset and Practice (Continued)</a:t>
            </a:r>
            <a:endParaRPr sz="3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4"/>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3.1.3 - </a:t>
            </a:r>
            <a:r>
              <a:rPr lang="en"/>
              <a:t>Growth Mindset Plan</a:t>
            </a:r>
            <a:endParaRPr/>
          </a:p>
          <a:p>
            <a:pPr indent="0" lvl="0" marL="0" rtl="0" algn="l">
              <a:spcBef>
                <a:spcPts val="0"/>
              </a:spcBef>
              <a:spcAft>
                <a:spcPts val="0"/>
              </a:spcAft>
              <a:buNone/>
            </a:pPr>
            <a:r>
              <a:t/>
            </a:r>
            <a:endParaRPr/>
          </a:p>
        </p:txBody>
      </p:sp>
      <p:sp>
        <p:nvSpPr>
          <p:cNvPr id="825" name="Google Shape;825;p34"/>
          <p:cNvSpPr txBox="1"/>
          <p:nvPr>
            <p:ph idx="1" type="body"/>
          </p:nvPr>
        </p:nvSpPr>
        <p:spPr>
          <a:xfrm>
            <a:off x="374550" y="1729950"/>
            <a:ext cx="6514500" cy="310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hlink"/>
                </a:solidFill>
              </a:rPr>
              <a:t>During the shift to emergency remote teaching, we all tried new things and didn’t get everything right the first time. Practicing a growth mindset as an educator is a great way to improve your TALE practice.</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0" lvl="0" marL="0" rtl="0" algn="l">
              <a:lnSpc>
                <a:spcPct val="115000"/>
              </a:lnSpc>
              <a:spcBef>
                <a:spcPts val="0"/>
              </a:spcBef>
              <a:spcAft>
                <a:spcPts val="0"/>
              </a:spcAft>
              <a:buNone/>
            </a:pPr>
            <a:r>
              <a:rPr lang="en">
                <a:solidFill>
                  <a:schemeClr val="hlink"/>
                </a:solidFill>
              </a:rPr>
              <a:t>Follow the prompts to develop a TALE growth mindset plan.</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826" name="Google Shape;826;p3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27" name="Google Shape;827;p3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8" name="Google Shape;828;p3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9" name="Google Shape;829;p3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0" name="Google Shape;830;p3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1" name="Google Shape;831;p3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2" name="Google Shape;832;p3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3" name="Google Shape;833;p3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4" name="Google Shape;834;p3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5" name="Google Shape;835;p3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6" name="Google Shape;836;p3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7" name="Google Shape;837;p3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8" name="Google Shape;838;p3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39" name="Google Shape;839;p34"/>
          <p:cNvGraphicFramePr/>
          <p:nvPr/>
        </p:nvGraphicFramePr>
        <p:xfrm>
          <a:off x="461600" y="5153175"/>
          <a:ext cx="3000000" cy="3000000"/>
        </p:xfrm>
        <a:graphic>
          <a:graphicData uri="http://schemas.openxmlformats.org/drawingml/2006/table">
            <a:tbl>
              <a:tblPr>
                <a:noFill/>
                <a:tableStyleId>{5737FB1C-6DE3-4DC4-9D02-68202961C296}</a:tableStyleId>
              </a:tblPr>
              <a:tblGrid>
                <a:gridCol w="6308275"/>
              </a:tblGrid>
              <a:tr h="761975">
                <a:tc>
                  <a:txBody>
                    <a:bodyPr/>
                    <a:lstStyle/>
                    <a:p>
                      <a:pPr indent="0" lvl="0" marL="0" rtl="0" algn="l">
                        <a:spcBef>
                          <a:spcPts val="0"/>
                        </a:spcBef>
                        <a:spcAft>
                          <a:spcPts val="0"/>
                        </a:spcAft>
                        <a:buNone/>
                      </a:pPr>
                      <a:r>
                        <a:rPr b="1" lang="en" sz="1900">
                          <a:latin typeface="Poppins"/>
                          <a:ea typeface="Poppins"/>
                          <a:cs typeface="Poppins"/>
                          <a:sym typeface="Poppins"/>
                        </a:rPr>
                        <a:t>When teaching across learning environments…</a:t>
                      </a:r>
                      <a:endParaRPr b="1"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r>
              <a:tr h="719525">
                <a:tc>
                  <a:txBody>
                    <a:bodyPr/>
                    <a:lstStyle/>
                    <a:p>
                      <a:pPr indent="0" lvl="0" marL="0" rtl="0" algn="l">
                        <a:spcBef>
                          <a:spcPts val="0"/>
                        </a:spcBef>
                        <a:spcAft>
                          <a:spcPts val="0"/>
                        </a:spcAft>
                        <a:buNone/>
                      </a:pPr>
                      <a:r>
                        <a:rPr lang="en" sz="1900">
                          <a:latin typeface="Poppins"/>
                          <a:ea typeface="Poppins"/>
                          <a:cs typeface="Poppins"/>
                          <a:sym typeface="Poppins"/>
                        </a:rPr>
                        <a:t>How will I reflect on my teaching practices to identify which strategies are working and which are not?</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499325">
                <a:tc>
                  <a:txBody>
                    <a:bodyPr/>
                    <a:lstStyle/>
                    <a:p>
                      <a:pPr indent="0" lvl="0" marL="0" rtl="0" algn="l">
                        <a:spcBef>
                          <a:spcPts val="0"/>
                        </a:spcBef>
                        <a:spcAft>
                          <a:spcPts val="0"/>
                        </a:spcAft>
                        <a:buNone/>
                      </a:pPr>
                      <a:r>
                        <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40" name="Google Shape;840;p3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35"/>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3.1.3 - </a:t>
            </a:r>
            <a:r>
              <a:rPr lang="en"/>
              <a:t>Growth Mindset Plan (Continued)</a:t>
            </a:r>
            <a:endParaRPr/>
          </a:p>
          <a:p>
            <a:pPr indent="0" lvl="0" marL="0" rtl="0" algn="l">
              <a:spcBef>
                <a:spcPts val="0"/>
              </a:spcBef>
              <a:spcAft>
                <a:spcPts val="0"/>
              </a:spcAft>
              <a:buNone/>
            </a:pPr>
            <a:r>
              <a:t/>
            </a:r>
            <a:endParaRPr/>
          </a:p>
        </p:txBody>
      </p:sp>
      <p:pic>
        <p:nvPicPr>
          <p:cNvPr id="846" name="Google Shape;846;p35"/>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47" name="Google Shape;847;p35">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8" name="Google Shape;848;p35">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9" name="Google Shape;849;p3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0" name="Google Shape;850;p3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1" name="Google Shape;851;p35">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2" name="Google Shape;852;p35">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3" name="Google Shape;853;p35">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4" name="Google Shape;854;p35">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5" name="Google Shape;855;p35">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6" name="Google Shape;856;p35">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7" name="Google Shape;857;p35">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8" name="Google Shape;858;p35">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59" name="Google Shape;859;p35"/>
          <p:cNvGraphicFramePr/>
          <p:nvPr/>
        </p:nvGraphicFramePr>
        <p:xfrm>
          <a:off x="374550" y="1713250"/>
          <a:ext cx="3000000" cy="3000000"/>
        </p:xfrm>
        <a:graphic>
          <a:graphicData uri="http://schemas.openxmlformats.org/drawingml/2006/table">
            <a:tbl>
              <a:tblPr>
                <a:noFill/>
                <a:tableStyleId>{5737FB1C-6DE3-4DC4-9D02-68202961C296}</a:tableStyleId>
              </a:tblPr>
              <a:tblGrid>
                <a:gridCol w="6445350"/>
              </a:tblGrid>
              <a:tr h="679175">
                <a:tc>
                  <a:txBody>
                    <a:bodyPr/>
                    <a:lstStyle/>
                    <a:p>
                      <a:pPr indent="0" lvl="0" marL="0" rtl="0" algn="l">
                        <a:spcBef>
                          <a:spcPts val="0"/>
                        </a:spcBef>
                        <a:spcAft>
                          <a:spcPts val="0"/>
                        </a:spcAft>
                        <a:buNone/>
                      </a:pPr>
                      <a:r>
                        <a:rPr b="1" lang="en" sz="1900">
                          <a:latin typeface="Poppins"/>
                          <a:ea typeface="Poppins"/>
                          <a:cs typeface="Poppins"/>
                          <a:sym typeface="Poppins"/>
                        </a:rPr>
                        <a:t>When teaching across learning environments…</a:t>
                      </a:r>
                      <a:endParaRPr b="1"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r>
              <a:tr h="1051525">
                <a:tc>
                  <a:txBody>
                    <a:bodyPr/>
                    <a:lstStyle/>
                    <a:p>
                      <a:pPr indent="0" lvl="0" marL="0" rtl="0" algn="l">
                        <a:spcBef>
                          <a:spcPts val="0"/>
                        </a:spcBef>
                        <a:spcAft>
                          <a:spcPts val="0"/>
                        </a:spcAft>
                        <a:buNone/>
                      </a:pPr>
                      <a:r>
                        <a:rPr lang="en" sz="1900">
                          <a:latin typeface="Poppins"/>
                          <a:ea typeface="Poppins"/>
                          <a:cs typeface="Poppins"/>
                          <a:sym typeface="Poppins"/>
                        </a:rPr>
                        <a:t>How will I expect and allow for mistakes by pre-teaching that mistakes are expected and valued in the learning process?</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41100">
                <a:tc>
                  <a:txBody>
                    <a:bodyPr/>
                    <a:lstStyle/>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3100">
                <a:tc>
                  <a:txBody>
                    <a:bodyPr/>
                    <a:lstStyle/>
                    <a:p>
                      <a:pPr indent="0" lvl="0" marL="0" rtl="0" algn="l">
                        <a:spcBef>
                          <a:spcPts val="0"/>
                        </a:spcBef>
                        <a:spcAft>
                          <a:spcPts val="0"/>
                        </a:spcAft>
                        <a:buNone/>
                      </a:pPr>
                      <a:r>
                        <a:rPr lang="en" sz="1900">
                          <a:latin typeface="Poppins"/>
                          <a:ea typeface="Poppins"/>
                          <a:cs typeface="Poppins"/>
                          <a:sym typeface="Poppins"/>
                        </a:rPr>
                        <a:t>How will I keep expectations high for all students?</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41100">
                <a:tc>
                  <a:txBody>
                    <a:bodyPr/>
                    <a:lstStyle/>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41100">
                <a:tc>
                  <a:txBody>
                    <a:bodyPr/>
                    <a:lstStyle/>
                    <a:p>
                      <a:pPr indent="0" lvl="0" marL="0" rtl="0" algn="l">
                        <a:spcBef>
                          <a:spcPts val="0"/>
                        </a:spcBef>
                        <a:spcAft>
                          <a:spcPts val="0"/>
                        </a:spcAft>
                        <a:buNone/>
                      </a:pPr>
                      <a:r>
                        <a:rPr lang="en" sz="1900">
                          <a:latin typeface="Poppins"/>
                          <a:ea typeface="Poppins"/>
                          <a:cs typeface="Poppins"/>
                          <a:sym typeface="Poppins"/>
                        </a:rPr>
                        <a:t>How will I create ways to meaningfully monitor student progress daily or weekly and use the data to refine my teaching practices and provide targeted student support?</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41100">
                <a:tc>
                  <a:txBody>
                    <a:bodyPr/>
                    <a:lstStyle/>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60" name="Google Shape;860;p3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36"/>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3.1.3 - </a:t>
            </a:r>
            <a:r>
              <a:rPr lang="en"/>
              <a:t>Growth Mindset Plan (Continued)</a:t>
            </a:r>
            <a:endParaRPr/>
          </a:p>
          <a:p>
            <a:pPr indent="0" lvl="0" marL="0" rtl="0" algn="l">
              <a:spcBef>
                <a:spcPts val="0"/>
              </a:spcBef>
              <a:spcAft>
                <a:spcPts val="0"/>
              </a:spcAft>
              <a:buNone/>
            </a:pPr>
            <a:r>
              <a:t/>
            </a:r>
            <a:endParaRPr/>
          </a:p>
        </p:txBody>
      </p:sp>
      <p:pic>
        <p:nvPicPr>
          <p:cNvPr id="866" name="Google Shape;866;p36"/>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67" name="Google Shape;867;p3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8" name="Google Shape;868;p3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9" name="Google Shape;869;p3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0" name="Google Shape;870;p3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1" name="Google Shape;871;p3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2" name="Google Shape;872;p3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3" name="Google Shape;873;p3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4" name="Google Shape;874;p3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5" name="Google Shape;875;p3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6" name="Google Shape;876;p3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7" name="Google Shape;877;p3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8" name="Google Shape;878;p3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79" name="Google Shape;879;p36"/>
          <p:cNvGraphicFramePr/>
          <p:nvPr/>
        </p:nvGraphicFramePr>
        <p:xfrm>
          <a:off x="374550" y="1713250"/>
          <a:ext cx="3000000" cy="3000000"/>
        </p:xfrm>
        <a:graphic>
          <a:graphicData uri="http://schemas.openxmlformats.org/drawingml/2006/table">
            <a:tbl>
              <a:tblPr>
                <a:noFill/>
                <a:tableStyleId>{5737FB1C-6DE3-4DC4-9D02-68202961C296}</a:tableStyleId>
              </a:tblPr>
              <a:tblGrid>
                <a:gridCol w="6445350"/>
              </a:tblGrid>
              <a:tr h="679175">
                <a:tc>
                  <a:txBody>
                    <a:bodyPr/>
                    <a:lstStyle/>
                    <a:p>
                      <a:pPr indent="0" lvl="0" marL="0" rtl="0" algn="l">
                        <a:spcBef>
                          <a:spcPts val="0"/>
                        </a:spcBef>
                        <a:spcAft>
                          <a:spcPts val="0"/>
                        </a:spcAft>
                        <a:buNone/>
                      </a:pPr>
                      <a:r>
                        <a:rPr b="1" lang="en" sz="1900">
                          <a:latin typeface="Poppins"/>
                          <a:ea typeface="Poppins"/>
                          <a:cs typeface="Poppins"/>
                          <a:sym typeface="Poppins"/>
                        </a:rPr>
                        <a:t>When teaching across learning environments…</a:t>
                      </a:r>
                      <a:endParaRPr b="1"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r>
              <a:tr h="572550">
                <a:tc>
                  <a:txBody>
                    <a:bodyPr/>
                    <a:lstStyle/>
                    <a:p>
                      <a:pPr indent="0" lvl="0" marL="0" rtl="0" algn="l">
                        <a:spcBef>
                          <a:spcPts val="0"/>
                        </a:spcBef>
                        <a:spcAft>
                          <a:spcPts val="0"/>
                        </a:spcAft>
                        <a:buNone/>
                      </a:pPr>
                      <a:r>
                        <a:rPr lang="en" sz="1900">
                          <a:latin typeface="Poppins"/>
                          <a:ea typeface="Poppins"/>
                          <a:cs typeface="Poppins"/>
                          <a:sym typeface="Poppins"/>
                        </a:rPr>
                        <a:t>Who are my human resources to go to for collaboration, support, and ideas for increasing student success across learning environments?</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499325">
                <a:tc>
                  <a:txBody>
                    <a:bodyPr/>
                    <a:lstStyle/>
                    <a:p>
                      <a:pPr indent="0" lvl="0" marL="0" rtl="0" algn="l">
                        <a:spcBef>
                          <a:spcPts val="0"/>
                        </a:spcBef>
                        <a:spcAft>
                          <a:spcPts val="0"/>
                        </a:spcAft>
                        <a:buNone/>
                      </a:pPr>
                      <a:r>
                        <a:t/>
                      </a:r>
                      <a:endParaRPr sz="19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80" name="Google Shape;880;p3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grpSp>
        <p:nvGrpSpPr>
          <p:cNvPr id="885" name="Google Shape;885;p37"/>
          <p:cNvGrpSpPr/>
          <p:nvPr/>
        </p:nvGrpSpPr>
        <p:grpSpPr>
          <a:xfrm>
            <a:off x="224350" y="224350"/>
            <a:ext cx="7116900" cy="9597300"/>
            <a:chOff x="224350" y="224350"/>
            <a:chExt cx="7116900" cy="9597300"/>
          </a:xfrm>
        </p:grpSpPr>
        <p:sp>
          <p:nvSpPr>
            <p:cNvPr id="886" name="Google Shape;886;p37"/>
            <p:cNvSpPr/>
            <p:nvPr/>
          </p:nvSpPr>
          <p:spPr>
            <a:xfrm>
              <a:off x="224350" y="224350"/>
              <a:ext cx="6967500" cy="959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rot="5400000">
              <a:off x="6936250" y="1815409"/>
              <a:ext cx="660600" cy="149400"/>
            </a:xfrm>
            <a:prstGeom prst="triangle">
              <a:avLst>
                <a:gd fmla="val 5088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8" name="Google Shape;888;p3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02</a:t>
            </a:r>
            <a:endParaRPr/>
          </a:p>
        </p:txBody>
      </p:sp>
      <p:cxnSp>
        <p:nvCxnSpPr>
          <p:cNvPr id="889" name="Google Shape;889;p3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890" name="Google Shape;890;p37"/>
          <p:cNvSpPr txBox="1"/>
          <p:nvPr>
            <p:ph idx="1" type="subTitle"/>
          </p:nvPr>
        </p:nvSpPr>
        <p:spPr>
          <a:xfrm>
            <a:off x="1520150" y="5855600"/>
            <a:ext cx="4403700" cy="186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Universal Design for Learner Variability Across Learning Environments</a:t>
            </a:r>
            <a:endParaRPr/>
          </a:p>
          <a:p>
            <a:pPr indent="0" lvl="0" marL="0" rtl="0" algn="ctr">
              <a:spcBef>
                <a:spcPts val="0"/>
              </a:spcBef>
              <a:spcAft>
                <a:spcPts val="0"/>
              </a:spcAft>
              <a:buNone/>
            </a:pPr>
            <a:r>
              <a:t/>
            </a:r>
            <a:endParaRPr/>
          </a:p>
        </p:txBody>
      </p:sp>
      <p:pic>
        <p:nvPicPr>
          <p:cNvPr id="891" name="Google Shape;891;p37">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892" name="Google Shape;892;p3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3" name="Google Shape;893;p3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4" name="Google Shape;894;p3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5" name="Google Shape;895;p3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6" name="Google Shape;896;p3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7" name="Google Shape;897;p3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8" name="Google Shape;898;p3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9" name="Google Shape;899;p3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0" name="Google Shape;900;p3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1" name="Google Shape;901;p3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2" name="Google Shape;902;p3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3" name="Google Shape;903;p3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3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909" name="Google Shape;909;p3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910" name="Google Shape;910;p38"/>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Differentiation</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strategy for evaluating the needs of individual students and modifying instruction and content</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Dis/ability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An intentional reframing of the term “disability” that resists identifying students by what they cannot do, rather than what they can do</a:t>
                      </a:r>
                      <a:endParaRPr>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Flipped Classroom</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An instructional model in which students engage with content asynchronously and/or virtually, reserving in-person learning for teacher support and application</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911" name="Google Shape;911;p3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sp>
        <p:nvSpPr>
          <p:cNvPr id="912" name="Google Shape;912;p3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3" name="Google Shape;913;p3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4" name="Google Shape;914;p3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5" name="Google Shape;915;p3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6" name="Google Shape;916;p3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7" name="Google Shape;917;p3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8" name="Google Shape;918;p3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9" name="Google Shape;919;p3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0" name="Google Shape;920;p3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1" name="Google Shape;921;p3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2" name="Google Shape;922;p3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3" name="Google Shape;923;p3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247" name="Google Shape;247;p21"/>
          <p:cNvSpPr txBox="1"/>
          <p:nvPr>
            <p:ph idx="1" type="body"/>
          </p:nvPr>
        </p:nvSpPr>
        <p:spPr>
          <a:xfrm>
            <a:off x="374550" y="1131925"/>
            <a:ext cx="6514500" cy="84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b="1" lang="en"/>
              <a:t>Welcome to your Digital Workbook! </a:t>
            </a:r>
            <a:endParaRPr b="1"/>
          </a:p>
          <a:p>
            <a:pPr indent="0" lvl="0" marL="0" rtl="0" algn="l">
              <a:spcBef>
                <a:spcPts val="0"/>
              </a:spcBef>
              <a:spcAft>
                <a:spcPts val="0"/>
              </a:spcAft>
              <a:buClr>
                <a:schemeClr val="hlink"/>
              </a:buClr>
              <a:buSzPts val="1100"/>
              <a:buFont typeface="Arial"/>
              <a:buNone/>
            </a:pPr>
            <a:r>
              <a:t/>
            </a:r>
            <a:endParaRPr sz="1000"/>
          </a:p>
          <a:p>
            <a:pPr indent="0" lvl="0" marL="0" rtl="0" algn="l">
              <a:spcBef>
                <a:spcPts val="0"/>
              </a:spcBef>
              <a:spcAft>
                <a:spcPts val="0"/>
              </a:spcAft>
              <a:buNone/>
            </a:pPr>
            <a:r>
              <a:rPr lang="en"/>
              <a:t>This digital workbook is your place to complete the activities for </a:t>
            </a:r>
            <a:r>
              <a:rPr lang="en"/>
              <a:t>Module 3: </a:t>
            </a:r>
            <a:r>
              <a:rPr lang="en"/>
              <a:t>Meeting the Needs of Students with Disabilities Across Learning Environments. </a:t>
            </a:r>
            <a:r>
              <a:rPr lang="en"/>
              <a:t>This workbook is a living document </a:t>
            </a:r>
            <a:r>
              <a:rPr i="1" lang="en"/>
              <a:t>for your own personal use and learning.</a:t>
            </a:r>
            <a:r>
              <a:rPr lang="en"/>
              <a:t> Your notes and your work within this resource are visible only to you.</a:t>
            </a:r>
            <a:endParaRPr/>
          </a:p>
          <a:p>
            <a:pPr indent="0" lvl="0" marL="0" rtl="0" algn="l">
              <a:spcBef>
                <a:spcPts val="0"/>
              </a:spcBef>
              <a:spcAft>
                <a:spcPts val="0"/>
              </a:spcAft>
              <a:buClr>
                <a:schemeClr val="hlink"/>
              </a:buClr>
              <a:buSzPts val="1100"/>
              <a:buFont typeface="Arial"/>
              <a:buNone/>
            </a:pPr>
            <a:r>
              <a:t/>
            </a:r>
            <a:endParaRPr sz="1000"/>
          </a:p>
          <a:p>
            <a:pPr indent="0" lvl="0" marL="0" rtl="0" algn="l">
              <a:spcBef>
                <a:spcPts val="0"/>
              </a:spcBef>
              <a:spcAft>
                <a:spcPts val="0"/>
              </a:spcAft>
              <a:buClr>
                <a:schemeClr val="hlink"/>
              </a:buClr>
              <a:buSzPts val="1100"/>
              <a:buFont typeface="Arial"/>
              <a:buNone/>
            </a:pPr>
            <a:r>
              <a:rPr lang="en"/>
              <a:t>If using Google Slides your changes will update automatically. If you choose to convert to PPT remember to save your work! </a:t>
            </a:r>
            <a:endParaRPr/>
          </a:p>
          <a:p>
            <a:pPr indent="0" lvl="0" marL="0" rtl="0" algn="l">
              <a:spcBef>
                <a:spcPts val="0"/>
              </a:spcBef>
              <a:spcAft>
                <a:spcPts val="0"/>
              </a:spcAft>
              <a:buClr>
                <a:schemeClr val="hlink"/>
              </a:buClr>
              <a:buSzPts val="1100"/>
              <a:buFont typeface="Arial"/>
              <a:buNone/>
            </a:pPr>
            <a:r>
              <a:t/>
            </a:r>
            <a:endParaRPr sz="1000"/>
          </a:p>
          <a:p>
            <a:pPr indent="0" lvl="0" marL="0" rtl="0" algn="l">
              <a:spcBef>
                <a:spcPts val="0"/>
              </a:spcBef>
              <a:spcAft>
                <a:spcPts val="0"/>
              </a:spcAft>
              <a:buClr>
                <a:schemeClr val="hlink"/>
              </a:buClr>
              <a:buSzPts val="1100"/>
              <a:buFont typeface="Arial"/>
              <a:buNone/>
            </a:pPr>
            <a:r>
              <a:rPr lang="en"/>
              <a:t>This module has a total of 8 sessions. As you complete each session within the TALE Academy, you will return to and use this digital workbook to complete the activities assigned to you. </a:t>
            </a:r>
            <a:endParaRPr/>
          </a:p>
          <a:p>
            <a:pPr indent="0" lvl="0" marL="0" rtl="0" algn="l">
              <a:spcBef>
                <a:spcPts val="0"/>
              </a:spcBef>
              <a:spcAft>
                <a:spcPts val="0"/>
              </a:spcAft>
              <a:buClr>
                <a:schemeClr val="hlink"/>
              </a:buClr>
              <a:buSzPts val="1100"/>
              <a:buFont typeface="Arial"/>
              <a:buNone/>
            </a:pPr>
            <a:r>
              <a:t/>
            </a:r>
            <a:endParaRPr sz="1000"/>
          </a:p>
          <a:p>
            <a:pPr indent="0" lvl="0" marL="0" rtl="0" algn="l">
              <a:spcBef>
                <a:spcPts val="0"/>
              </a:spcBef>
              <a:spcAft>
                <a:spcPts val="0"/>
              </a:spcAft>
              <a:buClr>
                <a:schemeClr val="hlink"/>
              </a:buClr>
              <a:buSzPts val="1100"/>
              <a:buFont typeface="Arial"/>
              <a:buNone/>
            </a:pPr>
            <a:r>
              <a:rPr lang="en"/>
              <a:t>Advance to the next page to learn some tips for using this workbook. </a:t>
            </a:r>
            <a:endParaRPr/>
          </a:p>
          <a:p>
            <a:pPr indent="0" lvl="0" marL="0" rtl="0" algn="l">
              <a:spcBef>
                <a:spcPts val="0"/>
              </a:spcBef>
              <a:spcAft>
                <a:spcPts val="0"/>
              </a:spcAft>
              <a:buClr>
                <a:schemeClr val="hlink"/>
              </a:buClr>
              <a:buSzPts val="1100"/>
              <a:buFont typeface="Arial"/>
              <a:buNone/>
            </a:pPr>
            <a:r>
              <a:t/>
            </a:r>
            <a:endParaRPr sz="1000"/>
          </a:p>
          <a:p>
            <a:pPr indent="0" lvl="0" marL="0" rtl="0" algn="l">
              <a:spcBef>
                <a:spcPts val="0"/>
              </a:spcBef>
              <a:spcAft>
                <a:spcPts val="0"/>
              </a:spcAft>
              <a:buClr>
                <a:schemeClr val="hlink"/>
              </a:buClr>
              <a:buSzPts val="1100"/>
              <a:buFont typeface="Arial"/>
              <a:buNone/>
            </a:pPr>
            <a:r>
              <a:rPr lang="en"/>
              <a:t>Enjoy the learning journey!</a:t>
            </a:r>
            <a:endParaRPr/>
          </a:p>
          <a:p>
            <a:pPr indent="0" lvl="0" marL="0" rtl="0" algn="l">
              <a:spcBef>
                <a:spcPts val="0"/>
              </a:spcBef>
              <a:spcAft>
                <a:spcPts val="0"/>
              </a:spcAft>
              <a:buNone/>
            </a:pPr>
            <a:r>
              <a:t/>
            </a:r>
            <a:endParaRPr sz="2150"/>
          </a:p>
        </p:txBody>
      </p:sp>
      <p:sp>
        <p:nvSpPr>
          <p:cNvPr id="248" name="Google Shape;248;p2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 name="Google Shape;249;p2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 name="Google Shape;250;p2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1" name="Google Shape;251;p2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2" name="Google Shape;252;p2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3" name="Google Shape;253;p2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 name="Google Shape;254;p2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5" name="Google Shape;255;p2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 name="Google Shape;256;p2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 name="Google Shape;257;p2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8" name="Google Shape;258;p2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 name="Google Shape;259;p2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3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a:t>
            </a:r>
            <a:endParaRPr/>
          </a:p>
        </p:txBody>
      </p:sp>
      <p:sp>
        <p:nvSpPr>
          <p:cNvPr id="929" name="Google Shape;929;p3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930" name="Google Shape;930;p39"/>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Learner Variability</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term used to describe the unique constellation of abilities and experiences that all students bring to learning</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Universal Design for Learning</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An approach developed first in architecture, later adapted for education, in which barriers for access are removed and conditions are redesigned so that learning experiences meet the needs of all individuals, regardless of ability</a:t>
                      </a:r>
                      <a:endParaRPr>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931" name="Google Shape;931;p3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2" name="Google Shape;932;p3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3" name="Google Shape;933;p3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4" name="Google Shape;934;p3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5" name="Google Shape;935;p3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6" name="Google Shape;936;p3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7" name="Google Shape;937;p3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8" name="Google Shape;938;p3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9" name="Google Shape;939;p3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0" name="Google Shape;940;p3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1" name="Google Shape;941;p3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2" name="Google Shape;942;p3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4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3.2.1 - </a:t>
            </a:r>
            <a:r>
              <a:rPr lang="en"/>
              <a:t>Identifying Barriers to Learning</a:t>
            </a:r>
            <a:endParaRPr/>
          </a:p>
        </p:txBody>
      </p:sp>
      <p:sp>
        <p:nvSpPr>
          <p:cNvPr id="948" name="Google Shape;948;p40"/>
          <p:cNvSpPr txBox="1"/>
          <p:nvPr>
            <p:ph idx="1" type="body"/>
          </p:nvPr>
        </p:nvSpPr>
        <p:spPr>
          <a:xfrm>
            <a:off x="374550" y="1581675"/>
            <a:ext cx="6514500" cy="270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800"/>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0" lvl="0" marL="0" rtl="0" algn="l">
              <a:lnSpc>
                <a:spcPct val="100000"/>
              </a:lnSpc>
              <a:spcBef>
                <a:spcPts val="0"/>
              </a:spcBef>
              <a:spcAft>
                <a:spcPts val="0"/>
              </a:spcAft>
              <a:buNone/>
            </a:pPr>
            <a:r>
              <a:rPr lang="en">
                <a:solidFill>
                  <a:schemeClr val="hlink"/>
                </a:solidFill>
              </a:rPr>
              <a:t>Reflecting upon common classroom experiences (a few are listed below, but also add your own), consider your learners who might struggle with accessing and engaging in the experience. Also identify the specific barriers they might face.</a:t>
            </a:r>
            <a:endParaRPr>
              <a:solidFill>
                <a:schemeClr val="hlink"/>
              </a:solidFill>
            </a:endParaRPr>
          </a:p>
        </p:txBody>
      </p:sp>
      <p:sp>
        <p:nvSpPr>
          <p:cNvPr id="949" name="Google Shape;949;p4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0" name="Google Shape;950;p4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1" name="Google Shape;951;p4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2" name="Google Shape;952;p4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3" name="Google Shape;953;p4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4" name="Google Shape;954;p4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5" name="Google Shape;955;p4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6" name="Google Shape;956;p4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7" name="Google Shape;957;p4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8" name="Google Shape;958;p4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9" name="Google Shape;959;p4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0" name="Google Shape;960;p4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61" name="Google Shape;961;p40"/>
          <p:cNvGraphicFramePr/>
          <p:nvPr/>
        </p:nvGraphicFramePr>
        <p:xfrm>
          <a:off x="520050" y="4267200"/>
          <a:ext cx="3000000" cy="3000000"/>
        </p:xfrm>
        <a:graphic>
          <a:graphicData uri="http://schemas.openxmlformats.org/drawingml/2006/table">
            <a:tbl>
              <a:tblPr>
                <a:noFill/>
                <a:tableStyleId>{5737FB1C-6DE3-4DC4-9D02-68202961C296}</a:tableStyleId>
              </a:tblPr>
              <a:tblGrid>
                <a:gridCol w="2099950"/>
                <a:gridCol w="2099950"/>
                <a:gridCol w="2099950"/>
              </a:tblGrid>
              <a:tr h="381000">
                <a:tc>
                  <a:txBody>
                    <a:bodyPr/>
                    <a:lstStyle/>
                    <a:p>
                      <a:pPr indent="0" lvl="0" marL="0" rtl="0" algn="l">
                        <a:spcBef>
                          <a:spcPts val="0"/>
                        </a:spcBef>
                        <a:spcAft>
                          <a:spcPts val="0"/>
                        </a:spcAft>
                        <a:buNone/>
                      </a:pPr>
                      <a:r>
                        <a:rPr b="1" lang="en" sz="1500">
                          <a:latin typeface="Poppins"/>
                          <a:ea typeface="Poppins"/>
                          <a:cs typeface="Poppins"/>
                          <a:sym typeface="Poppins"/>
                        </a:rPr>
                        <a:t>Classroom Experience</a:t>
                      </a:r>
                      <a:endParaRPr b="1" sz="1500">
                        <a:latin typeface="Poppins"/>
                        <a:ea typeface="Poppins"/>
                        <a:cs typeface="Poppins"/>
                        <a:sym typeface="Poppins"/>
                      </a:endParaRPr>
                    </a:p>
                  </a:txBody>
                  <a:tcPr marT="91425" marB="91425" marR="91425" marL="91425">
                    <a:solidFill>
                      <a:schemeClr val="lt1"/>
                    </a:solidFill>
                  </a:tcPr>
                </a:tc>
                <a:tc>
                  <a:txBody>
                    <a:bodyPr/>
                    <a:lstStyle/>
                    <a:p>
                      <a:pPr indent="0" lvl="0" marL="0" rtl="0" algn="l">
                        <a:spcBef>
                          <a:spcPts val="0"/>
                        </a:spcBef>
                        <a:spcAft>
                          <a:spcPts val="0"/>
                        </a:spcAft>
                        <a:buNone/>
                      </a:pPr>
                      <a:r>
                        <a:rPr b="1" lang="en" sz="1500">
                          <a:latin typeface="Poppins"/>
                          <a:ea typeface="Poppins"/>
                          <a:cs typeface="Poppins"/>
                          <a:sym typeface="Poppins"/>
                        </a:rPr>
                        <a:t>Description of Learners who MIght Struggle</a:t>
                      </a:r>
                      <a:endParaRPr b="1" sz="1500">
                        <a:latin typeface="Poppins"/>
                        <a:ea typeface="Poppins"/>
                        <a:cs typeface="Poppins"/>
                        <a:sym typeface="Poppins"/>
                      </a:endParaRPr>
                    </a:p>
                  </a:txBody>
                  <a:tcPr marT="91425" marB="91425" marR="91425" marL="91425">
                    <a:solidFill>
                      <a:schemeClr val="lt1"/>
                    </a:solidFill>
                  </a:tcPr>
                </a:tc>
                <a:tc>
                  <a:txBody>
                    <a:bodyPr/>
                    <a:lstStyle/>
                    <a:p>
                      <a:pPr indent="0" lvl="0" marL="0" rtl="0" algn="l">
                        <a:spcBef>
                          <a:spcPts val="0"/>
                        </a:spcBef>
                        <a:spcAft>
                          <a:spcPts val="0"/>
                        </a:spcAft>
                        <a:buNone/>
                      </a:pPr>
                      <a:r>
                        <a:rPr b="1" lang="en" sz="1500">
                          <a:latin typeface="Poppins"/>
                          <a:ea typeface="Poppins"/>
                          <a:cs typeface="Poppins"/>
                          <a:sym typeface="Poppins"/>
                        </a:rPr>
                        <a:t>Potential Barrier to Access and Engagement</a:t>
                      </a:r>
                      <a:endParaRPr b="1" sz="1500">
                        <a:latin typeface="Poppins"/>
                        <a:ea typeface="Poppins"/>
                        <a:cs typeface="Poppins"/>
                        <a:sym typeface="Poppins"/>
                      </a:endParaRPr>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500">
                          <a:solidFill>
                            <a:srgbClr val="FF0000"/>
                          </a:solidFill>
                          <a:latin typeface="Poppins"/>
                          <a:ea typeface="Poppins"/>
                          <a:cs typeface="Poppins"/>
                          <a:sym typeface="Poppins"/>
                        </a:rPr>
                        <a:t>Example: physical textbook</a:t>
                      </a:r>
                      <a:endParaRPr sz="1500">
                        <a:solidFill>
                          <a:srgbClr val="FF0000"/>
                        </a:solidFill>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1500">
                          <a:solidFill>
                            <a:srgbClr val="FF0000"/>
                          </a:solidFill>
                          <a:latin typeface="Poppins"/>
                          <a:ea typeface="Poppins"/>
                          <a:cs typeface="Poppins"/>
                          <a:sym typeface="Poppins"/>
                        </a:rPr>
                        <a:t>Student with low vision</a:t>
                      </a:r>
                      <a:endParaRPr sz="1500">
                        <a:solidFill>
                          <a:srgbClr val="FF0000"/>
                        </a:solidFill>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1500">
                          <a:solidFill>
                            <a:srgbClr val="FF0000"/>
                          </a:solidFill>
                          <a:latin typeface="Poppins"/>
                          <a:ea typeface="Poppins"/>
                          <a:cs typeface="Poppins"/>
                          <a:sym typeface="Poppins"/>
                        </a:rPr>
                        <a:t>School-issued laptop</a:t>
                      </a:r>
                      <a:endParaRPr sz="1500">
                        <a:solidFill>
                          <a:srgbClr val="FF0000"/>
                        </a:solidFill>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 sz="1500">
                          <a:latin typeface="Poppins"/>
                          <a:ea typeface="Poppins"/>
                          <a:cs typeface="Poppins"/>
                          <a:sym typeface="Poppins"/>
                        </a:rPr>
                        <a:t>Instructional video</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 sz="1500">
                          <a:latin typeface="Poppins"/>
                          <a:ea typeface="Poppins"/>
                          <a:cs typeface="Poppins"/>
                          <a:sym typeface="Poppins"/>
                        </a:rPr>
                        <a:t>Lecture-style teaching</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 sz="1500">
                          <a:latin typeface="Poppins"/>
                          <a:ea typeface="Poppins"/>
                          <a:cs typeface="Poppins"/>
                          <a:sym typeface="Poppins"/>
                        </a:rPr>
                        <a:t>Oral report</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 sz="1500">
                          <a:latin typeface="Poppins"/>
                          <a:ea typeface="Poppins"/>
                          <a:cs typeface="Poppins"/>
                          <a:sym typeface="Poppins"/>
                        </a:rPr>
                        <a:t>Other….(add your own)</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 sz="1500">
                          <a:latin typeface="Poppins"/>
                          <a:ea typeface="Poppins"/>
                          <a:cs typeface="Poppins"/>
                          <a:sym typeface="Poppins"/>
                        </a:rPr>
                        <a:t>Other….(add your own)</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 sz="1500">
                          <a:latin typeface="Poppins"/>
                          <a:ea typeface="Poppins"/>
                          <a:cs typeface="Poppins"/>
                          <a:sym typeface="Poppins"/>
                        </a:rPr>
                        <a:t>Other….(add your own)</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41"/>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3.2.2 - </a:t>
            </a:r>
            <a:r>
              <a:rPr lang="en" sz="3600"/>
              <a:t>Learner Variability in Action</a:t>
            </a:r>
            <a:r>
              <a:rPr lang="en" sz="3600"/>
              <a:t> </a:t>
            </a:r>
            <a:endParaRPr sz="3600"/>
          </a:p>
        </p:txBody>
      </p:sp>
      <p:sp>
        <p:nvSpPr>
          <p:cNvPr id="967" name="Google Shape;967;p41"/>
          <p:cNvSpPr txBox="1"/>
          <p:nvPr>
            <p:ph idx="1" type="body"/>
          </p:nvPr>
        </p:nvSpPr>
        <p:spPr>
          <a:xfrm>
            <a:off x="374550" y="1470725"/>
            <a:ext cx="6514500" cy="45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a:p>
          <a:p>
            <a:pPr indent="0" lvl="0" marL="0" rtl="0" algn="l">
              <a:lnSpc>
                <a:spcPct val="100000"/>
              </a:lnSpc>
              <a:spcBef>
                <a:spcPts val="0"/>
              </a:spcBef>
              <a:spcAft>
                <a:spcPts val="0"/>
              </a:spcAft>
              <a:buNone/>
            </a:pPr>
            <a:r>
              <a:rPr i="1" lang="en">
                <a:solidFill>
                  <a:schemeClr val="hlink"/>
                </a:solidFill>
              </a:rPr>
              <a:t>PART 1 </a:t>
            </a:r>
            <a:r>
              <a:rPr i="1" lang="en">
                <a:solidFill>
                  <a:schemeClr val="hlink"/>
                </a:solidFill>
              </a:rPr>
              <a:t>INSTRUCTIONS:</a:t>
            </a:r>
            <a:endParaRPr i="1">
              <a:solidFill>
                <a:schemeClr val="hlink"/>
              </a:solidFill>
            </a:endParaRPr>
          </a:p>
          <a:p>
            <a:pPr indent="0" lvl="0" marL="0" rtl="0" algn="l">
              <a:lnSpc>
                <a:spcPct val="115000"/>
              </a:lnSpc>
              <a:spcBef>
                <a:spcPts val="0"/>
              </a:spcBef>
              <a:spcAft>
                <a:spcPts val="0"/>
              </a:spcAft>
              <a:buNone/>
            </a:pPr>
            <a:r>
              <a:rPr lang="en" sz="1700">
                <a:solidFill>
                  <a:schemeClr val="hlink"/>
                </a:solidFill>
              </a:rPr>
              <a:t>Reflect upon the learner variabilities of Jamal, Sydney, and Caleb presented in this session, as well as the support that was provided. </a:t>
            </a:r>
            <a:r>
              <a:rPr i="1" lang="en" sz="1700">
                <a:solidFill>
                  <a:schemeClr val="hlink"/>
                </a:solidFill>
              </a:rPr>
              <a:t>The Blueprint for Improved Results for Students with Disabilities</a:t>
            </a:r>
            <a:r>
              <a:rPr lang="en" sz="1700">
                <a:solidFill>
                  <a:schemeClr val="hlink"/>
                </a:solidFill>
              </a:rPr>
              <a:t> from Module 1 - Session 1 is also helpful to recall.</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lang="en" sz="1700">
                <a:solidFill>
                  <a:schemeClr val="hlink"/>
                </a:solidFill>
              </a:rPr>
              <a:t>Review the table below, which answers the following questions:</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What strengths did each student present?</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What learning barriers did they encounter?</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What supports were provided for each student?</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How did the supports assist them?</a:t>
            </a:r>
            <a:endParaRPr sz="1700">
              <a:solidFill>
                <a:schemeClr val="hlink"/>
              </a:solidFill>
            </a:endParaRPr>
          </a:p>
        </p:txBody>
      </p:sp>
      <p:sp>
        <p:nvSpPr>
          <p:cNvPr id="968" name="Google Shape;968;p4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969" name="Google Shape;969;p4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0" name="Google Shape;970;p4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1" name="Google Shape;971;p4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2" name="Google Shape;972;p4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3" name="Google Shape;973;p4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4" name="Google Shape;974;p4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5" name="Google Shape;975;p4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6" name="Google Shape;976;p4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7" name="Google Shape;977;p4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8" name="Google Shape;978;p4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9" name="Google Shape;979;p4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0" name="Google Shape;980;p4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81" name="Google Shape;981;p41"/>
          <p:cNvGraphicFramePr/>
          <p:nvPr/>
        </p:nvGraphicFramePr>
        <p:xfrm>
          <a:off x="197438" y="5977325"/>
          <a:ext cx="3000000" cy="3000000"/>
        </p:xfrm>
        <a:graphic>
          <a:graphicData uri="http://schemas.openxmlformats.org/drawingml/2006/table">
            <a:tbl>
              <a:tblPr>
                <a:noFill/>
                <a:tableStyleId>{04218C51-78AD-4FC1-A2AB-7EA3EA0C681C}</a:tableStyleId>
              </a:tblPr>
              <a:tblGrid>
                <a:gridCol w="1008800"/>
                <a:gridCol w="1503075"/>
                <a:gridCol w="1503075"/>
                <a:gridCol w="1503075"/>
                <a:gridCol w="1503075"/>
              </a:tblGrid>
              <a:tr h="701700">
                <a:tc>
                  <a:txBody>
                    <a:bodyPr/>
                    <a:lstStyle/>
                    <a:p>
                      <a:pPr indent="0" lvl="0" marL="0" rtl="0" algn="ctr">
                        <a:spcBef>
                          <a:spcPts val="0"/>
                        </a:spcBef>
                        <a:spcAft>
                          <a:spcPts val="0"/>
                        </a:spcAft>
                        <a:buNone/>
                      </a:pPr>
                      <a:r>
                        <a:rPr b="1" lang="en" sz="1600">
                          <a:latin typeface="Poppins"/>
                          <a:ea typeface="Poppins"/>
                          <a:cs typeface="Poppins"/>
                          <a:sym typeface="Poppins"/>
                        </a:rPr>
                        <a:t>Student</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Strengths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Barriers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Supports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Effects of Supports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788600">
                <a:tc>
                  <a:txBody>
                    <a:bodyPr/>
                    <a:lstStyle/>
                    <a:p>
                      <a:pPr indent="0" lvl="0" marL="0" rtl="0" algn="l">
                        <a:spcBef>
                          <a:spcPts val="0"/>
                        </a:spcBef>
                        <a:spcAft>
                          <a:spcPts val="0"/>
                        </a:spcAft>
                        <a:buNone/>
                      </a:pPr>
                      <a:r>
                        <a:rPr b="1" lang="en" sz="1600">
                          <a:latin typeface="Poppins"/>
                          <a:ea typeface="Poppins"/>
                          <a:cs typeface="Poppins"/>
                          <a:sym typeface="Poppins"/>
                        </a:rPr>
                        <a:t>Jamal</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Social, verbal, team player</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Reads below grade level</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Reading, explicit instruction </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Built confidence, increased reading</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22475">
                <a:tc>
                  <a:txBody>
                    <a:bodyPr/>
                    <a:lstStyle/>
                    <a:p>
                      <a:pPr indent="0" lvl="0" marL="0" rtl="0" algn="l">
                        <a:spcBef>
                          <a:spcPts val="0"/>
                        </a:spcBef>
                        <a:spcAft>
                          <a:spcPts val="0"/>
                        </a:spcAft>
                        <a:buNone/>
                      </a:pPr>
                      <a:r>
                        <a:rPr b="1" lang="en" sz="1600">
                          <a:latin typeface="Poppins"/>
                          <a:ea typeface="Poppins"/>
                          <a:cs typeface="Poppins"/>
                          <a:sym typeface="Poppins"/>
                        </a:rPr>
                        <a:t>Sydney</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Strong reader</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Social emotional difficulties based on frequent moves</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Counseling biweekly</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Relieved anxiety</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005550">
                <a:tc>
                  <a:txBody>
                    <a:bodyPr/>
                    <a:lstStyle/>
                    <a:p>
                      <a:pPr indent="0" lvl="0" marL="0" rtl="0" algn="l">
                        <a:spcBef>
                          <a:spcPts val="0"/>
                        </a:spcBef>
                        <a:spcAft>
                          <a:spcPts val="0"/>
                        </a:spcAft>
                        <a:buNone/>
                      </a:pPr>
                      <a:r>
                        <a:rPr b="1" lang="en" sz="1600">
                          <a:latin typeface="Poppins"/>
                          <a:ea typeface="Poppins"/>
                          <a:cs typeface="Poppins"/>
                          <a:sym typeface="Poppins"/>
                        </a:rPr>
                        <a:t>Caleb</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Enthusiastic learner, socially confident, strong in math</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Difficulty taking notes</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Writing supports, especially for note-taking</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Able to transfer skills across subject areas</a:t>
                      </a:r>
                      <a:endParaRPr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4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3.2.2 - </a:t>
            </a:r>
            <a:r>
              <a:rPr lang="en" sz="3600"/>
              <a:t>Learner Variability in Action (Continued) </a:t>
            </a:r>
            <a:endParaRPr sz="3600"/>
          </a:p>
        </p:txBody>
      </p:sp>
      <p:sp>
        <p:nvSpPr>
          <p:cNvPr id="987" name="Google Shape;987;p42"/>
          <p:cNvSpPr txBox="1"/>
          <p:nvPr>
            <p:ph idx="1" type="body"/>
          </p:nvPr>
        </p:nvSpPr>
        <p:spPr>
          <a:xfrm>
            <a:off x="374550" y="1545175"/>
            <a:ext cx="6514500" cy="2253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700">
                <a:solidFill>
                  <a:schemeClr val="hlink"/>
                </a:solidFill>
              </a:rPr>
              <a:t>PART</a:t>
            </a:r>
            <a:r>
              <a:rPr i="1" lang="en" sz="1700">
                <a:solidFill>
                  <a:schemeClr val="hlink"/>
                </a:solidFill>
              </a:rPr>
              <a:t> 2 INSTRUCTIONS:</a:t>
            </a:r>
            <a:endParaRPr i="1" sz="1700">
              <a:solidFill>
                <a:schemeClr val="hlink"/>
              </a:solidFill>
            </a:endParaRPr>
          </a:p>
          <a:p>
            <a:pPr indent="0" lvl="0" marL="0" rtl="0" algn="l">
              <a:lnSpc>
                <a:spcPct val="115000"/>
              </a:lnSpc>
              <a:spcBef>
                <a:spcPts val="0"/>
              </a:spcBef>
              <a:spcAft>
                <a:spcPts val="0"/>
              </a:spcAft>
              <a:buNone/>
            </a:pPr>
            <a:r>
              <a:rPr lang="en" sz="1700">
                <a:solidFill>
                  <a:schemeClr val="hlink"/>
                </a:solidFill>
              </a:rPr>
              <a:t>Reflect upon three of your own students who face learning barriers. As we did with Jamal, Sydney, and Caleb, list their strengths, learning barriers, the supports required, and the effects of those supports on their learning. In the reflection box, consider how you might shift your thinking and/or supports to better meet your learners’ needs.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b="1" sz="1700">
              <a:solidFill>
                <a:schemeClr val="hlink"/>
              </a:solidFill>
            </a:endParaRPr>
          </a:p>
        </p:txBody>
      </p:sp>
      <p:sp>
        <p:nvSpPr>
          <p:cNvPr id="988" name="Google Shape;988;p42">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9" name="Google Shape;989;p42">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0" name="Google Shape;990;p4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1" name="Google Shape;991;p4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2" name="Google Shape;992;p42">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3" name="Google Shape;993;p42">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4" name="Google Shape;994;p42">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5" name="Google Shape;995;p42">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6" name="Google Shape;996;p42">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7" name="Google Shape;997;p42">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8" name="Google Shape;998;p42">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9" name="Google Shape;999;p42">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00" name="Google Shape;1000;p42"/>
          <p:cNvGraphicFramePr/>
          <p:nvPr/>
        </p:nvGraphicFramePr>
        <p:xfrm>
          <a:off x="121238" y="3958038"/>
          <a:ext cx="3000000" cy="3000000"/>
        </p:xfrm>
        <a:graphic>
          <a:graphicData uri="http://schemas.openxmlformats.org/drawingml/2006/table">
            <a:tbl>
              <a:tblPr>
                <a:noFill/>
                <a:tableStyleId>{04218C51-78AD-4FC1-A2AB-7EA3EA0C681C}</a:tableStyleId>
              </a:tblPr>
              <a:tblGrid>
                <a:gridCol w="1008800"/>
                <a:gridCol w="1503075"/>
                <a:gridCol w="1503075"/>
                <a:gridCol w="1503075"/>
                <a:gridCol w="1503075"/>
              </a:tblGrid>
              <a:tr h="646975">
                <a:tc>
                  <a:txBody>
                    <a:bodyPr/>
                    <a:lstStyle/>
                    <a:p>
                      <a:pPr indent="0" lvl="0" marL="0" rtl="0" algn="ctr">
                        <a:spcBef>
                          <a:spcPts val="0"/>
                        </a:spcBef>
                        <a:spcAft>
                          <a:spcPts val="0"/>
                        </a:spcAft>
                        <a:buNone/>
                      </a:pPr>
                      <a:r>
                        <a:rPr b="1" lang="en" sz="1600">
                          <a:latin typeface="Poppins"/>
                          <a:ea typeface="Poppins"/>
                          <a:cs typeface="Poppins"/>
                          <a:sym typeface="Poppins"/>
                        </a:rPr>
                        <a:t>Student</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Strengths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Barriers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Supports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Effects of Supports</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646975">
                <a:tc>
                  <a:txBody>
                    <a:bodyPr/>
                    <a:lstStyle/>
                    <a:p>
                      <a:pPr indent="0" lvl="0" marL="0" rtl="0" algn="l">
                        <a:spcBef>
                          <a:spcPts val="0"/>
                        </a:spcBef>
                        <a:spcAft>
                          <a:spcPts val="0"/>
                        </a:spcAft>
                        <a:buNone/>
                      </a:pPr>
                      <a:r>
                        <a:rPr b="1" lang="en" sz="1600">
                          <a:latin typeface="Poppins"/>
                          <a:ea typeface="Poppins"/>
                          <a:cs typeface="Poppins"/>
                          <a:sym typeface="Poppins"/>
                        </a:rPr>
                        <a:t>1) </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86350">
                <a:tc>
                  <a:txBody>
                    <a:bodyPr/>
                    <a:lstStyle/>
                    <a:p>
                      <a:pPr indent="0" lvl="0" marL="0" rtl="0" algn="l">
                        <a:spcBef>
                          <a:spcPts val="0"/>
                        </a:spcBef>
                        <a:spcAft>
                          <a:spcPts val="0"/>
                        </a:spcAft>
                        <a:buNone/>
                      </a:pPr>
                      <a:r>
                        <a:rPr b="1" lang="en" sz="1600">
                          <a:latin typeface="Poppins"/>
                          <a:ea typeface="Poppins"/>
                          <a:cs typeface="Poppins"/>
                          <a:sym typeface="Poppins"/>
                        </a:rPr>
                        <a:t>2)</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86350">
                <a:tc>
                  <a:txBody>
                    <a:bodyPr/>
                    <a:lstStyle/>
                    <a:p>
                      <a:pPr indent="0" lvl="0" marL="0" rtl="0" algn="l">
                        <a:spcBef>
                          <a:spcPts val="0"/>
                        </a:spcBef>
                        <a:spcAft>
                          <a:spcPts val="0"/>
                        </a:spcAft>
                        <a:buNone/>
                      </a:pPr>
                      <a:r>
                        <a:rPr b="1" lang="en" sz="1600">
                          <a:latin typeface="Poppins"/>
                          <a:ea typeface="Poppins"/>
                          <a:cs typeface="Poppins"/>
                          <a:sym typeface="Poppins"/>
                        </a:rPr>
                        <a:t>3)</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1001" name="Google Shape;1001;p42"/>
          <p:cNvSpPr txBox="1"/>
          <p:nvPr/>
        </p:nvSpPr>
        <p:spPr>
          <a:xfrm>
            <a:off x="121200" y="6940825"/>
            <a:ext cx="7021200" cy="2251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chemeClr val="hlink"/>
                </a:solidFill>
                <a:latin typeface="Poppins"/>
                <a:ea typeface="Poppins"/>
                <a:cs typeface="Poppins"/>
                <a:sym typeface="Poppins"/>
              </a:rPr>
              <a:t>Reflection Box:</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t/>
            </a:r>
            <a:endParaRPr b="1" sz="1700">
              <a:solidFill>
                <a:schemeClr val="hlink"/>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43"/>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3.2.3 - </a:t>
            </a:r>
            <a:r>
              <a:rPr lang="en"/>
              <a:t>Anticipating Learner Variability in Lesson Planning</a:t>
            </a:r>
            <a:endParaRPr/>
          </a:p>
          <a:p>
            <a:pPr indent="0" lvl="0" marL="0" rtl="0" algn="l">
              <a:spcBef>
                <a:spcPts val="0"/>
              </a:spcBef>
              <a:spcAft>
                <a:spcPts val="0"/>
              </a:spcAft>
              <a:buNone/>
            </a:pPr>
            <a:r>
              <a:t/>
            </a:r>
            <a:endParaRPr/>
          </a:p>
        </p:txBody>
      </p:sp>
      <p:sp>
        <p:nvSpPr>
          <p:cNvPr id="1007" name="Google Shape;1007;p43"/>
          <p:cNvSpPr txBox="1"/>
          <p:nvPr>
            <p:ph idx="1" type="body"/>
          </p:nvPr>
        </p:nvSpPr>
        <p:spPr>
          <a:xfrm>
            <a:off x="374550" y="2104550"/>
            <a:ext cx="6514500" cy="140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a:t>
            </a:r>
            <a:r>
              <a:rPr i="1" lang="en" sz="1700">
                <a:solidFill>
                  <a:schemeClr val="hlink"/>
                </a:solidFill>
              </a:rPr>
              <a:t>NSTRUCTIONS:</a:t>
            </a:r>
            <a:endParaRPr i="1" sz="1700">
              <a:solidFill>
                <a:schemeClr val="hlink"/>
              </a:solidFill>
            </a:endParaRPr>
          </a:p>
          <a:p>
            <a:pPr indent="0" lvl="0" marL="0" rtl="0" algn="l">
              <a:lnSpc>
                <a:spcPct val="115000"/>
              </a:lnSpc>
              <a:spcBef>
                <a:spcPts val="0"/>
              </a:spcBef>
              <a:spcAft>
                <a:spcPts val="0"/>
              </a:spcAft>
              <a:buNone/>
            </a:pPr>
            <a:r>
              <a:rPr lang="en" sz="1700">
                <a:solidFill>
                  <a:schemeClr val="hlink"/>
                </a:solidFill>
              </a:rPr>
              <a:t>Use the template below to brainstorm ideas to revise an existing lesson </a:t>
            </a:r>
            <a:r>
              <a:rPr lang="en" sz="1700" u="sng">
                <a:solidFill>
                  <a:schemeClr val="hlink"/>
                </a:solidFill>
              </a:rPr>
              <a:t>or</a:t>
            </a:r>
            <a:r>
              <a:rPr lang="en" sz="1700">
                <a:solidFill>
                  <a:schemeClr val="hlink"/>
                </a:solidFill>
              </a:rPr>
              <a:t> plan a new lesson using the principles of learner variability and universal design for learning (UDL).</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008" name="Google Shape;1008;p4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09" name="Google Shape;1009;p4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010" name="Google Shape;1010;p4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1" name="Google Shape;1011;p4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2" name="Google Shape;1012;p4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3" name="Google Shape;1013;p4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4" name="Google Shape;1014;p4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5" name="Google Shape;1015;p4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6" name="Google Shape;1016;p4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7" name="Google Shape;1017;p4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8" name="Google Shape;1018;p4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9" name="Google Shape;1019;p4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0" name="Google Shape;1020;p4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1" name="Google Shape;1021;p4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22" name="Google Shape;1022;p43"/>
          <p:cNvGraphicFramePr/>
          <p:nvPr/>
        </p:nvGraphicFramePr>
        <p:xfrm>
          <a:off x="374550" y="3511860"/>
          <a:ext cx="3000000" cy="3000000"/>
        </p:xfrm>
        <a:graphic>
          <a:graphicData uri="http://schemas.openxmlformats.org/drawingml/2006/table">
            <a:tbl>
              <a:tblPr>
                <a:noFill/>
                <a:tableStyleId>{5737FB1C-6DE3-4DC4-9D02-68202961C296}</a:tableStyleId>
              </a:tblPr>
              <a:tblGrid>
                <a:gridCol w="6514500"/>
              </a:tblGrid>
              <a:tr h="561700">
                <a:tc>
                  <a:txBody>
                    <a:bodyPr/>
                    <a:lstStyle/>
                    <a:p>
                      <a:pPr indent="0" lvl="0" marL="0" rtl="0" algn="l">
                        <a:spcBef>
                          <a:spcPts val="0"/>
                        </a:spcBef>
                        <a:spcAft>
                          <a:spcPts val="0"/>
                        </a:spcAft>
                        <a:buNone/>
                      </a:pPr>
                      <a:r>
                        <a:rPr lang="en" sz="1700">
                          <a:latin typeface="Poppins"/>
                          <a:ea typeface="Poppins"/>
                          <a:cs typeface="Poppins"/>
                          <a:sym typeface="Poppins"/>
                        </a:rPr>
                        <a:t>What is the e</a:t>
                      </a:r>
                      <a:r>
                        <a:rPr lang="en" sz="1700">
                          <a:latin typeface="Poppins"/>
                          <a:ea typeface="Poppins"/>
                          <a:cs typeface="Poppins"/>
                          <a:sym typeface="Poppins"/>
                        </a:rPr>
                        <a:t>ssential question of the lesson, i.e., </a:t>
                      </a:r>
                      <a:r>
                        <a:rPr lang="en" sz="1700">
                          <a:solidFill>
                            <a:schemeClr val="hlink"/>
                          </a:solidFill>
                          <a:latin typeface="Poppins"/>
                          <a:ea typeface="Poppins"/>
                          <a:cs typeface="Poppins"/>
                          <a:sym typeface="Poppins"/>
                        </a:rPr>
                        <a:t>a question students should be able to answer by the end of the lesson? </a:t>
                      </a:r>
                      <a:endParaRPr sz="1700">
                        <a:latin typeface="Poppins"/>
                        <a:ea typeface="Poppins"/>
                        <a:cs typeface="Poppins"/>
                        <a:sym typeface="Poppins"/>
                      </a:endParaRPr>
                    </a:p>
                  </a:txBody>
                  <a:tcPr marT="91425" marB="91425" marR="91425" marL="91425">
                    <a:solidFill>
                      <a:schemeClr val="lt1"/>
                    </a:solidFill>
                  </a:tcPr>
                </a:tc>
              </a:tr>
              <a:tr h="326025">
                <a:tc>
                  <a:txBody>
                    <a:bodyPr/>
                    <a:lstStyle/>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txBody>
                  <a:tcPr marT="91425" marB="91425" marR="91425" marL="91425"/>
                </a:tc>
              </a:tr>
              <a:tr h="696675">
                <a:tc>
                  <a:txBody>
                    <a:bodyPr/>
                    <a:lstStyle/>
                    <a:p>
                      <a:pPr indent="0" lvl="0" marL="0" rtl="0" algn="l">
                        <a:spcBef>
                          <a:spcPts val="0"/>
                        </a:spcBef>
                        <a:spcAft>
                          <a:spcPts val="0"/>
                        </a:spcAft>
                        <a:buNone/>
                      </a:pPr>
                      <a:r>
                        <a:rPr lang="en" sz="1700">
                          <a:latin typeface="Poppins"/>
                          <a:ea typeface="Poppins"/>
                          <a:cs typeface="Poppins"/>
                          <a:sym typeface="Poppins"/>
                        </a:rPr>
                        <a:t>Learning Goals: By the end of the lesson, </a:t>
                      </a:r>
                      <a:r>
                        <a:rPr lang="en" sz="1700">
                          <a:latin typeface="Poppins"/>
                          <a:ea typeface="Poppins"/>
                          <a:cs typeface="Poppins"/>
                          <a:sym typeface="Poppins"/>
                        </a:rPr>
                        <a:t>students will be able to…</a:t>
                      </a:r>
                      <a:endParaRPr sz="1700">
                        <a:latin typeface="Poppins"/>
                        <a:ea typeface="Poppins"/>
                        <a:cs typeface="Poppins"/>
                        <a:sym typeface="Poppins"/>
                      </a:endParaRPr>
                    </a:p>
                  </a:txBody>
                  <a:tcPr marT="91425" marB="91425" marR="91425" marL="91425">
                    <a:solidFill>
                      <a:schemeClr val="lt1"/>
                    </a:solidFill>
                  </a:tcPr>
                </a:tc>
              </a:tr>
              <a:tr h="2184050">
                <a:tc>
                  <a:txBody>
                    <a:bodyPr/>
                    <a:lstStyle/>
                    <a:p>
                      <a:pPr indent="0" lvl="0" marL="0" rtl="0" algn="l">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1)</a:t>
                      </a:r>
                      <a:endParaRPr sz="17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7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2)</a:t>
                      </a:r>
                      <a:endParaRPr sz="17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7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3)</a:t>
                      </a:r>
                      <a:endParaRPr sz="17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pic>
        <p:nvPicPr>
          <p:cNvPr id="1027" name="Google Shape;1027;p4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28" name="Google Shape;1028;p4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9" name="Google Shape;1029;p4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0" name="Google Shape;1030;p4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1" name="Google Shape;1031;p4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2" name="Google Shape;1032;p4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3" name="Google Shape;1033;p4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4" name="Google Shape;1034;p4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5" name="Google Shape;1035;p4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6" name="Google Shape;1036;p4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7" name="Google Shape;1037;p4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8" name="Google Shape;1038;p4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9" name="Google Shape;1039;p4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0" name="Google Shape;1040;p44"/>
          <p:cNvSpPr txBox="1"/>
          <p:nvPr>
            <p:ph idx="1" type="body"/>
          </p:nvPr>
        </p:nvSpPr>
        <p:spPr>
          <a:xfrm>
            <a:off x="374550" y="2104550"/>
            <a:ext cx="6514500" cy="1694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hlink"/>
                </a:solidFill>
              </a:rPr>
              <a:t>Next, anticipate learner variability in each of the three domains of UDL: Engagement, Representation, Action/Expression.</a:t>
            </a:r>
            <a:endParaRPr sz="18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graphicFrame>
        <p:nvGraphicFramePr>
          <p:cNvPr id="1041" name="Google Shape;1041;p44"/>
          <p:cNvGraphicFramePr/>
          <p:nvPr/>
        </p:nvGraphicFramePr>
        <p:xfrm>
          <a:off x="374550" y="3294950"/>
          <a:ext cx="3000000" cy="3000000"/>
        </p:xfrm>
        <a:graphic>
          <a:graphicData uri="http://schemas.openxmlformats.org/drawingml/2006/table">
            <a:tbl>
              <a:tblPr>
                <a:noFill/>
                <a:tableStyleId>{5737FB1C-6DE3-4DC4-9D02-68202961C296}</a:tableStyleId>
              </a:tblPr>
              <a:tblGrid>
                <a:gridCol w="6608500"/>
              </a:tblGrid>
              <a:tr h="426700">
                <a:tc>
                  <a:txBody>
                    <a:bodyPr/>
                    <a:lstStyle/>
                    <a:p>
                      <a:pPr indent="0" lvl="0" marL="0" rtl="0" algn="ctr">
                        <a:spcBef>
                          <a:spcPts val="0"/>
                        </a:spcBef>
                        <a:spcAft>
                          <a:spcPts val="0"/>
                        </a:spcAft>
                        <a:buNone/>
                      </a:pPr>
                      <a:r>
                        <a:rPr b="1" lang="en" sz="1600">
                          <a:latin typeface="Poppins"/>
                          <a:ea typeface="Poppins"/>
                          <a:cs typeface="Poppins"/>
                          <a:sym typeface="Poppins"/>
                        </a:rPr>
                        <a:t>Engagement</a:t>
                      </a:r>
                      <a:endParaRPr sz="1600">
                        <a:latin typeface="Poppins"/>
                        <a:ea typeface="Poppins"/>
                        <a:cs typeface="Poppins"/>
                        <a:sym typeface="Poppins"/>
                      </a:endParaRPr>
                    </a:p>
                  </a:txBody>
                  <a:tcPr marT="91425" marB="91425" marR="91425" marL="91425">
                    <a:solidFill>
                      <a:schemeClr val="lt1"/>
                    </a:solidFill>
                  </a:tcPr>
                </a:tc>
              </a:tr>
              <a:tr h="4392375">
                <a:tc>
                  <a:txBody>
                    <a:bodyPr/>
                    <a:lstStyle/>
                    <a:p>
                      <a:pPr indent="0" lvl="0" marL="0" rtl="0" algn="l">
                        <a:spcBef>
                          <a:spcPts val="0"/>
                        </a:spcBef>
                        <a:spcAft>
                          <a:spcPts val="0"/>
                        </a:spcAft>
                        <a:buClr>
                          <a:schemeClr val="hlink"/>
                        </a:buClr>
                        <a:buSzPts val="1100"/>
                        <a:buFont typeface="Arial"/>
                        <a:buNone/>
                      </a:pPr>
                      <a:r>
                        <a:rPr lang="en" sz="1600">
                          <a:latin typeface="Poppins"/>
                          <a:ea typeface="Poppins"/>
                          <a:cs typeface="Poppins"/>
                          <a:sym typeface="Poppins"/>
                        </a:rPr>
                        <a:t>What do you anticipate the range of student interest and effort will be for this part of the unit?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6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600">
                          <a:latin typeface="Poppins"/>
                          <a:ea typeface="Poppins"/>
                          <a:cs typeface="Poppins"/>
                          <a:sym typeface="Poppins"/>
                        </a:rPr>
                        <a:t>What do you anticipate as barriers to student engagement? </a:t>
                      </a:r>
                      <a:endParaRPr sz="16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6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600">
                          <a:latin typeface="Poppins"/>
                          <a:ea typeface="Poppins"/>
                          <a:cs typeface="Poppins"/>
                          <a:sym typeface="Poppins"/>
                        </a:rPr>
                        <a:t>What one or two design strategies can you include in your lesson to increase engagement? </a:t>
                      </a:r>
                      <a:endParaRPr sz="1600">
                        <a:latin typeface="Poppins"/>
                        <a:ea typeface="Poppins"/>
                        <a:cs typeface="Poppins"/>
                        <a:sym typeface="Poppins"/>
                      </a:endParaRPr>
                    </a:p>
                  </a:txBody>
                  <a:tcPr marT="91425" marB="91425" marR="91425" marL="91425"/>
                </a:tc>
              </a:tr>
              <a:tr h="1158200">
                <a:tc>
                  <a:txBody>
                    <a:bodyPr/>
                    <a:lstStyle/>
                    <a:p>
                      <a:pPr indent="0" lvl="0" marL="0" rtl="0" algn="l">
                        <a:spcBef>
                          <a:spcPts val="0"/>
                        </a:spcBef>
                        <a:spcAft>
                          <a:spcPts val="0"/>
                        </a:spcAft>
                        <a:buClr>
                          <a:schemeClr val="hlink"/>
                        </a:buClr>
                        <a:buSzPts val="1100"/>
                        <a:buFont typeface="Arial"/>
                        <a:buNone/>
                      </a:pPr>
                      <a:r>
                        <a:rPr b="1" lang="en" sz="1600">
                          <a:latin typeface="Poppins"/>
                          <a:ea typeface="Poppins"/>
                          <a:cs typeface="Poppins"/>
                          <a:sym typeface="Poppins"/>
                        </a:rPr>
                        <a:t>Need ideas? Consider:</a:t>
                      </a:r>
                      <a:endParaRPr b="1"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Choice boards to get students’ interest</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Options for collaborative</a:t>
                      </a:r>
                      <a:r>
                        <a:rPr lang="en" sz="1600">
                          <a:latin typeface="Poppins"/>
                          <a:ea typeface="Poppins"/>
                          <a:cs typeface="Poppins"/>
                          <a:sym typeface="Poppins"/>
                        </a:rPr>
                        <a:t> </a:t>
                      </a:r>
                      <a:r>
                        <a:rPr lang="en" sz="1600">
                          <a:latin typeface="Poppins"/>
                          <a:ea typeface="Poppins"/>
                          <a:cs typeface="Poppins"/>
                          <a:sym typeface="Poppins"/>
                        </a:rPr>
                        <a:t>learning</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Options for self- or group reflection</a:t>
                      </a:r>
                      <a:endParaRPr sz="1600">
                        <a:latin typeface="Poppins"/>
                        <a:ea typeface="Poppins"/>
                        <a:cs typeface="Poppins"/>
                        <a:sym typeface="Poppins"/>
                      </a:endParaRPr>
                    </a:p>
                  </a:txBody>
                  <a:tcPr marT="91425" marB="91425" marR="91425" marL="91425">
                    <a:solidFill>
                      <a:schemeClr val="lt1"/>
                    </a:solidFill>
                  </a:tcPr>
                </a:tc>
              </a:tr>
            </a:tbl>
          </a:graphicData>
        </a:graphic>
      </p:graphicFrame>
      <p:sp>
        <p:nvSpPr>
          <p:cNvPr id="1042" name="Google Shape;1042;p4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043" name="Google Shape;1043;p44"/>
          <p:cNvSpPr txBox="1"/>
          <p:nvPr>
            <p:ph type="title"/>
          </p:nvPr>
        </p:nvSpPr>
        <p:spPr>
          <a:xfrm>
            <a:off x="374550" y="322825"/>
            <a:ext cx="5682000" cy="169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3.2.3 - </a:t>
            </a:r>
            <a:r>
              <a:rPr lang="en"/>
              <a:t>Anticipating Learner Variability in Lesson Planning (Continued)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pic>
        <p:nvPicPr>
          <p:cNvPr id="1048" name="Google Shape;1048;p45"/>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49" name="Google Shape;1049;p45">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0" name="Google Shape;1050;p45">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1" name="Google Shape;1051;p4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2" name="Google Shape;1052;p4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3" name="Google Shape;1053;p45">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4" name="Google Shape;1054;p45">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5" name="Google Shape;1055;p45">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6" name="Google Shape;1056;p45">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7" name="Google Shape;1057;p45">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8" name="Google Shape;1058;p45">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9" name="Google Shape;1059;p45">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0" name="Google Shape;1060;p45">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61" name="Google Shape;1061;p45"/>
          <p:cNvGraphicFramePr/>
          <p:nvPr/>
        </p:nvGraphicFramePr>
        <p:xfrm>
          <a:off x="374550" y="2251050"/>
          <a:ext cx="3000000" cy="3000000"/>
        </p:xfrm>
        <a:graphic>
          <a:graphicData uri="http://schemas.openxmlformats.org/drawingml/2006/table">
            <a:tbl>
              <a:tblPr>
                <a:noFill/>
                <a:tableStyleId>{5737FB1C-6DE3-4DC4-9D02-68202961C296}</a:tableStyleId>
              </a:tblPr>
              <a:tblGrid>
                <a:gridCol w="6574950"/>
              </a:tblGrid>
              <a:tr h="476775">
                <a:tc>
                  <a:txBody>
                    <a:bodyPr/>
                    <a:lstStyle/>
                    <a:p>
                      <a:pPr indent="0" lvl="0" marL="0" rtl="0" algn="ctr">
                        <a:spcBef>
                          <a:spcPts val="0"/>
                        </a:spcBef>
                        <a:spcAft>
                          <a:spcPts val="0"/>
                        </a:spcAft>
                        <a:buNone/>
                      </a:pPr>
                      <a:r>
                        <a:rPr b="1" lang="en" sz="1600">
                          <a:latin typeface="Poppins"/>
                          <a:ea typeface="Poppins"/>
                          <a:cs typeface="Poppins"/>
                          <a:sym typeface="Poppins"/>
                        </a:rPr>
                        <a:t>Representation</a:t>
                      </a:r>
                      <a:endParaRPr sz="1600">
                        <a:latin typeface="Poppins"/>
                        <a:ea typeface="Poppins"/>
                        <a:cs typeface="Poppins"/>
                        <a:sym typeface="Poppins"/>
                      </a:endParaRPr>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600">
                          <a:latin typeface="Poppins"/>
                          <a:ea typeface="Poppins"/>
                          <a:cs typeface="Poppins"/>
                          <a:sym typeface="Poppins"/>
                        </a:rPr>
                        <a:t>What do you anticipate the range of student background experience, vocabulary, and perception will be for this part of the lesson?</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What do you anticipate as barriers to student comprehension? </a:t>
                      </a:r>
                      <a:r>
                        <a:rPr lang="en" sz="1600">
                          <a:latin typeface="Poppins"/>
                          <a:ea typeface="Poppins"/>
                          <a:cs typeface="Poppins"/>
                          <a:sym typeface="Poppins"/>
                        </a:rPr>
                        <a:t>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What one or two design strategies can you include in your lesson to increase options for representation?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b="1" lang="en" sz="1600">
                          <a:latin typeface="Poppins"/>
                          <a:ea typeface="Poppins"/>
                          <a:cs typeface="Poppins"/>
                          <a:sym typeface="Poppins"/>
                        </a:rPr>
                        <a:t>Need ideas? Consider:</a:t>
                      </a:r>
                      <a:endParaRPr b="1"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Different ways of presenting directions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Clarifying vocabulary to support with language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Activating background knowledge to improve comprehension</a:t>
                      </a:r>
                      <a:endParaRPr sz="1600">
                        <a:latin typeface="Poppins"/>
                        <a:ea typeface="Poppins"/>
                        <a:cs typeface="Poppins"/>
                        <a:sym typeface="Poppins"/>
                      </a:endParaRPr>
                    </a:p>
                  </a:txBody>
                  <a:tcPr marT="91425" marB="91425" marR="91425" marL="91425">
                    <a:solidFill>
                      <a:schemeClr val="lt1"/>
                    </a:solidFill>
                  </a:tcPr>
                </a:tc>
              </a:tr>
            </a:tbl>
          </a:graphicData>
        </a:graphic>
      </p:graphicFrame>
      <p:sp>
        <p:nvSpPr>
          <p:cNvPr id="1062" name="Google Shape;1062;p4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063" name="Google Shape;1063;p45"/>
          <p:cNvSpPr txBox="1"/>
          <p:nvPr>
            <p:ph type="title"/>
          </p:nvPr>
        </p:nvSpPr>
        <p:spPr>
          <a:xfrm>
            <a:off x="374550" y="322825"/>
            <a:ext cx="56820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3.2.3 - </a:t>
            </a:r>
            <a:r>
              <a:rPr lang="en"/>
              <a:t>Anticipating Learner Variability in Lesson Planning (Continued)</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pic>
        <p:nvPicPr>
          <p:cNvPr id="1068" name="Google Shape;1068;p46"/>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69" name="Google Shape;1069;p4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0" name="Google Shape;1070;p4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1" name="Google Shape;1071;p4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2" name="Google Shape;1072;p4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3" name="Google Shape;1073;p4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4" name="Google Shape;1074;p4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5" name="Google Shape;1075;p4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6" name="Google Shape;1076;p4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7" name="Google Shape;1077;p4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8" name="Google Shape;1078;p4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9" name="Google Shape;1079;p4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0" name="Google Shape;1080;p4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81" name="Google Shape;1081;p46"/>
          <p:cNvGraphicFramePr/>
          <p:nvPr/>
        </p:nvGraphicFramePr>
        <p:xfrm>
          <a:off x="374550" y="2251050"/>
          <a:ext cx="3000000" cy="3000000"/>
        </p:xfrm>
        <a:graphic>
          <a:graphicData uri="http://schemas.openxmlformats.org/drawingml/2006/table">
            <a:tbl>
              <a:tblPr>
                <a:noFill/>
                <a:tableStyleId>{5737FB1C-6DE3-4DC4-9D02-68202961C296}</a:tableStyleId>
              </a:tblPr>
              <a:tblGrid>
                <a:gridCol w="6591275"/>
              </a:tblGrid>
              <a:tr h="381000">
                <a:tc>
                  <a:txBody>
                    <a:bodyPr/>
                    <a:lstStyle/>
                    <a:p>
                      <a:pPr indent="0" lvl="0" marL="0" rtl="0" algn="ctr">
                        <a:spcBef>
                          <a:spcPts val="0"/>
                        </a:spcBef>
                        <a:spcAft>
                          <a:spcPts val="0"/>
                        </a:spcAft>
                        <a:buNone/>
                      </a:pPr>
                      <a:r>
                        <a:rPr b="1" lang="en" sz="1600">
                          <a:latin typeface="Poppins"/>
                          <a:ea typeface="Poppins"/>
                          <a:cs typeface="Poppins"/>
                          <a:sym typeface="Poppins"/>
                        </a:rPr>
                        <a:t>Action/Expression</a:t>
                      </a:r>
                      <a:endParaRPr sz="1600">
                        <a:latin typeface="Poppins"/>
                        <a:ea typeface="Poppins"/>
                        <a:cs typeface="Poppins"/>
                        <a:sym typeface="Poppins"/>
                      </a:endParaRPr>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600">
                          <a:latin typeface="Poppins"/>
                          <a:ea typeface="Poppins"/>
                          <a:cs typeface="Poppins"/>
                          <a:sym typeface="Poppins"/>
                        </a:rPr>
                        <a:t>What do you anticipate the range of student action and expression will be for this part of the lesson?</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What do you anticipate as barriers to students demonstrating what they know?</a:t>
                      </a:r>
                      <a:r>
                        <a:rPr lang="en" sz="1600">
                          <a:latin typeface="Poppins"/>
                          <a:ea typeface="Poppins"/>
                          <a:cs typeface="Poppins"/>
                          <a:sym typeface="Poppins"/>
                        </a:rPr>
                        <a:t>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What one or two design strategies can you include in your lesson to increase options for action and expression?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b="1" lang="en" sz="1600">
                          <a:latin typeface="Poppins"/>
                          <a:ea typeface="Poppins"/>
                          <a:cs typeface="Poppins"/>
                          <a:sym typeface="Poppins"/>
                        </a:rPr>
                        <a:t>Need ideas?: Consider:</a:t>
                      </a:r>
                      <a:endParaRPr b="1"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Different tools for physical action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Different forms of media to communicate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Goal setting to support executive functioning</a:t>
                      </a:r>
                      <a:endParaRPr sz="1600">
                        <a:latin typeface="Poppins"/>
                        <a:ea typeface="Poppins"/>
                        <a:cs typeface="Poppins"/>
                        <a:sym typeface="Poppins"/>
                      </a:endParaRPr>
                    </a:p>
                  </a:txBody>
                  <a:tcPr marT="91425" marB="91425" marR="91425" marL="91425">
                    <a:solidFill>
                      <a:schemeClr val="lt1"/>
                    </a:solidFill>
                  </a:tcPr>
                </a:tc>
              </a:tr>
            </a:tbl>
          </a:graphicData>
        </a:graphic>
      </p:graphicFrame>
      <p:sp>
        <p:nvSpPr>
          <p:cNvPr id="1082" name="Google Shape;1082;p46"/>
          <p:cNvSpPr txBox="1"/>
          <p:nvPr>
            <p:ph type="title"/>
          </p:nvPr>
        </p:nvSpPr>
        <p:spPr>
          <a:xfrm>
            <a:off x="374550" y="322825"/>
            <a:ext cx="5682000" cy="1781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3.2.3 - </a:t>
            </a:r>
            <a:r>
              <a:rPr lang="en"/>
              <a:t>Anticipating Learner Variability in Lesson Planning (Continued)</a:t>
            </a:r>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grpSp>
        <p:nvGrpSpPr>
          <p:cNvPr id="1087" name="Google Shape;1087;p47"/>
          <p:cNvGrpSpPr/>
          <p:nvPr/>
        </p:nvGrpSpPr>
        <p:grpSpPr>
          <a:xfrm>
            <a:off x="224350" y="224350"/>
            <a:ext cx="7116900" cy="9597300"/>
            <a:chOff x="224350" y="224350"/>
            <a:chExt cx="7116900" cy="9597300"/>
          </a:xfrm>
        </p:grpSpPr>
        <p:sp>
          <p:nvSpPr>
            <p:cNvPr id="1088" name="Google Shape;1088;p47"/>
            <p:cNvSpPr/>
            <p:nvPr/>
          </p:nvSpPr>
          <p:spPr>
            <a:xfrm>
              <a:off x="224350" y="224350"/>
              <a:ext cx="6967500" cy="959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7"/>
            <p:cNvSpPr/>
            <p:nvPr/>
          </p:nvSpPr>
          <p:spPr>
            <a:xfrm rot="5400000">
              <a:off x="6936250" y="3016321"/>
              <a:ext cx="660600" cy="149400"/>
            </a:xfrm>
            <a:prstGeom prst="triangle">
              <a:avLst>
                <a:gd fmla="val 5088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4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03</a:t>
            </a:r>
            <a:endParaRPr/>
          </a:p>
        </p:txBody>
      </p:sp>
      <p:cxnSp>
        <p:nvCxnSpPr>
          <p:cNvPr id="1091" name="Google Shape;1091;p4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092" name="Google Shape;1092;p47">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1093" name="Google Shape;1093;p4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Accessibility Across Learning Environments</a:t>
            </a:r>
            <a:endParaRPr/>
          </a:p>
        </p:txBody>
      </p:sp>
      <p:sp>
        <p:nvSpPr>
          <p:cNvPr id="1094" name="Google Shape;1094;p4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5" name="Google Shape;1095;p4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6" name="Google Shape;1096;p4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7" name="Google Shape;1097;p4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8" name="Google Shape;1098;p4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9" name="Google Shape;1099;p4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0" name="Google Shape;1100;p4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1" name="Google Shape;1101;p4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2" name="Google Shape;1102;p4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3" name="Google Shape;1103;p4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4" name="Google Shape;1104;p4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5" name="Google Shape;1105;p4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4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111" name="Google Shape;1111;p4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112" name="Google Shape;1112;p48"/>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a:latin typeface="Poppins"/>
                          <a:ea typeface="Poppins"/>
                          <a:cs typeface="Poppins"/>
                          <a:sym typeface="Poppins"/>
                        </a:rPr>
                        <a:t>Accessibility</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The learning environment in which a person with a disability is able to acquire the same information, engage in the same interactions, and enjoy the same services as a person without a disability</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a:latin typeface="Poppins"/>
                          <a:ea typeface="Poppins"/>
                          <a:cs typeface="Poppins"/>
                          <a:sym typeface="Poppins"/>
                        </a:rPr>
                        <a:t>Assistive Technologies</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Any item, piece of equipment, software program, or product system that is used to increase, maintain, or improve an individual’s functioning and independence, thereby promoting their well-being </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a:latin typeface="Poppins"/>
                          <a:ea typeface="Poppins"/>
                          <a:cs typeface="Poppins"/>
                          <a:sym typeface="Poppins"/>
                        </a:rPr>
                        <a:t>Operable Content</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Content that will help all students navigate the information independently using their preferred tools</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a:latin typeface="Poppins"/>
                          <a:ea typeface="Poppins"/>
                          <a:cs typeface="Poppins"/>
                          <a:sym typeface="Poppins"/>
                        </a:rPr>
                        <a:t>Perceivable Content </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Content that all of your students can perceive through sight or sound. (Note that assistive technologies are required to move beyond sight and sound.)</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113" name="Google Shape;1113;p4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4" name="Google Shape;1114;p4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5" name="Google Shape;1115;p4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6" name="Google Shape;1116;p4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7" name="Google Shape;1117;p4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8" name="Google Shape;1118;p4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9" name="Google Shape;1119;p4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0" name="Google Shape;1120;p4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1" name="Google Shape;1121;p4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2" name="Google Shape;1122;p4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3" name="Google Shape;1123;p4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4" name="Google Shape;1124;p4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5" name="Google Shape;1125;p4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Workbook Tips</a:t>
            </a:r>
            <a:endParaRPr/>
          </a:p>
        </p:txBody>
      </p:sp>
      <p:sp>
        <p:nvSpPr>
          <p:cNvPr id="265" name="Google Shape;265;p22"/>
          <p:cNvSpPr txBox="1"/>
          <p:nvPr>
            <p:ph idx="1" type="body"/>
          </p:nvPr>
        </p:nvSpPr>
        <p:spPr>
          <a:xfrm>
            <a:off x="374550" y="1314075"/>
            <a:ext cx="6514500" cy="826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Keep Your Workbook Handy</a:t>
            </a:r>
            <a:endParaRPr b="1"/>
          </a:p>
          <a:p>
            <a:pPr indent="0" lvl="0" marL="0" rtl="0" algn="l">
              <a:spcBef>
                <a:spcPts val="0"/>
              </a:spcBef>
              <a:spcAft>
                <a:spcPts val="0"/>
              </a:spcAft>
              <a:buNone/>
            </a:pPr>
            <a:r>
              <a:rPr lang="en"/>
              <a:t>As you progress through the TALE Academy, keep your copy of the workbook open for easy access.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 Using the Workbook Tabs</a:t>
            </a:r>
            <a:endParaRPr b="1"/>
          </a:p>
          <a:p>
            <a:pPr indent="0" lvl="0" marL="0" rtl="0" algn="l">
              <a:spcBef>
                <a:spcPts val="0"/>
              </a:spcBef>
              <a:spcAft>
                <a:spcPts val="0"/>
              </a:spcAft>
              <a:buNone/>
            </a:pPr>
            <a:r>
              <a:rPr lang="en"/>
              <a:t>The colorful, </a:t>
            </a:r>
            <a:r>
              <a:rPr lang="en"/>
              <a:t>numerical</a:t>
            </a:r>
            <a:r>
              <a:rPr lang="en"/>
              <a:t> tabs on the right of the workbook </a:t>
            </a:r>
            <a:r>
              <a:rPr lang="en"/>
              <a:t>are hyperlinked to the corresponding session for easy access. Left click on the first tab that reads “01.” A pop-up will provide a hyperlink to Session 01. C</a:t>
            </a:r>
            <a:r>
              <a:rPr lang="en"/>
              <a:t>lick that hyperlink to be taken to Session 01. Your first activity in Module 3,  Session 1 is Activity 3.1.1. In this case, you would click on the “01” tab on the right to jump to Session 1 and scroll to Activity 3.1.1.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a:t>
            </a:r>
            <a:r>
              <a:rPr b="1" lang="en"/>
              <a:t>: Returning to the Table of Contents</a:t>
            </a:r>
            <a:endParaRPr b="1"/>
          </a:p>
          <a:p>
            <a:pPr indent="0" lvl="0" marL="0" rtl="0" algn="l">
              <a:spcBef>
                <a:spcPts val="0"/>
              </a:spcBef>
              <a:spcAft>
                <a:spcPts val="0"/>
              </a:spcAft>
              <a:buNone/>
            </a:pPr>
            <a:r>
              <a:rPr lang="en" u="sng">
                <a:solidFill>
                  <a:schemeClr val="hlink"/>
                </a:solidFill>
                <a:hlinkClick action="ppaction://hlinksldjump" r:id="rId3"/>
              </a:rPr>
              <a:t>Page 7 is the Table of Contents</a:t>
            </a:r>
            <a:r>
              <a:rPr lang="en"/>
              <a:t>, which lists each of the 8 session titles. Throughout the workbook you will see this icon: </a:t>
            </a:r>
            <a:endParaRPr/>
          </a:p>
          <a:p>
            <a:pPr indent="0" lvl="0" marL="0" rtl="0" algn="l">
              <a:spcBef>
                <a:spcPts val="0"/>
              </a:spcBef>
              <a:spcAft>
                <a:spcPts val="0"/>
              </a:spcAft>
              <a:buNone/>
            </a:pPr>
            <a:r>
              <a:rPr lang="en"/>
              <a:t>To return to the Table of Contents, click on this icon to access the Table of Contents hyperlink.</a:t>
            </a:r>
            <a:endParaRPr/>
          </a:p>
        </p:txBody>
      </p:sp>
      <p:pic>
        <p:nvPicPr>
          <p:cNvPr id="266" name="Google Shape;266;p22">
            <a:hlinkClick action="ppaction://hlinksldjump" r:id="rId4"/>
          </p:cNvPr>
          <p:cNvPicPr preferRelativeResize="0"/>
          <p:nvPr/>
        </p:nvPicPr>
        <p:blipFill>
          <a:blip r:embed="rId5">
            <a:alphaModFix/>
          </a:blip>
          <a:stretch>
            <a:fillRect/>
          </a:stretch>
        </p:blipFill>
        <p:spPr>
          <a:xfrm>
            <a:off x="2500350" y="8005525"/>
            <a:ext cx="580200" cy="580200"/>
          </a:xfrm>
          <a:prstGeom prst="rect">
            <a:avLst/>
          </a:prstGeom>
          <a:noFill/>
          <a:ln>
            <a:noFill/>
          </a:ln>
        </p:spPr>
      </p:pic>
      <p:sp>
        <p:nvSpPr>
          <p:cNvPr id="267" name="Google Shape;267;p2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 name="Google Shape;268;p22">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 name="Google Shape;269;p2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0" name="Google Shape;270;p2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 name="Google Shape;271;p22">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2" name="Google Shape;272;p22">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3" name="Google Shape;273;p22">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 name="Google Shape;274;p22">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5" name="Google Shape;275;p22">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6" name="Google Shape;276;p22">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7" name="Google Shape;277;p22">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8" name="Google Shape;278;p22">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4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1131" name="Google Shape;1131;p4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132" name="Google Shape;1132;p49"/>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a:latin typeface="Poppins"/>
                          <a:ea typeface="Poppins"/>
                          <a:cs typeface="Poppins"/>
                          <a:sym typeface="Poppins"/>
                        </a:rPr>
                        <a:t>Robust Content</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Content that is “evergreen” in that it will work with current and future technologies, including assistive technologies</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sz="1300">
                          <a:latin typeface="Poppins"/>
                          <a:ea typeface="Poppins"/>
                          <a:cs typeface="Poppins"/>
                          <a:sym typeface="Poppins"/>
                        </a:rPr>
                        <a:t>Understandable Content</a:t>
                      </a:r>
                      <a:endParaRPr b="1" sz="13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Content that helps your students understand a consistent and predictable design</a:t>
                      </a:r>
                      <a:r>
                        <a:rPr lang="en">
                          <a:latin typeface="Poppins"/>
                          <a:ea typeface="Poppins"/>
                          <a:cs typeface="Poppins"/>
                          <a:sym typeface="Poppins"/>
                        </a:rPr>
                        <a:t> </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133" name="Google Shape;1133;p4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4" name="Google Shape;1134;p4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5" name="Google Shape;1135;p4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6" name="Google Shape;1136;p4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7" name="Google Shape;1137;p4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8" name="Google Shape;1138;p4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9" name="Google Shape;1139;p4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0" name="Google Shape;1140;p4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1" name="Google Shape;1141;p4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2" name="Google Shape;1142;p4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3" name="Google Shape;1143;p4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4" name="Google Shape;1144;p4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5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3.3.1 - </a:t>
            </a:r>
            <a:r>
              <a:rPr lang="en"/>
              <a:t>Reflect on Accessibility</a:t>
            </a:r>
            <a:endParaRPr/>
          </a:p>
        </p:txBody>
      </p:sp>
      <p:sp>
        <p:nvSpPr>
          <p:cNvPr id="1150" name="Google Shape;1150;p50"/>
          <p:cNvSpPr txBox="1"/>
          <p:nvPr>
            <p:ph idx="1" type="body"/>
          </p:nvPr>
        </p:nvSpPr>
        <p:spPr>
          <a:xfrm>
            <a:off x="374675" y="1184250"/>
            <a:ext cx="6514500" cy="308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Recall a time when a student experienced an accessibility need.</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Describe aspects of the learner’s variability profile which called for greater accessibility.</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Describe how the issue was resolved or could have been resolved (i.e., work-around, alternative, etc.).</a:t>
            </a:r>
            <a:endParaRPr>
              <a:solidFill>
                <a:schemeClr val="hlink"/>
              </a:solidFill>
            </a:endParaRPr>
          </a:p>
        </p:txBody>
      </p:sp>
      <p:sp>
        <p:nvSpPr>
          <p:cNvPr id="1151" name="Google Shape;1151;p5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2" name="Google Shape;1152;p5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3" name="Google Shape;1153;p5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4" name="Google Shape;1154;p5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5" name="Google Shape;1155;p5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6" name="Google Shape;1156;p5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7" name="Google Shape;1157;p5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8" name="Google Shape;1158;p5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9" name="Google Shape;1159;p5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0" name="Google Shape;1160;p5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1" name="Google Shape;1161;p5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2" name="Google Shape;1162;p5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163" name="Google Shape;1163;p50"/>
          <p:cNvGraphicFramePr/>
          <p:nvPr/>
        </p:nvGraphicFramePr>
        <p:xfrm>
          <a:off x="374550" y="4532000"/>
          <a:ext cx="3000000" cy="3000000"/>
        </p:xfrm>
        <a:graphic>
          <a:graphicData uri="http://schemas.openxmlformats.org/drawingml/2006/table">
            <a:tbl>
              <a:tblPr>
                <a:noFill/>
                <a:tableStyleId>{5737FB1C-6DE3-4DC4-9D02-68202961C296}</a:tableStyleId>
              </a:tblPr>
              <a:tblGrid>
                <a:gridCol w="2171500"/>
                <a:gridCol w="2171500"/>
                <a:gridCol w="2171500"/>
              </a:tblGrid>
              <a:tr h="701000">
                <a:tc>
                  <a:txBody>
                    <a:bodyPr/>
                    <a:lstStyle/>
                    <a:p>
                      <a:pPr indent="0" lvl="0" marL="0" rtl="0" algn="ctr">
                        <a:spcBef>
                          <a:spcPts val="0"/>
                        </a:spcBef>
                        <a:spcAft>
                          <a:spcPts val="0"/>
                        </a:spcAft>
                        <a:buNone/>
                      </a:pPr>
                      <a:r>
                        <a:rPr b="1" lang="en" sz="2300">
                          <a:latin typeface="Caveat"/>
                          <a:ea typeface="Caveat"/>
                          <a:cs typeface="Caveat"/>
                          <a:sym typeface="Caveat"/>
                        </a:rPr>
                        <a:t>Accessibility Need</a:t>
                      </a:r>
                      <a:endParaRPr b="1" sz="2300">
                        <a:latin typeface="Caveat"/>
                        <a:ea typeface="Caveat"/>
                        <a:cs typeface="Caveat"/>
                        <a:sym typeface="Cavea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2300">
                          <a:latin typeface="Caveat"/>
                          <a:ea typeface="Caveat"/>
                          <a:cs typeface="Caveat"/>
                          <a:sym typeface="Caveat"/>
                        </a:rPr>
                        <a:t>Learner’s Variability Profile</a:t>
                      </a:r>
                      <a:endParaRPr b="1" sz="2300">
                        <a:latin typeface="Caveat"/>
                        <a:ea typeface="Caveat"/>
                        <a:cs typeface="Caveat"/>
                        <a:sym typeface="Cavea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2300">
                          <a:latin typeface="Caveat"/>
                          <a:ea typeface="Caveat"/>
                          <a:cs typeface="Caveat"/>
                          <a:sym typeface="Caveat"/>
                        </a:rPr>
                        <a:t>Resolution</a:t>
                      </a:r>
                      <a:endParaRPr b="1" sz="2300">
                        <a:latin typeface="Caveat"/>
                        <a:ea typeface="Caveat"/>
                        <a:cs typeface="Caveat"/>
                        <a:sym typeface="Caveat"/>
                      </a:endParaRPr>
                    </a:p>
                  </a:txBody>
                  <a:tcPr marT="91425" marB="91425" marR="91425" marL="91425">
                    <a:solidFill>
                      <a:schemeClr val="dk2"/>
                    </a:solidFill>
                  </a:tcPr>
                </a:tc>
              </a:tr>
              <a:tr h="1478250">
                <a:tc>
                  <a:txBody>
                    <a:bodyPr/>
                    <a:lstStyle/>
                    <a:p>
                      <a:pPr indent="0" lvl="0" marL="0" rtl="0" algn="l">
                        <a:spcBef>
                          <a:spcPts val="0"/>
                        </a:spcBef>
                        <a:spcAft>
                          <a:spcPts val="0"/>
                        </a:spcAft>
                        <a:buNone/>
                      </a:pPr>
                      <a:r>
                        <a:rPr lang="en" sz="1700">
                          <a:solidFill>
                            <a:srgbClr val="FF0000"/>
                          </a:solidFill>
                          <a:latin typeface="Poppins"/>
                          <a:ea typeface="Poppins"/>
                          <a:cs typeface="Poppins"/>
                          <a:sym typeface="Poppins"/>
                        </a:rPr>
                        <a:t>Example: Student cannot hear the audio portion of an instructional video</a:t>
                      </a:r>
                      <a:endParaRPr sz="1700">
                        <a:solidFill>
                          <a:srgbClr val="FF0000"/>
                        </a:solidFill>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1700">
                          <a:solidFill>
                            <a:srgbClr val="FF0000"/>
                          </a:solidFill>
                          <a:latin typeface="Poppins"/>
                          <a:ea typeface="Poppins"/>
                          <a:cs typeface="Poppins"/>
                          <a:sym typeface="Poppins"/>
                        </a:rPr>
                        <a:t>Student is hearing impaired</a:t>
                      </a:r>
                      <a:endParaRPr sz="1700">
                        <a:solidFill>
                          <a:srgbClr val="FF0000"/>
                        </a:solidFill>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1700">
                          <a:solidFill>
                            <a:srgbClr val="FF0000"/>
                          </a:solidFill>
                          <a:latin typeface="Poppins"/>
                          <a:ea typeface="Poppins"/>
                          <a:cs typeface="Poppins"/>
                          <a:sym typeface="Poppins"/>
                        </a:rPr>
                        <a:t>Attach transcript and/or include closed captions</a:t>
                      </a:r>
                      <a:endParaRPr sz="1700">
                        <a:solidFill>
                          <a:srgbClr val="FF0000"/>
                        </a:solidFill>
                        <a:latin typeface="Poppins"/>
                        <a:ea typeface="Poppins"/>
                        <a:cs typeface="Poppins"/>
                        <a:sym typeface="Poppins"/>
                      </a:endParaRPr>
                    </a:p>
                  </a:txBody>
                  <a:tcPr marT="91425" marB="91425" marR="91425" marL="91425"/>
                </a:tc>
              </a:tr>
              <a:tr h="441925">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r>
              <a:tr h="441925">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r>
              <a:tr h="441925">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r>
              <a:tr h="441925">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tc>
              </a:tr>
            </a:tbl>
          </a:graphicData>
        </a:graphic>
      </p:graphicFrame>
      <p:sp>
        <p:nvSpPr>
          <p:cNvPr id="1164" name="Google Shape;1164;p50"/>
          <p:cNvSpPr txBox="1"/>
          <p:nvPr/>
        </p:nvSpPr>
        <p:spPr>
          <a:xfrm>
            <a:off x="698100" y="8842275"/>
            <a:ext cx="312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Add as many rows as you need.</a:t>
            </a:r>
            <a:endParaRPr>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51"/>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3.3.2 - </a:t>
            </a:r>
            <a:r>
              <a:rPr lang="en" sz="3400"/>
              <a:t>Evaluate Accessibility Using a POUR Checklist</a:t>
            </a:r>
            <a:endParaRPr sz="3400"/>
          </a:p>
        </p:txBody>
      </p:sp>
      <p:sp>
        <p:nvSpPr>
          <p:cNvPr id="1170" name="Google Shape;1170;p51"/>
          <p:cNvSpPr txBox="1"/>
          <p:nvPr>
            <p:ph idx="1" type="body"/>
          </p:nvPr>
        </p:nvSpPr>
        <p:spPr>
          <a:xfrm>
            <a:off x="374550" y="1585025"/>
            <a:ext cx="6514500" cy="24537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ESTABLISH: Reflection for Action</a:t>
            </a:r>
            <a:endParaRPr b="1" sz="1700"/>
          </a:p>
          <a:p>
            <a:pPr indent="0" lvl="0" marL="0" rtl="0" algn="l">
              <a:lnSpc>
                <a:spcPct val="120000"/>
              </a:lnSpc>
              <a:spcBef>
                <a:spcPts val="0"/>
              </a:spcBef>
              <a:spcAft>
                <a:spcPts val="0"/>
              </a:spcAft>
              <a:buSzPts val="852"/>
              <a:buNone/>
            </a:pPr>
            <a:r>
              <a:t/>
            </a:r>
            <a:endParaRPr b="1" sz="900"/>
          </a:p>
          <a:p>
            <a:pPr indent="0" lvl="0" marL="0" rtl="0" algn="l">
              <a:lnSpc>
                <a:spcPct val="80000"/>
              </a:lnSpc>
              <a:spcBef>
                <a:spcPts val="0"/>
              </a:spcBef>
              <a:spcAft>
                <a:spcPts val="0"/>
              </a:spcAft>
              <a:buSzPts val="852"/>
              <a:buNone/>
            </a:pPr>
            <a:r>
              <a:rPr i="1" lang="en" sz="1700">
                <a:solidFill>
                  <a:schemeClr val="hlink"/>
                </a:solidFill>
              </a:rPr>
              <a:t>INSTRUCTIONS:</a:t>
            </a:r>
            <a:endParaRPr i="1"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Consider a resource, a tool, or content you use. Use the POUR model (perceivable, operable, understandable, robust) to evaluate the accessibility by </a:t>
            </a:r>
            <a:r>
              <a:rPr lang="en" sz="1700">
                <a:solidFill>
                  <a:schemeClr val="hlink"/>
                </a:solidFill>
                <a:highlight>
                  <a:schemeClr val="dk2"/>
                </a:highlight>
              </a:rPr>
              <a:t>highlighting</a:t>
            </a:r>
            <a:r>
              <a:rPr lang="en" sz="1700">
                <a:solidFill>
                  <a:schemeClr val="hlink"/>
                </a:solidFill>
              </a:rPr>
              <a:t> “Yes”, “No”, or “Somewhat” below.  </a:t>
            </a:r>
            <a:endParaRPr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Keep the hyperlinked suggestions in the second column that you will use to increase accessibility based on your assessment (and delete the others). </a:t>
            </a:r>
            <a:endParaRPr sz="1700">
              <a:solidFill>
                <a:schemeClr val="hlink"/>
              </a:solidFill>
            </a:endParaRPr>
          </a:p>
        </p:txBody>
      </p:sp>
      <p:sp>
        <p:nvSpPr>
          <p:cNvPr id="1171" name="Google Shape;1171;p5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2" name="Google Shape;1172;p5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3" name="Google Shape;1173;p5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4" name="Google Shape;1174;p5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5" name="Google Shape;1175;p5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6" name="Google Shape;1176;p5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7" name="Google Shape;1177;p5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8" name="Google Shape;1178;p5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9" name="Google Shape;1179;p5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0" name="Google Shape;1180;p5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1" name="Google Shape;1181;p5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2" name="Google Shape;1182;p5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3" name="Google Shape;1183;p5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184" name="Google Shape;1184;p51"/>
          <p:cNvSpPr txBox="1"/>
          <p:nvPr/>
        </p:nvSpPr>
        <p:spPr>
          <a:xfrm>
            <a:off x="698100" y="4208725"/>
            <a:ext cx="5867400" cy="9696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Poppins"/>
                <a:ea typeface="Poppins"/>
                <a:cs typeface="Poppins"/>
                <a:sym typeface="Poppins"/>
              </a:rPr>
              <a:t>Resource, tool, or content you will evaluate:</a:t>
            </a:r>
            <a:endParaRPr b="1"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p:txBody>
      </p:sp>
      <p:graphicFrame>
        <p:nvGraphicFramePr>
          <p:cNvPr id="1185" name="Google Shape;1185;p51"/>
          <p:cNvGraphicFramePr/>
          <p:nvPr/>
        </p:nvGraphicFramePr>
        <p:xfrm>
          <a:off x="698100" y="5488125"/>
          <a:ext cx="3000000" cy="3000000"/>
        </p:xfrm>
        <a:graphic>
          <a:graphicData uri="http://schemas.openxmlformats.org/drawingml/2006/table">
            <a:tbl>
              <a:tblPr>
                <a:noFill/>
                <a:tableStyleId>{5737FB1C-6DE3-4DC4-9D02-68202961C296}</a:tableStyleId>
              </a:tblPr>
              <a:tblGrid>
                <a:gridCol w="2933700"/>
                <a:gridCol w="2933700"/>
              </a:tblGrid>
              <a:tr h="381000">
                <a:tc>
                  <a:txBody>
                    <a:bodyPr/>
                    <a:lstStyle/>
                    <a:p>
                      <a:pPr indent="0" lvl="0" marL="0" rtl="0" algn="l">
                        <a:spcBef>
                          <a:spcPts val="0"/>
                        </a:spcBef>
                        <a:spcAft>
                          <a:spcPts val="0"/>
                        </a:spcAft>
                        <a:buNone/>
                      </a:pPr>
                      <a:r>
                        <a:rPr b="1" lang="en" sz="1600">
                          <a:latin typeface="Poppins"/>
                          <a:ea typeface="Poppins"/>
                          <a:cs typeface="Poppins"/>
                          <a:sym typeface="Poppins"/>
                        </a:rPr>
                        <a:t>Is it PERCEIVABLE?</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Content that all of your students can perceive through sight or sound. </a:t>
                      </a:r>
                      <a:endParaRPr i="1" sz="1600">
                        <a:latin typeface="Poppins"/>
                        <a:ea typeface="Poppins"/>
                        <a:cs typeface="Poppins"/>
                        <a:sym typeface="Poppins"/>
                      </a:endParaRPr>
                    </a:p>
                    <a:p>
                      <a:pPr indent="0" lvl="0" marL="0" rtl="0" algn="l">
                        <a:spcBef>
                          <a:spcPts val="0"/>
                        </a:spcBef>
                        <a:spcAft>
                          <a:spcPts val="0"/>
                        </a:spcAft>
                        <a:buNone/>
                      </a:pPr>
                      <a:r>
                        <a:t/>
                      </a:r>
                      <a:endParaRPr i="1" sz="1600">
                        <a:highlight>
                          <a:schemeClr val="dk2"/>
                        </a:highlight>
                        <a:latin typeface="Poppins"/>
                        <a:ea typeface="Poppins"/>
                        <a:cs typeface="Poppins"/>
                        <a:sym typeface="Poppins"/>
                      </a:endParaRPr>
                    </a:p>
                    <a:p>
                      <a:pPr indent="0" lvl="0" marL="0" rtl="0" algn="l">
                        <a:spcBef>
                          <a:spcPts val="0"/>
                        </a:spcBef>
                        <a:spcAft>
                          <a:spcPts val="0"/>
                        </a:spcAft>
                        <a:buNone/>
                      </a:pPr>
                      <a:r>
                        <a:rPr i="1" lang="en" sz="1600">
                          <a:highlight>
                            <a:schemeClr val="dk2"/>
                          </a:highlight>
                          <a:latin typeface="Poppins"/>
                          <a:ea typeface="Poppins"/>
                          <a:cs typeface="Poppins"/>
                          <a:sym typeface="Poppins"/>
                        </a:rPr>
                        <a:t>Highlight</a:t>
                      </a:r>
                      <a:r>
                        <a:rPr i="1" lang="en" sz="1600">
                          <a:latin typeface="Poppins"/>
                          <a:ea typeface="Poppins"/>
                          <a:cs typeface="Poppins"/>
                          <a:sym typeface="Poppins"/>
                        </a:rPr>
                        <a:t> your answer.  </a:t>
                      </a:r>
                      <a:endParaRPr i="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Yes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No</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Somewhat</a:t>
                      </a:r>
                      <a:endParaRPr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If “no” or “somewhat,” actions I will take to improve perceivability:</a:t>
                      </a:r>
                      <a:endParaRPr b="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3"/>
                        </a:rPr>
                        <a:t>Add text descriptions to my images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4"/>
                        </a:rPr>
                        <a:t>Include closed captions and transcripts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5"/>
                        </a:rPr>
                        <a:t>Provide sufficient color contrast</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6"/>
                        </a:rPr>
                        <a:t>I will not use color alone</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7"/>
                        </a:rPr>
                        <a:t>Make my text readable and legible</a:t>
                      </a:r>
                      <a:endParaRPr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5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3.3.2 - </a:t>
            </a:r>
            <a:r>
              <a:rPr lang="en" sz="3400"/>
              <a:t>Evaluate Accessibility Using a POUR Checklist (Continued)</a:t>
            </a:r>
            <a:endParaRPr sz="3400"/>
          </a:p>
        </p:txBody>
      </p:sp>
      <p:sp>
        <p:nvSpPr>
          <p:cNvPr id="1191" name="Google Shape;1191;p52">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2" name="Google Shape;1192;p52">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3" name="Google Shape;1193;p5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4" name="Google Shape;1194;p5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5" name="Google Shape;1195;p52">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6" name="Google Shape;1196;p52">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7" name="Google Shape;1197;p52">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8" name="Google Shape;1198;p52">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9" name="Google Shape;1199;p52">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0" name="Google Shape;1200;p52">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1" name="Google Shape;1201;p52">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2" name="Google Shape;1202;p52">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03" name="Google Shape;1203;p52"/>
          <p:cNvGraphicFramePr/>
          <p:nvPr/>
        </p:nvGraphicFramePr>
        <p:xfrm>
          <a:off x="374550" y="1545313"/>
          <a:ext cx="3000000" cy="3000000"/>
        </p:xfrm>
        <a:graphic>
          <a:graphicData uri="http://schemas.openxmlformats.org/drawingml/2006/table">
            <a:tbl>
              <a:tblPr>
                <a:noFill/>
                <a:tableStyleId>{5737FB1C-6DE3-4DC4-9D02-68202961C296}</a:tableStyleId>
              </a:tblPr>
              <a:tblGrid>
                <a:gridCol w="3371725"/>
                <a:gridCol w="3371725"/>
              </a:tblGrid>
              <a:tr h="3112900">
                <a:tc>
                  <a:txBody>
                    <a:bodyPr/>
                    <a:lstStyle/>
                    <a:p>
                      <a:pPr indent="0" lvl="0" marL="0" rtl="0" algn="l">
                        <a:spcBef>
                          <a:spcPts val="0"/>
                        </a:spcBef>
                        <a:spcAft>
                          <a:spcPts val="0"/>
                        </a:spcAft>
                        <a:buNone/>
                      </a:pPr>
                      <a:r>
                        <a:rPr b="1" lang="en" sz="1600">
                          <a:latin typeface="Poppins"/>
                          <a:ea typeface="Poppins"/>
                          <a:cs typeface="Poppins"/>
                          <a:sym typeface="Poppins"/>
                        </a:rPr>
                        <a:t>Is it </a:t>
                      </a:r>
                      <a:r>
                        <a:rPr b="1" lang="en" sz="1600">
                          <a:latin typeface="Poppins"/>
                          <a:ea typeface="Poppins"/>
                          <a:cs typeface="Poppins"/>
                          <a:sym typeface="Poppins"/>
                        </a:rPr>
                        <a:t>OPERABLE</a:t>
                      </a:r>
                      <a:r>
                        <a:rPr b="1" lang="en" sz="1600">
                          <a:latin typeface="Poppins"/>
                          <a:ea typeface="Poppins"/>
                          <a:cs typeface="Poppins"/>
                          <a:sym typeface="Poppins"/>
                        </a:rPr>
                        <a:t>?</a:t>
                      </a:r>
                      <a:endParaRPr b="1" sz="1600">
                        <a:latin typeface="Poppins"/>
                        <a:ea typeface="Poppins"/>
                        <a:cs typeface="Poppins"/>
                        <a:sym typeface="Poppins"/>
                      </a:endParaRPr>
                    </a:p>
                    <a:p>
                      <a:pPr indent="0" lvl="0" marL="0" rtl="0" algn="l">
                        <a:spcBef>
                          <a:spcPts val="0"/>
                        </a:spcBef>
                        <a:spcAft>
                          <a:spcPts val="0"/>
                        </a:spcAft>
                        <a:buNone/>
                      </a:pPr>
                      <a:r>
                        <a:t/>
                      </a:r>
                      <a:endParaRPr b="1" sz="10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Content that will help students navigate information independently using their preferred tools.</a:t>
                      </a:r>
                      <a:endParaRPr i="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Yes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No</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Somewhat</a:t>
                      </a:r>
                      <a:endParaRPr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If “no” or “somewhat,” actions I will take to improve </a:t>
                      </a:r>
                      <a:r>
                        <a:rPr b="1" lang="en" sz="1600">
                          <a:latin typeface="Poppins"/>
                          <a:ea typeface="Poppins"/>
                          <a:cs typeface="Poppins"/>
                          <a:sym typeface="Poppins"/>
                        </a:rPr>
                        <a:t>operability</a:t>
                      </a:r>
                      <a:r>
                        <a:rPr b="1" lang="en" sz="1600">
                          <a:latin typeface="Poppins"/>
                          <a:ea typeface="Poppins"/>
                          <a:cs typeface="Poppins"/>
                          <a:sym typeface="Poppins"/>
                        </a:rPr>
                        <a:t>:</a:t>
                      </a:r>
                      <a:endParaRPr b="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3"/>
                        </a:rPr>
                        <a:t>Provide a clear structure with headings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4"/>
                        </a:rPr>
                        <a:t>Create descriptive links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5"/>
                        </a:rPr>
                        <a:t>Check for keyboard accessibility</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6"/>
                        </a:rPr>
                        <a:t>Provide sufficient time</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7"/>
                        </a:rPr>
                        <a:t>Avoid content that flashes</a:t>
                      </a:r>
                      <a:endParaRPr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r>
              <a:tr h="2529800">
                <a:tc>
                  <a:txBody>
                    <a:bodyPr/>
                    <a:lstStyle/>
                    <a:p>
                      <a:pPr indent="0" lvl="0" marL="0" rtl="0" algn="l">
                        <a:spcBef>
                          <a:spcPts val="0"/>
                        </a:spcBef>
                        <a:spcAft>
                          <a:spcPts val="0"/>
                        </a:spcAft>
                        <a:buNone/>
                      </a:pPr>
                      <a:r>
                        <a:rPr b="1" lang="en" sz="1600">
                          <a:latin typeface="Poppins"/>
                          <a:ea typeface="Poppins"/>
                          <a:cs typeface="Poppins"/>
                          <a:sym typeface="Poppins"/>
                        </a:rPr>
                        <a:t>Is it </a:t>
                      </a:r>
                      <a:r>
                        <a:rPr b="1" lang="en" sz="1600">
                          <a:latin typeface="Poppins"/>
                          <a:ea typeface="Poppins"/>
                          <a:cs typeface="Poppins"/>
                          <a:sym typeface="Poppins"/>
                        </a:rPr>
                        <a:t>UNDERSTANDABLE</a:t>
                      </a:r>
                      <a:r>
                        <a:rPr b="1" lang="en" sz="1600">
                          <a:latin typeface="Poppins"/>
                          <a:ea typeface="Poppins"/>
                          <a:cs typeface="Poppins"/>
                          <a:sym typeface="Poppins"/>
                        </a:rPr>
                        <a:t>?</a:t>
                      </a:r>
                      <a:endParaRPr b="1" sz="1600">
                        <a:latin typeface="Poppins"/>
                        <a:ea typeface="Poppins"/>
                        <a:cs typeface="Poppins"/>
                        <a:sym typeface="Poppins"/>
                      </a:endParaRPr>
                    </a:p>
                    <a:p>
                      <a:pPr indent="0" lvl="0" marL="0" rtl="0" algn="l">
                        <a:spcBef>
                          <a:spcPts val="0"/>
                        </a:spcBef>
                        <a:spcAft>
                          <a:spcPts val="0"/>
                        </a:spcAft>
                        <a:buNone/>
                      </a:pPr>
                      <a:r>
                        <a:t/>
                      </a:r>
                      <a:endParaRPr b="1" sz="10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Content that helps your students understand a consistent and predictable design.  </a:t>
                      </a:r>
                      <a:endParaRPr i="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Yes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No</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Somewhat</a:t>
                      </a:r>
                      <a:endParaRPr b="1"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If “no” or “somewhat,” actions I will take to improve </a:t>
                      </a:r>
                      <a:r>
                        <a:rPr b="1" lang="en" sz="1600">
                          <a:latin typeface="Poppins"/>
                          <a:ea typeface="Poppins"/>
                          <a:cs typeface="Poppins"/>
                          <a:sym typeface="Poppins"/>
                        </a:rPr>
                        <a:t>understandability</a:t>
                      </a:r>
                      <a:r>
                        <a:rPr b="1" lang="en" sz="1600">
                          <a:latin typeface="Poppins"/>
                          <a:ea typeface="Poppins"/>
                          <a:cs typeface="Poppins"/>
                          <a:sym typeface="Poppins"/>
                        </a:rPr>
                        <a:t>:</a:t>
                      </a:r>
                      <a:endParaRPr b="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8"/>
                        </a:rPr>
                        <a:t>Provide clear directions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9"/>
                        </a:rPr>
                        <a:t>Aim for consistency</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20"/>
                        </a:rPr>
                        <a:t>Use plain language</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21"/>
                        </a:rPr>
                        <a:t>Identify the language</a:t>
                      </a:r>
                      <a:endParaRPr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r>
              <a:tr h="2691725">
                <a:tc>
                  <a:txBody>
                    <a:bodyPr/>
                    <a:lstStyle/>
                    <a:p>
                      <a:pPr indent="0" lvl="0" marL="0" rtl="0" algn="l">
                        <a:spcBef>
                          <a:spcPts val="0"/>
                        </a:spcBef>
                        <a:spcAft>
                          <a:spcPts val="0"/>
                        </a:spcAft>
                        <a:buNone/>
                      </a:pPr>
                      <a:r>
                        <a:rPr b="1" lang="en" sz="1600">
                          <a:latin typeface="Poppins"/>
                          <a:ea typeface="Poppins"/>
                          <a:cs typeface="Poppins"/>
                          <a:sym typeface="Poppins"/>
                        </a:rPr>
                        <a:t>Is it </a:t>
                      </a:r>
                      <a:r>
                        <a:rPr b="1" lang="en" sz="1600">
                          <a:latin typeface="Poppins"/>
                          <a:ea typeface="Poppins"/>
                          <a:cs typeface="Poppins"/>
                          <a:sym typeface="Poppins"/>
                        </a:rPr>
                        <a:t>ROBUST</a:t>
                      </a:r>
                      <a:r>
                        <a:rPr b="1" lang="en" sz="1600">
                          <a:latin typeface="Poppins"/>
                          <a:ea typeface="Poppins"/>
                          <a:cs typeface="Poppins"/>
                          <a:sym typeface="Poppins"/>
                        </a:rPr>
                        <a:t>?</a:t>
                      </a:r>
                      <a:endParaRPr b="1" sz="1600">
                        <a:latin typeface="Poppins"/>
                        <a:ea typeface="Poppins"/>
                        <a:cs typeface="Poppins"/>
                        <a:sym typeface="Poppins"/>
                      </a:endParaRPr>
                    </a:p>
                    <a:p>
                      <a:pPr indent="0" lvl="0" marL="0" rtl="0" algn="l">
                        <a:spcBef>
                          <a:spcPts val="0"/>
                        </a:spcBef>
                        <a:spcAft>
                          <a:spcPts val="0"/>
                        </a:spcAft>
                        <a:buNone/>
                      </a:pPr>
                      <a:r>
                        <a:t/>
                      </a:r>
                      <a:endParaRPr b="1" sz="10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Content that is evergreen”in that it will work with current and future technologies, including assistive technologies. </a:t>
                      </a:r>
                      <a:endParaRPr i="1" sz="16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Yes</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No</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a:latin typeface="Poppins"/>
                          <a:ea typeface="Poppins"/>
                          <a:cs typeface="Poppins"/>
                          <a:sym typeface="Poppins"/>
                        </a:rPr>
                        <a:t>Somewhat</a:t>
                      </a:r>
                      <a:endParaRPr b="1"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If “no” or “somewhat,” actions I will take to improve </a:t>
                      </a:r>
                      <a:r>
                        <a:rPr b="1" lang="en" sz="1600">
                          <a:latin typeface="Poppins"/>
                          <a:ea typeface="Poppins"/>
                          <a:cs typeface="Poppins"/>
                          <a:sym typeface="Poppins"/>
                        </a:rPr>
                        <a:t>robustness</a:t>
                      </a:r>
                      <a:r>
                        <a:rPr b="1" lang="en" sz="1600">
                          <a:latin typeface="Poppins"/>
                          <a:ea typeface="Poppins"/>
                          <a:cs typeface="Poppins"/>
                          <a:sym typeface="Poppins"/>
                        </a:rPr>
                        <a:t>:</a:t>
                      </a:r>
                      <a:endParaRPr b="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22"/>
                        </a:rPr>
                        <a:t>Provide descriptive metadata</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23"/>
                        </a:rPr>
                        <a:t>Perform an accessibility check</a:t>
                      </a:r>
                      <a:endParaRPr sz="1600">
                        <a:latin typeface="Poppins"/>
                        <a:ea typeface="Poppins"/>
                        <a:cs typeface="Poppins"/>
                        <a:sym typeface="Poppins"/>
                      </a:endParaRPr>
                    </a:p>
                    <a:p>
                      <a:pPr indent="-330200" lvl="0" marL="457200" rtl="0" algn="l">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24"/>
                        </a:rPr>
                        <a:t>Test for accessibility with people</a:t>
                      </a:r>
                      <a:endParaRPr sz="1600">
                        <a:latin typeface="Poppins"/>
                        <a:ea typeface="Poppins"/>
                        <a:cs typeface="Poppins"/>
                        <a:sym typeface="Poppins"/>
                      </a:endParaRPr>
                    </a:p>
                  </a:txBody>
                  <a:tcPr marT="91425" marB="91425" marR="91425" marL="91425">
                    <a:lnL cap="flat" cmpd="sng" w="114300">
                      <a:solidFill>
                        <a:schemeClr val="dk2"/>
                      </a:solidFill>
                      <a:prstDash val="solid"/>
                      <a:round/>
                      <a:headEnd len="sm" w="sm" type="none"/>
                      <a:tailEnd len="sm" w="sm" type="none"/>
                    </a:lnL>
                    <a:lnR cap="flat" cmpd="sng" w="1143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53"/>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3.3.3 - </a:t>
            </a:r>
            <a:r>
              <a:rPr lang="en"/>
              <a:t>Developing New Content With Accessibility in Mind</a:t>
            </a:r>
            <a:endParaRPr/>
          </a:p>
          <a:p>
            <a:pPr indent="0" lvl="0" marL="0" rtl="0" algn="l">
              <a:spcBef>
                <a:spcPts val="0"/>
              </a:spcBef>
              <a:spcAft>
                <a:spcPts val="0"/>
              </a:spcAft>
              <a:buNone/>
            </a:pPr>
            <a:r>
              <a:t/>
            </a:r>
            <a:endParaRPr/>
          </a:p>
        </p:txBody>
      </p:sp>
      <p:sp>
        <p:nvSpPr>
          <p:cNvPr id="1209" name="Google Shape;1209;p53"/>
          <p:cNvSpPr txBox="1"/>
          <p:nvPr>
            <p:ph idx="1" type="body"/>
          </p:nvPr>
        </p:nvSpPr>
        <p:spPr>
          <a:xfrm>
            <a:off x="374550" y="2049300"/>
            <a:ext cx="6514500" cy="585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Font typeface="Esteban"/>
              <a:buChar char="●"/>
            </a:pPr>
            <a:r>
              <a:rPr lang="en" sz="1800">
                <a:solidFill>
                  <a:schemeClr val="hlink"/>
                </a:solidFill>
              </a:rPr>
              <a:t>In the previous activity, you evaluated existing teaching content, resources, or tools using the POUR model. For your microcredential portfolio, revisit the lesson plan you worked with in Activity 3.2.3. Use your understanding of learner variability, web accessibility, and the POUR model to evaluate your lesson’s content for accessibility.  </a:t>
            </a:r>
            <a:endParaRPr sz="1800">
              <a:solidFill>
                <a:schemeClr val="hlink"/>
              </a:solidFill>
            </a:endParaRPr>
          </a:p>
          <a:p>
            <a:pPr indent="-342900" lvl="0" marL="457200" rtl="0" algn="l">
              <a:lnSpc>
                <a:spcPct val="115000"/>
              </a:lnSpc>
              <a:spcBef>
                <a:spcPts val="0"/>
              </a:spcBef>
              <a:spcAft>
                <a:spcPts val="0"/>
              </a:spcAft>
              <a:buClr>
                <a:schemeClr val="hlink"/>
              </a:buClr>
              <a:buSzPts val="1800"/>
              <a:buFont typeface="Esteban"/>
              <a:buChar char="●"/>
            </a:pPr>
            <a:r>
              <a:rPr lang="en" sz="1800">
                <a:solidFill>
                  <a:schemeClr val="hlink"/>
                </a:solidFill>
              </a:rPr>
              <a:t>Identify areas of need and use the table on the next page to organize your strategies for making your lesson web-based and fully accessible. Identify new content as needed.</a:t>
            </a:r>
            <a:endParaRPr sz="1800">
              <a:solidFill>
                <a:schemeClr val="hlink"/>
              </a:solidFill>
            </a:endParaRPr>
          </a:p>
          <a:p>
            <a:pPr indent="0" lvl="0" marL="0" rtl="0" algn="l">
              <a:lnSpc>
                <a:spcPct val="106999"/>
              </a:lnSpc>
              <a:spcBef>
                <a:spcPts val="0"/>
              </a:spcBef>
              <a:spcAft>
                <a:spcPts val="0"/>
              </a:spcAft>
              <a:buNone/>
            </a:pPr>
            <a:r>
              <a:t/>
            </a:r>
            <a:endParaRPr sz="18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210" name="Google Shape;1210;p5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211" name="Google Shape;1211;p5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2" name="Google Shape;1212;p5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3" name="Google Shape;1213;p5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4" name="Google Shape;1214;p5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5" name="Google Shape;1215;p5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6" name="Google Shape;1216;p5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7" name="Google Shape;1217;p5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8" name="Google Shape;1218;p5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9" name="Google Shape;1219;p5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0" name="Google Shape;1220;p5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1" name="Google Shape;1221;p5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2" name="Google Shape;1222;p5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3" name="Google Shape;1223;p5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54"/>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3.3.3 - </a:t>
            </a:r>
            <a:r>
              <a:rPr lang="en"/>
              <a:t> Developing New Content With Accessibility in Mind (Continued)</a:t>
            </a:r>
            <a:endParaRPr/>
          </a:p>
          <a:p>
            <a:pPr indent="0" lvl="0" marL="0" rtl="0" algn="l">
              <a:spcBef>
                <a:spcPts val="0"/>
              </a:spcBef>
              <a:spcAft>
                <a:spcPts val="0"/>
              </a:spcAft>
              <a:buNone/>
            </a:pPr>
            <a:r>
              <a:t/>
            </a:r>
            <a:endParaRPr/>
          </a:p>
        </p:txBody>
      </p:sp>
      <p:pic>
        <p:nvPicPr>
          <p:cNvPr id="1229" name="Google Shape;1229;p5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230" name="Google Shape;1230;p5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1" name="Google Shape;1231;p5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2" name="Google Shape;1232;p5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3" name="Google Shape;1233;p5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4" name="Google Shape;1234;p5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5" name="Google Shape;1235;p5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6" name="Google Shape;1236;p5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7" name="Google Shape;1237;p5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8" name="Google Shape;1238;p5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9" name="Google Shape;1239;p5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0" name="Google Shape;1240;p5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1" name="Google Shape;1241;p5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42" name="Google Shape;1242;p54"/>
          <p:cNvGraphicFramePr/>
          <p:nvPr/>
        </p:nvGraphicFramePr>
        <p:xfrm>
          <a:off x="449150" y="2323345"/>
          <a:ext cx="3000000" cy="3000000"/>
        </p:xfrm>
        <a:graphic>
          <a:graphicData uri="http://schemas.openxmlformats.org/drawingml/2006/table">
            <a:tbl>
              <a:tblPr>
                <a:noFill/>
                <a:tableStyleId>{5737FB1C-6DE3-4DC4-9D02-68202961C296}</a:tableStyleId>
              </a:tblPr>
              <a:tblGrid>
                <a:gridCol w="2148450"/>
                <a:gridCol w="2148450"/>
                <a:gridCol w="2148450"/>
              </a:tblGrid>
              <a:tr h="1052900">
                <a:tc>
                  <a:txBody>
                    <a:bodyPr/>
                    <a:lstStyle/>
                    <a:p>
                      <a:pPr indent="0" lvl="0" marL="0" rtl="0" algn="ctr">
                        <a:spcBef>
                          <a:spcPts val="0"/>
                        </a:spcBef>
                        <a:spcAft>
                          <a:spcPts val="0"/>
                        </a:spcAft>
                        <a:buNone/>
                      </a:pPr>
                      <a:r>
                        <a:rPr b="1" lang="en" sz="1700">
                          <a:latin typeface="Poppins"/>
                          <a:ea typeface="Poppins"/>
                          <a:cs typeface="Poppins"/>
                          <a:sym typeface="Poppins"/>
                        </a:rPr>
                        <a:t>Lesson step</a:t>
                      </a:r>
                      <a:endParaRPr b="1"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700">
                          <a:latin typeface="Poppins"/>
                          <a:ea typeface="Poppins"/>
                          <a:cs typeface="Poppins"/>
                          <a:sym typeface="Poppins"/>
                        </a:rPr>
                        <a:t>Accessibility needs</a:t>
                      </a:r>
                      <a:endParaRPr b="1"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700">
                          <a:latin typeface="Poppins"/>
                          <a:ea typeface="Poppins"/>
                          <a:cs typeface="Poppins"/>
                          <a:sym typeface="Poppins"/>
                        </a:rPr>
                        <a:t>Accessibility</a:t>
                      </a:r>
                      <a:r>
                        <a:rPr b="1" lang="en" sz="1700">
                          <a:latin typeface="Poppins"/>
                          <a:ea typeface="Poppins"/>
                          <a:cs typeface="Poppins"/>
                          <a:sym typeface="Poppins"/>
                        </a:rPr>
                        <a:t> plan</a:t>
                      </a:r>
                      <a:endParaRPr b="1"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r>
              <a:tr h="1052900">
                <a:tc>
                  <a:txBody>
                    <a:bodyPr/>
                    <a:lstStyle/>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52900">
                <a:tc>
                  <a:txBody>
                    <a:bodyPr/>
                    <a:lstStyle/>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52900">
                <a:tc>
                  <a:txBody>
                    <a:bodyPr/>
                    <a:lstStyle/>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52900">
                <a:tc>
                  <a:txBody>
                    <a:bodyPr/>
                    <a:lstStyle/>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52900">
                <a:tc>
                  <a:txBody>
                    <a:bodyPr/>
                    <a:lstStyle/>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grpSp>
        <p:nvGrpSpPr>
          <p:cNvPr id="1247" name="Google Shape;1247;p55"/>
          <p:cNvGrpSpPr/>
          <p:nvPr/>
        </p:nvGrpSpPr>
        <p:grpSpPr>
          <a:xfrm>
            <a:off x="224350" y="224350"/>
            <a:ext cx="7116900" cy="9597300"/>
            <a:chOff x="224350" y="224350"/>
            <a:chExt cx="7116900" cy="9597300"/>
          </a:xfrm>
        </p:grpSpPr>
        <p:sp>
          <p:nvSpPr>
            <p:cNvPr id="1248" name="Google Shape;1248;p55"/>
            <p:cNvSpPr/>
            <p:nvPr/>
          </p:nvSpPr>
          <p:spPr>
            <a:xfrm>
              <a:off x="224350" y="224350"/>
              <a:ext cx="6967500" cy="959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5"/>
            <p:cNvSpPr/>
            <p:nvPr/>
          </p:nvSpPr>
          <p:spPr>
            <a:xfrm rot="5400000">
              <a:off x="6936250" y="3451750"/>
              <a:ext cx="660600" cy="149400"/>
            </a:xfrm>
            <a:prstGeom prst="triangle">
              <a:avLst>
                <a:gd fmla="val 5088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0" name="Google Shape;1250;p55"/>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04</a:t>
            </a:r>
            <a:endParaRPr/>
          </a:p>
        </p:txBody>
      </p:sp>
      <p:cxnSp>
        <p:nvCxnSpPr>
          <p:cNvPr id="1251" name="Google Shape;1251;p55"/>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252" name="Google Shape;1252;p5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53" name="Google Shape;1253;p5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54" name="Google Shape;1254;p55">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55" name="Google Shape;1255;p55">
            <a:hlinkClick action="ppaction://hlinksldjump" r:id="rId5"/>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56" name="Google Shape;1256;p55">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57" name="Google Shape;1257;p55">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58" name="Google Shape;1258;p55">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59" name="Google Shape;1259;p55">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0" name="Google Shape;1260;p55">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1" name="Google Shape;1261;p55">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262" name="Google Shape;1262;p55">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263" name="Google Shape;1263;p55"/>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High-Leverage Practices Across Learning Environments</a:t>
            </a:r>
            <a:endParaRPr/>
          </a:p>
        </p:txBody>
      </p:sp>
      <p:sp>
        <p:nvSpPr>
          <p:cNvPr id="1264" name="Google Shape;1264;p55">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5" name="Google Shape;1265;p55">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6" name="Google Shape;1266;p55">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7" name="Google Shape;1267;p55">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8" name="Google Shape;1268;p55">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9" name="Google Shape;1269;p55">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0" name="Google Shape;1270;p55">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1" name="Google Shape;1271;p55">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2" name="Google Shape;1272;p55">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3" name="Google Shape;1273;p55">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4" name="Google Shape;1274;p5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5" name="Google Shape;1275;p5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6" name="Google Shape;1276;p55">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7" name="Google Shape;1277;p55">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8" name="Google Shape;1278;p55">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9" name="Google Shape;1279;p55">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0" name="Google Shape;1280;p55">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1" name="Google Shape;1281;p55">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2" name="Google Shape;1282;p55">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3" name="Google Shape;1283;p55">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5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289" name="Google Shape;1289;p5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290" name="Google Shape;1290;p56"/>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Explicit Instruction</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Direct, structured teaching of content, skills, strategies, and concepts</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High-Leverage Practice (HLP)</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set of evidence-based  instructional practices that are essential knowledge for those entering the field </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
        <p:nvSpPr>
          <p:cNvPr id="1291" name="Google Shape;1291;p5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2" name="Google Shape;1292;p5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3" name="Google Shape;1293;p5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4" name="Google Shape;1294;p5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5" name="Google Shape;1295;p5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6" name="Google Shape;1296;p5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7" name="Google Shape;1297;p5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8" name="Google Shape;1298;p5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9" name="Google Shape;1299;p5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0" name="Google Shape;1300;p5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1" name="Google Shape;1301;p5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2" name="Google Shape;1302;p5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5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3.4.1 - What Stayed With You?</a:t>
            </a:r>
            <a:endParaRPr/>
          </a:p>
        </p:txBody>
      </p:sp>
      <p:sp>
        <p:nvSpPr>
          <p:cNvPr id="1308" name="Google Shape;1308;p57"/>
          <p:cNvSpPr txBox="1"/>
          <p:nvPr>
            <p:ph idx="1" type="body"/>
          </p:nvPr>
        </p:nvSpPr>
        <p:spPr>
          <a:xfrm>
            <a:off x="374550" y="1066550"/>
            <a:ext cx="6514500" cy="3221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sz="2300"/>
              <a:t>ENGAGE: Activate Prior Knowledge</a:t>
            </a:r>
            <a:endParaRPr i="1" sz="2300">
              <a:solidFill>
                <a:schemeClr val="hlink"/>
              </a:solidFill>
            </a:endParaRPr>
          </a:p>
          <a:p>
            <a:pPr indent="0" lvl="0" marL="0" rtl="0" algn="l">
              <a:lnSpc>
                <a:spcPct val="100000"/>
              </a:lnSpc>
              <a:spcBef>
                <a:spcPts val="0"/>
              </a:spcBef>
              <a:spcAft>
                <a:spcPts val="0"/>
              </a:spcAft>
              <a:buNone/>
            </a:pPr>
            <a:r>
              <a:rPr lang="en" sz="2300">
                <a:solidFill>
                  <a:schemeClr val="hlink"/>
                </a:solidFill>
              </a:rPr>
              <a:t>In this session, we will be exploring 22 high-leverage practices that have been identified as essential instructional knowledge for teaching preparation.</a:t>
            </a:r>
            <a:endParaRPr sz="2300">
              <a:solidFill>
                <a:schemeClr val="hlink"/>
              </a:solidFill>
            </a:endParaRPr>
          </a:p>
          <a:p>
            <a:pPr indent="0" lvl="0" marL="0" rtl="0" algn="l">
              <a:lnSpc>
                <a:spcPct val="100000"/>
              </a:lnSpc>
              <a:spcBef>
                <a:spcPts val="0"/>
              </a:spcBef>
              <a:spcAft>
                <a:spcPts val="0"/>
              </a:spcAft>
              <a:buNone/>
            </a:pPr>
            <a:r>
              <a:t/>
            </a:r>
            <a:endParaRPr sz="2300">
              <a:solidFill>
                <a:schemeClr val="hlink"/>
              </a:solidFill>
            </a:endParaRPr>
          </a:p>
          <a:p>
            <a:pPr indent="0" lvl="0" marL="0" rtl="0" algn="l">
              <a:lnSpc>
                <a:spcPct val="100000"/>
              </a:lnSpc>
              <a:spcBef>
                <a:spcPts val="0"/>
              </a:spcBef>
              <a:spcAft>
                <a:spcPts val="0"/>
              </a:spcAft>
              <a:buNone/>
            </a:pPr>
            <a:r>
              <a:rPr i="1" lang="en" sz="2300">
                <a:solidFill>
                  <a:schemeClr val="hlink"/>
                </a:solidFill>
              </a:rPr>
              <a:t>INSTRUCTIONS: </a:t>
            </a:r>
            <a:endParaRPr i="1" sz="2300">
              <a:solidFill>
                <a:schemeClr val="hlink"/>
              </a:solidFill>
            </a:endParaRPr>
          </a:p>
          <a:p>
            <a:pPr indent="-330875" lvl="0" marL="457200" rtl="0" algn="l">
              <a:lnSpc>
                <a:spcPct val="100000"/>
              </a:lnSpc>
              <a:spcBef>
                <a:spcPts val="0"/>
              </a:spcBef>
              <a:spcAft>
                <a:spcPts val="0"/>
              </a:spcAft>
              <a:buClr>
                <a:schemeClr val="hlink"/>
              </a:buClr>
              <a:buSzPct val="100000"/>
              <a:buChar char="●"/>
            </a:pPr>
            <a:r>
              <a:rPr lang="en" sz="2300">
                <a:solidFill>
                  <a:schemeClr val="hlink"/>
                </a:solidFill>
              </a:rPr>
              <a:t>Recall the essential skills and strategies you were taught as a pre-service teacher. These may have come from class reading, observation, or student teaching. Which have been the most impactful to your teaching and all of your students’ learning?</a:t>
            </a:r>
            <a:endParaRPr sz="2300">
              <a:solidFill>
                <a:schemeClr val="hlink"/>
              </a:solidFill>
            </a:endParaRPr>
          </a:p>
          <a:p>
            <a:pPr indent="-330875" lvl="0" marL="457200" rtl="0" algn="l">
              <a:lnSpc>
                <a:spcPct val="100000"/>
              </a:lnSpc>
              <a:spcBef>
                <a:spcPts val="0"/>
              </a:spcBef>
              <a:spcAft>
                <a:spcPts val="0"/>
              </a:spcAft>
              <a:buClr>
                <a:schemeClr val="hlink"/>
              </a:buClr>
              <a:buSzPct val="100000"/>
              <a:buChar char="●"/>
            </a:pPr>
            <a:r>
              <a:rPr lang="en" sz="2300">
                <a:solidFill>
                  <a:schemeClr val="hlink"/>
                </a:solidFill>
              </a:rPr>
              <a:t>If you taught during emergency remote teaching, which adaptations did you make to related practices that leveraged this skill/strategy?</a:t>
            </a:r>
            <a:endParaRPr>
              <a:solidFill>
                <a:schemeClr val="hlink"/>
              </a:solidFill>
            </a:endParaRPr>
          </a:p>
        </p:txBody>
      </p:sp>
      <p:sp>
        <p:nvSpPr>
          <p:cNvPr id="1309" name="Google Shape;1309;p5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0" name="Google Shape;1310;p5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1" name="Google Shape;1311;p5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2" name="Google Shape;1312;p5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3" name="Google Shape;1313;p5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4" name="Google Shape;1314;p5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5" name="Google Shape;1315;p5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6" name="Google Shape;1316;p5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7" name="Google Shape;1317;p5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8" name="Google Shape;1318;p5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9" name="Google Shape;1319;p5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0" name="Google Shape;1320;p5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21" name="Google Shape;1321;p57"/>
          <p:cNvGraphicFramePr/>
          <p:nvPr/>
        </p:nvGraphicFramePr>
        <p:xfrm>
          <a:off x="520050" y="4267200"/>
          <a:ext cx="3000000" cy="3000000"/>
        </p:xfrm>
        <a:graphic>
          <a:graphicData uri="http://schemas.openxmlformats.org/drawingml/2006/table">
            <a:tbl>
              <a:tblPr>
                <a:noFill/>
                <a:tableStyleId>{5737FB1C-6DE3-4DC4-9D02-68202961C296}</a:tableStyleId>
              </a:tblPr>
              <a:tblGrid>
                <a:gridCol w="1814200"/>
                <a:gridCol w="2242825"/>
                <a:gridCol w="2242825"/>
              </a:tblGrid>
              <a:tr h="381000">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Instructional skill/strategy that stayed with you</a:t>
                      </a:r>
                      <a:endParaRPr b="1">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What makes it an impactful skill/strategy for you?</a:t>
                      </a:r>
                      <a:endParaRPr b="1">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What adaptations did you make to this practice during ERT?</a:t>
                      </a:r>
                      <a:endParaRPr b="1">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
                          <a:solidFill>
                            <a:srgbClr val="990000"/>
                          </a:solidFill>
                          <a:latin typeface="Poppins"/>
                          <a:ea typeface="Poppins"/>
                          <a:cs typeface="Poppins"/>
                          <a:sym typeface="Poppins"/>
                        </a:rPr>
                        <a:t>Example: Wait time</a:t>
                      </a:r>
                      <a:endParaRPr>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990000"/>
                          </a:solidFill>
                          <a:latin typeface="Poppins"/>
                          <a:ea typeface="Poppins"/>
                          <a:cs typeface="Poppins"/>
                          <a:sym typeface="Poppins"/>
                        </a:rPr>
                        <a:t>I learned this from my cooperating teacher. She had a very patient manner and was very explicit about wait time. I find that really waiting allows me to hear from more students than just the “regulars.”</a:t>
                      </a:r>
                      <a:endParaRPr>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990000"/>
                          </a:solidFill>
                          <a:latin typeface="Poppins"/>
                          <a:ea typeface="Poppins"/>
                          <a:cs typeface="Poppins"/>
                          <a:sym typeface="Poppins"/>
                        </a:rPr>
                        <a:t>Some of my students thrived on asynchronous recordings for just this reason. They could hit “pause” and think. In live sessions, I used techniques such as “</a:t>
                      </a:r>
                      <a:r>
                        <a:rPr lang="en" u="sng">
                          <a:solidFill>
                            <a:srgbClr val="990000"/>
                          </a:solidFill>
                          <a:latin typeface="Poppins"/>
                          <a:ea typeface="Poppins"/>
                          <a:cs typeface="Poppins"/>
                          <a:sym typeface="Poppins"/>
                          <a:hlinkClick r:id="rId13">
                            <a:extLst>
                              <a:ext uri="{A12FA001-AC4F-418D-AE19-62706E023703}">
                                <ahyp:hlinkClr val="tx"/>
                              </a:ext>
                            </a:extLst>
                          </a:hlinkClick>
                        </a:rPr>
                        <a:t>chatterfall</a:t>
                      </a:r>
                      <a:r>
                        <a:rPr lang="en">
                          <a:solidFill>
                            <a:srgbClr val="990000"/>
                          </a:solidFill>
                          <a:latin typeface="Poppins"/>
                          <a:ea typeface="Poppins"/>
                          <a:cs typeface="Poppins"/>
                          <a:sym typeface="Poppins"/>
                        </a:rPr>
                        <a:t>” to create more wait time.</a:t>
                      </a:r>
                      <a:endParaRPr>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58"/>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3.4.2 - </a:t>
            </a:r>
            <a:r>
              <a:rPr lang="en" sz="3600"/>
              <a:t>Overcoming Barriers to Remote Teaching Using HLPs</a:t>
            </a:r>
            <a:endParaRPr sz="3600"/>
          </a:p>
        </p:txBody>
      </p:sp>
      <p:sp>
        <p:nvSpPr>
          <p:cNvPr id="1327" name="Google Shape;1327;p58"/>
          <p:cNvSpPr txBox="1"/>
          <p:nvPr>
            <p:ph idx="1" type="body"/>
          </p:nvPr>
        </p:nvSpPr>
        <p:spPr>
          <a:xfrm>
            <a:off x="374550" y="1581150"/>
            <a:ext cx="6514500" cy="371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ESTABLISH: Reflection for Action</a:t>
            </a:r>
            <a:endParaRPr b="1" sz="1600"/>
          </a:p>
          <a:p>
            <a:pPr indent="0" lvl="0" marL="0" rtl="0" algn="l">
              <a:lnSpc>
                <a:spcPct val="115000"/>
              </a:lnSpc>
              <a:spcBef>
                <a:spcPts val="0"/>
              </a:spcBef>
              <a:spcAft>
                <a:spcPts val="0"/>
              </a:spcAft>
              <a:buClr>
                <a:schemeClr val="hlink"/>
              </a:buClr>
              <a:buSzPts val="1100"/>
              <a:buFont typeface="Arial"/>
              <a:buNone/>
            </a:pPr>
            <a:r>
              <a:rPr lang="en" sz="1600">
                <a:solidFill>
                  <a:srgbClr val="262626"/>
                </a:solidFill>
              </a:rPr>
              <a:t>In the Explore section of this session, we reviewed </a:t>
            </a:r>
            <a:r>
              <a:rPr lang="en" sz="1600" u="sng">
                <a:solidFill>
                  <a:srgbClr val="1155CC"/>
                </a:solidFill>
                <a:hlinkClick r:id="rId3">
                  <a:extLst>
                    <a:ext uri="{A12FA001-AC4F-418D-AE19-62706E023703}">
                      <ahyp:hlinkClr val="tx"/>
                    </a:ext>
                  </a:extLst>
                </a:hlinkClick>
              </a:rPr>
              <a:t>six common barriers</a:t>
            </a:r>
            <a:r>
              <a:rPr lang="en" sz="1600">
                <a:solidFill>
                  <a:srgbClr val="262626"/>
                </a:solidFill>
              </a:rPr>
              <a:t> to effective remote teaching that impact learning for all students regardless of dis/ability and the high-leverage practices (HLPs) that address the barrier. To review this crosswalk again, see </a:t>
            </a:r>
            <a:r>
              <a:rPr lang="en" sz="1600" u="sng">
                <a:solidFill>
                  <a:srgbClr val="1155CC"/>
                </a:solidFill>
                <a:hlinkClick r:id="rId4">
                  <a:extLst>
                    <a:ext uri="{A12FA001-AC4F-418D-AE19-62706E023703}">
                      <ahyp:hlinkClr val="tx"/>
                    </a:ext>
                  </a:extLst>
                </a:hlinkClick>
              </a:rPr>
              <a:t>page 5 of the Module 3 - Session 4 “Read</a:t>
            </a:r>
            <a:r>
              <a:rPr lang="en" sz="1600">
                <a:solidFill>
                  <a:srgbClr val="262626"/>
                </a:solidFill>
              </a:rPr>
              <a:t>”, adapted from </a:t>
            </a:r>
            <a:r>
              <a:rPr lang="en" sz="1600" u="sng">
                <a:solidFill>
                  <a:srgbClr val="1155CC"/>
                </a:solidFill>
                <a:hlinkClick r:id="rId5">
                  <a:extLst>
                    <a:ext uri="{A12FA001-AC4F-418D-AE19-62706E023703}">
                      <ahyp:hlinkClr val="tx"/>
                    </a:ext>
                  </a:extLst>
                </a:hlinkClick>
              </a:rPr>
              <a:t>Removing Barriers to Effective Distance Learning by Applying the High-Leverage Practices</a:t>
            </a:r>
            <a:r>
              <a:rPr lang="en" sz="1600">
                <a:solidFill>
                  <a:srgbClr val="262626"/>
                </a:solidFill>
              </a:rPr>
              <a:t>.</a:t>
            </a:r>
            <a:endParaRPr sz="1600">
              <a:solidFill>
                <a:srgbClr val="262626"/>
              </a:solidFill>
            </a:endParaRPr>
          </a:p>
          <a:p>
            <a:pPr indent="0" lvl="0" marL="0" rtl="0" algn="l">
              <a:lnSpc>
                <a:spcPct val="115000"/>
              </a:lnSpc>
              <a:spcBef>
                <a:spcPts val="0"/>
              </a:spcBef>
              <a:spcAft>
                <a:spcPts val="0"/>
              </a:spcAft>
              <a:buClr>
                <a:schemeClr val="hlink"/>
              </a:buClr>
              <a:buSzPts val="1100"/>
              <a:buFont typeface="Arial"/>
              <a:buNone/>
            </a:pPr>
            <a:r>
              <a:t/>
            </a:r>
            <a:endParaRPr sz="1600">
              <a:solidFill>
                <a:srgbClr val="262626"/>
              </a:solidFill>
            </a:endParaRPr>
          </a:p>
          <a:p>
            <a:pPr indent="0" lvl="0" marL="0" rtl="0" algn="l">
              <a:lnSpc>
                <a:spcPct val="100000"/>
              </a:lnSpc>
              <a:spcBef>
                <a:spcPts val="0"/>
              </a:spcBef>
              <a:spcAft>
                <a:spcPts val="0"/>
              </a:spcAft>
              <a:buClr>
                <a:schemeClr val="hlink"/>
              </a:buClr>
              <a:buSzPts val="1100"/>
              <a:buFont typeface="Arial"/>
              <a:buNone/>
            </a:pPr>
            <a:r>
              <a:rPr i="1" lang="en" sz="1600">
                <a:solidFill>
                  <a:schemeClr val="hlink"/>
                </a:solidFill>
              </a:rPr>
              <a:t>INSTRUCTIONS:</a:t>
            </a:r>
            <a:endParaRPr b="1" sz="1600">
              <a:solidFill>
                <a:srgbClr val="262626"/>
              </a:solidFill>
            </a:endParaRPr>
          </a:p>
          <a:p>
            <a:pPr indent="0" lvl="0" marL="0" rtl="0" algn="l">
              <a:lnSpc>
                <a:spcPct val="115000"/>
              </a:lnSpc>
              <a:spcBef>
                <a:spcPts val="0"/>
              </a:spcBef>
              <a:spcAft>
                <a:spcPts val="0"/>
              </a:spcAft>
              <a:buNone/>
            </a:pPr>
            <a:r>
              <a:rPr lang="en" sz="1600">
                <a:solidFill>
                  <a:srgbClr val="262626"/>
                </a:solidFill>
              </a:rPr>
              <a:t>For each potential barrier to effective remote teaching listed below, make a connection to specific instructional strategies and connect that strategy to a HLP (see links above). </a:t>
            </a:r>
            <a:endParaRPr sz="1600">
              <a:solidFill>
                <a:schemeClr val="hlink"/>
              </a:solidFill>
            </a:endParaRPr>
          </a:p>
        </p:txBody>
      </p:sp>
      <p:sp>
        <p:nvSpPr>
          <p:cNvPr id="1328" name="Google Shape;1328;p58">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9" name="Google Shape;1329;p58">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0" name="Google Shape;1330;p5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1" name="Google Shape;1331;p5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2" name="Google Shape;1332;p58">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3" name="Google Shape;1333;p58">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4" name="Google Shape;1334;p58">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5" name="Google Shape;1335;p58">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6" name="Google Shape;1336;p58">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7" name="Google Shape;1337;p58">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8" name="Google Shape;1338;p58">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9" name="Google Shape;1339;p58">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40" name="Google Shape;1340;p58"/>
          <p:cNvGraphicFramePr/>
          <p:nvPr/>
        </p:nvGraphicFramePr>
        <p:xfrm>
          <a:off x="454613" y="5491550"/>
          <a:ext cx="3000000" cy="3000000"/>
        </p:xfrm>
        <a:graphic>
          <a:graphicData uri="http://schemas.openxmlformats.org/drawingml/2006/table">
            <a:tbl>
              <a:tblPr>
                <a:noFill/>
                <a:tableStyleId>{04218C51-78AD-4FC1-A2AB-7EA3EA0C681C}</a:tableStyleId>
              </a:tblPr>
              <a:tblGrid>
                <a:gridCol w="1629275"/>
                <a:gridCol w="656675"/>
                <a:gridCol w="3971375"/>
              </a:tblGrid>
              <a:tr h="546100">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Barrier</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HLP #</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Specific Instructional Strategy</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2"/>
                    </a:solidFill>
                  </a:tcPr>
                </a:tc>
              </a:tr>
              <a:tr h="546100">
                <a:tc>
                  <a:txBody>
                    <a:bodyPr/>
                    <a:lstStyle/>
                    <a:p>
                      <a:pPr indent="0" lvl="0" marL="0" rtl="0" algn="l">
                        <a:spcBef>
                          <a:spcPts val="0"/>
                        </a:spcBef>
                        <a:spcAft>
                          <a:spcPts val="0"/>
                        </a:spcAft>
                        <a:buNone/>
                      </a:pPr>
                      <a:r>
                        <a:rPr lang="en">
                          <a:solidFill>
                            <a:srgbClr val="980000"/>
                          </a:solidFill>
                          <a:latin typeface="Poppins"/>
                          <a:ea typeface="Poppins"/>
                          <a:cs typeface="Poppins"/>
                          <a:sym typeface="Poppins"/>
                        </a:rPr>
                        <a:t>Example: Student focus</a:t>
                      </a:r>
                      <a:endParaRPr>
                        <a:solidFill>
                          <a:srgbClr val="98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980000"/>
                          </a:solidFill>
                          <a:latin typeface="Poppins"/>
                          <a:ea typeface="Poppins"/>
                          <a:cs typeface="Poppins"/>
                          <a:sym typeface="Poppins"/>
                        </a:rPr>
                        <a:t>14</a:t>
                      </a:r>
                      <a:endParaRPr>
                        <a:solidFill>
                          <a:srgbClr val="98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980000"/>
                          </a:solidFill>
                          <a:latin typeface="Poppins"/>
                          <a:ea typeface="Poppins"/>
                          <a:cs typeface="Poppins"/>
                          <a:sym typeface="Poppins"/>
                        </a:rPr>
                        <a:t>Note-taking template, </a:t>
                      </a:r>
                      <a:r>
                        <a:rPr lang="en" u="sng">
                          <a:solidFill>
                            <a:srgbClr val="980000"/>
                          </a:solidFill>
                          <a:latin typeface="Poppins"/>
                          <a:ea typeface="Poppins"/>
                          <a:cs typeface="Poppins"/>
                          <a:sym typeface="Poppins"/>
                          <a:hlinkClick r:id="rId16">
                            <a:extLst>
                              <a:ext uri="{A12FA001-AC4F-418D-AE19-62706E023703}">
                                <ahyp:hlinkClr val="tx"/>
                              </a:ext>
                            </a:extLst>
                          </a:hlinkClick>
                        </a:rPr>
                        <a:t>Kahoot!</a:t>
                      </a:r>
                      <a:r>
                        <a:rPr lang="en">
                          <a:solidFill>
                            <a:srgbClr val="980000"/>
                          </a:solidFill>
                          <a:latin typeface="Poppins"/>
                          <a:ea typeface="Poppins"/>
                          <a:cs typeface="Poppins"/>
                          <a:sym typeface="Poppins"/>
                        </a:rPr>
                        <a:t>, brain breaks</a:t>
                      </a:r>
                      <a:endParaRPr>
                        <a:solidFill>
                          <a:srgbClr val="98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5461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Student focus</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5461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Social connection</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5461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Managing workload</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5461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Processing skills</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5461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Learner variability</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5461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Family engagement</a:t>
                      </a:r>
                      <a:endParaRPr>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CTLE Credit </a:t>
            </a:r>
            <a:r>
              <a:rPr lang="en"/>
              <a:t>&amp; Micro-Credentials  </a:t>
            </a:r>
            <a:endParaRPr/>
          </a:p>
        </p:txBody>
      </p:sp>
      <p:sp>
        <p:nvSpPr>
          <p:cNvPr id="284" name="Google Shape;284;p23"/>
          <p:cNvSpPr txBox="1"/>
          <p:nvPr/>
        </p:nvSpPr>
        <p:spPr>
          <a:xfrm>
            <a:off x="505534" y="2333000"/>
            <a:ext cx="6514500" cy="455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hlink"/>
              </a:buClr>
              <a:buSzPts val="1100"/>
              <a:buFont typeface="Arial"/>
              <a:buNone/>
            </a:pPr>
            <a:r>
              <a:t/>
            </a:r>
            <a:endParaRPr b="1" i="1" sz="1757">
              <a:solidFill>
                <a:srgbClr val="353535"/>
              </a:solidFill>
              <a:latin typeface="Poppins"/>
              <a:ea typeface="Poppins"/>
              <a:cs typeface="Poppins"/>
              <a:sym typeface="Poppins"/>
            </a:endParaRPr>
          </a:p>
        </p:txBody>
      </p:sp>
      <p:sp>
        <p:nvSpPr>
          <p:cNvPr id="285" name="Google Shape;285;p2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6" name="Google Shape;286;p2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 name="Google Shape;287;p2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8" name="Google Shape;288;p2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9" name="Google Shape;289;p2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 name="Google Shape;290;p2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1" name="Google Shape;291;p2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2" name="Google Shape;292;p2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 name="Google Shape;293;p2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 name="Google Shape;294;p2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5" name="Google Shape;295;p2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6" name="Google Shape;296;p2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7" name="Google Shape;297;p23"/>
          <p:cNvSpPr txBox="1"/>
          <p:nvPr/>
        </p:nvSpPr>
        <p:spPr>
          <a:xfrm>
            <a:off x="505525" y="6285165"/>
            <a:ext cx="6514500" cy="3440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level you will extend your knowledge and skill to the practice and application level. Deeper learning activities focus on building skills and competencies related to the topics covered in each session. </a:t>
            </a:r>
            <a:r>
              <a:rPr b="1" i="1" lang="en" sz="1757">
                <a:solidFill>
                  <a:srgbClr val="353535"/>
                </a:solidFill>
                <a:latin typeface="Poppins"/>
                <a:ea typeface="Poppins"/>
                <a:cs typeface="Poppins"/>
                <a:sym typeface="Poppins"/>
              </a:rPr>
              <a:t>Look for the MC icon in the workbook highlighting activities that correspond to deeper learning. The 3rd Activity in every session provides opportunities for deeper learning. </a:t>
            </a:r>
            <a:endParaRPr b="1" i="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None/>
            </a:pPr>
            <a:r>
              <a:t/>
            </a:r>
            <a:endParaRPr sz="8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micro-credentials your learning must be associated with a micro-credential provider.</a:t>
            </a:r>
            <a:endParaRPr sz="1757">
              <a:solidFill>
                <a:srgbClr val="353535"/>
              </a:solidFill>
              <a:latin typeface="Poppins"/>
              <a:ea typeface="Poppins"/>
              <a:cs typeface="Poppins"/>
              <a:sym typeface="Poppins"/>
            </a:endParaRPr>
          </a:p>
        </p:txBody>
      </p:sp>
      <p:sp>
        <p:nvSpPr>
          <p:cNvPr id="298" name="Google Shape;298;p23"/>
          <p:cNvSpPr txBox="1"/>
          <p:nvPr/>
        </p:nvSpPr>
        <p:spPr>
          <a:xfrm>
            <a:off x="505534" y="2333000"/>
            <a:ext cx="6514500" cy="455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t/>
            </a:r>
            <a:endParaRPr b="1" i="1" sz="1757">
              <a:solidFill>
                <a:srgbClr val="353535"/>
              </a:solidFill>
              <a:latin typeface="Poppins"/>
              <a:ea typeface="Poppins"/>
              <a:cs typeface="Poppins"/>
              <a:sym typeface="Poppins"/>
            </a:endParaRPr>
          </a:p>
        </p:txBody>
      </p:sp>
      <p:sp>
        <p:nvSpPr>
          <p:cNvPr id="299" name="Google Shape;299;p23"/>
          <p:cNvSpPr txBox="1"/>
          <p:nvPr/>
        </p:nvSpPr>
        <p:spPr>
          <a:xfrm>
            <a:off x="505525" y="1296000"/>
            <a:ext cx="6440700" cy="2916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Earning CTLE Credits</a:t>
            </a:r>
            <a:endParaRPr b="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Upon completion of each session within the TALE Academy you will be prompted to complete a short quiz. Upon completion you will</a:t>
            </a:r>
            <a:r>
              <a:rPr lang="en" sz="1757">
                <a:solidFill>
                  <a:srgbClr val="333333"/>
                </a:solidFill>
                <a:latin typeface="Poppins"/>
                <a:ea typeface="Poppins"/>
                <a:cs typeface="Poppins"/>
                <a:sym typeface="Poppins"/>
              </a:rPr>
              <a:t> be eligible to receive Continuing Teacher and Leader Education (CTLE) </a:t>
            </a:r>
            <a:r>
              <a:rPr lang="en" sz="1757">
                <a:solidFill>
                  <a:srgbClr val="353535"/>
                </a:solidFill>
                <a:latin typeface="Poppins"/>
                <a:ea typeface="Poppins"/>
                <a:cs typeface="Poppins"/>
                <a:sym typeface="Poppins"/>
              </a:rPr>
              <a:t>credits. </a:t>
            </a:r>
            <a:endParaRPr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CTLEs your learning must be associated with a CTLE provider.</a:t>
            </a:r>
            <a:endParaRPr sz="1757">
              <a:solidFill>
                <a:srgbClr val="353535"/>
              </a:solidFill>
              <a:latin typeface="Poppins"/>
              <a:ea typeface="Poppins"/>
              <a:cs typeface="Poppins"/>
              <a:sym typeface="Poppins"/>
            </a:endParaRPr>
          </a:p>
        </p:txBody>
      </p:sp>
      <p:sp>
        <p:nvSpPr>
          <p:cNvPr id="300" name="Google Shape;300;p23"/>
          <p:cNvSpPr txBox="1"/>
          <p:nvPr/>
        </p:nvSpPr>
        <p:spPr>
          <a:xfrm>
            <a:off x="551577" y="4452950"/>
            <a:ext cx="6422400" cy="807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Deeper Learning - Implementation at a Micro-Credential Level</a:t>
            </a:r>
            <a:endParaRPr>
              <a:latin typeface="Poppins"/>
              <a:ea typeface="Poppins"/>
              <a:cs typeface="Poppins"/>
              <a:sym typeface="Poppins"/>
            </a:endParaRPr>
          </a:p>
        </p:txBody>
      </p:sp>
      <p:sp>
        <p:nvSpPr>
          <p:cNvPr id="301" name="Google Shape;301;p23"/>
          <p:cNvSpPr txBox="1"/>
          <p:nvPr/>
        </p:nvSpPr>
        <p:spPr>
          <a:xfrm>
            <a:off x="1813600" y="5259961"/>
            <a:ext cx="5263800" cy="1158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You also have the option to complete activities that lead to deeper learning, learning at a micro-credential level. At this </a:t>
            </a:r>
            <a:endParaRPr/>
          </a:p>
        </p:txBody>
      </p:sp>
      <p:pic>
        <p:nvPicPr>
          <p:cNvPr id="302" name="Google Shape;302;p23"/>
          <p:cNvPicPr preferRelativeResize="0"/>
          <p:nvPr/>
        </p:nvPicPr>
        <p:blipFill rotWithShape="1">
          <a:blip r:embed="rId13">
            <a:alphaModFix/>
          </a:blip>
          <a:srcRect b="2189" l="0" r="0" t="2180"/>
          <a:stretch/>
        </p:blipFill>
        <p:spPr>
          <a:xfrm>
            <a:off x="655000" y="5259950"/>
            <a:ext cx="1158600" cy="1158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59"/>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3.4.3 - </a:t>
            </a:r>
            <a:r>
              <a:rPr lang="en"/>
              <a:t>Activate HLPs Across Learning Environments</a:t>
            </a:r>
            <a:endParaRPr/>
          </a:p>
          <a:p>
            <a:pPr indent="0" lvl="0" marL="0" rtl="0" algn="l">
              <a:spcBef>
                <a:spcPts val="0"/>
              </a:spcBef>
              <a:spcAft>
                <a:spcPts val="0"/>
              </a:spcAft>
              <a:buNone/>
            </a:pPr>
            <a:r>
              <a:t/>
            </a:r>
            <a:endParaRPr/>
          </a:p>
        </p:txBody>
      </p:sp>
      <p:sp>
        <p:nvSpPr>
          <p:cNvPr id="1346" name="Google Shape;1346;p59"/>
          <p:cNvSpPr txBox="1"/>
          <p:nvPr>
            <p:ph idx="1" type="body"/>
          </p:nvPr>
        </p:nvSpPr>
        <p:spPr>
          <a:xfrm>
            <a:off x="374550" y="1581150"/>
            <a:ext cx="6514500" cy="272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Return to the lesson plan you have been developing for your micro-credential portfolio. Identify at least 2 HLPs (listed on </a:t>
            </a:r>
            <a:r>
              <a:rPr lang="en" sz="1600" u="sng">
                <a:solidFill>
                  <a:srgbClr val="1155CC"/>
                </a:solidFill>
                <a:hlinkClick r:id="rId3">
                  <a:extLst>
                    <a:ext uri="{A12FA001-AC4F-418D-AE19-62706E023703}">
                      <ahyp:hlinkClr val="tx"/>
                    </a:ext>
                  </a:extLst>
                </a:hlinkClick>
              </a:rPr>
              <a:t>page 4 of the “Read”</a:t>
            </a:r>
            <a:r>
              <a:rPr lang="en" sz="1600" u="sng">
                <a:solidFill>
                  <a:srgbClr val="252525"/>
                </a:solidFill>
                <a:hlinkClick r:id="rId4">
                  <a:extLst>
                    <a:ext uri="{A12FA001-AC4F-418D-AE19-62706E023703}">
                      <ahyp:hlinkClr val="tx"/>
                    </a:ext>
                  </a:extLst>
                </a:hlinkClick>
              </a:rPr>
              <a:t>)</a:t>
            </a:r>
            <a:r>
              <a:rPr lang="en" sz="1600">
                <a:solidFill>
                  <a:srgbClr val="252525"/>
                </a:solidFill>
                <a:uFill>
                  <a:noFill/>
                </a:uFill>
                <a:hlinkClick r:id="rId5">
                  <a:extLst>
                    <a:ext uri="{A12FA001-AC4F-418D-AE19-62706E023703}">
                      <ahyp:hlinkClr val="tx"/>
                    </a:ext>
                  </a:extLst>
                </a:hlinkClick>
              </a:rPr>
              <a:t> th</a:t>
            </a:r>
            <a:r>
              <a:rPr lang="en" sz="1600">
                <a:solidFill>
                  <a:schemeClr val="hlink"/>
                </a:solidFill>
                <a:uFill>
                  <a:noFill/>
                </a:uFill>
                <a:hlinkClick r:id="rId6"/>
              </a:rPr>
              <a:t>at you can apply in your lesson. </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Describe specific digital strategies for each of those HLPs that can support in-person, remote synchronous, and remote asynchronous learning, adding hyperlinks to tools and resources as necessary. </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Record your ideas below.</a:t>
            </a:r>
            <a:endParaRPr sz="1600">
              <a:solidFill>
                <a:schemeClr val="hlink"/>
              </a:solidFill>
            </a:endParaRPr>
          </a:p>
          <a:p>
            <a:pPr indent="0" lvl="0" marL="0" rtl="0" algn="l">
              <a:lnSpc>
                <a:spcPct val="100000"/>
              </a:lnSpc>
              <a:spcBef>
                <a:spcPts val="0"/>
              </a:spcBef>
              <a:spcAft>
                <a:spcPts val="0"/>
              </a:spcAft>
              <a:buNone/>
            </a:pPr>
            <a:r>
              <a:t/>
            </a:r>
            <a:endParaRPr sz="18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347" name="Google Shape;1347;p59"/>
          <p:cNvPicPr preferRelativeResize="0"/>
          <p:nvPr/>
        </p:nvPicPr>
        <p:blipFill>
          <a:blip r:embed="rId7">
            <a:alphaModFix/>
          </a:blip>
          <a:stretch>
            <a:fillRect/>
          </a:stretch>
        </p:blipFill>
        <p:spPr>
          <a:xfrm>
            <a:off x="6056625" y="33625"/>
            <a:ext cx="1158600" cy="1158600"/>
          </a:xfrm>
          <a:prstGeom prst="rect">
            <a:avLst/>
          </a:prstGeom>
          <a:noFill/>
          <a:ln>
            <a:noFill/>
          </a:ln>
        </p:spPr>
      </p:pic>
      <p:sp>
        <p:nvSpPr>
          <p:cNvPr id="1348" name="Google Shape;1348;p59">
            <a:hlinkClick action="ppaction://hlinksldjump" r:id="rId8"/>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9" name="Google Shape;1349;p59">
            <a:hlinkClick action="ppaction://hlinksldjump" r:id="rId9"/>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0" name="Google Shape;1350;p5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1" name="Google Shape;1351;p5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2" name="Google Shape;1352;p59">
            <a:hlinkClick action="ppaction://hlinksldjump" r:id="rId10"/>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3" name="Google Shape;1353;p59">
            <a:hlinkClick action="ppaction://hlinksldjump" r:id="rId11"/>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4" name="Google Shape;1354;p59">
            <a:hlinkClick action="ppaction://hlinksldjump" r:id="rId12"/>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5" name="Google Shape;1355;p59">
            <a:hlinkClick action="ppaction://hlinksldjump" r:id="rId13"/>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6" name="Google Shape;1356;p59">
            <a:hlinkClick action="ppaction://hlinksldjump" r:id="rId14"/>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7" name="Google Shape;1357;p59">
            <a:hlinkClick action="ppaction://hlinksldjump" r:id="rId15"/>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8" name="Google Shape;1358;p59">
            <a:hlinkClick action="ppaction://hlinksldjump" r:id="rId16"/>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9" name="Google Shape;1359;p59">
            <a:hlinkClick action="ppaction://hlinksldjump" r:id="rId17"/>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60" name="Google Shape;1360;p59"/>
          <p:cNvGraphicFramePr/>
          <p:nvPr/>
        </p:nvGraphicFramePr>
        <p:xfrm>
          <a:off x="457375" y="4694080"/>
          <a:ext cx="3000000" cy="3000000"/>
        </p:xfrm>
        <a:graphic>
          <a:graphicData uri="http://schemas.openxmlformats.org/drawingml/2006/table">
            <a:tbl>
              <a:tblPr>
                <a:noFill/>
                <a:tableStyleId>{5737FB1C-6DE3-4DC4-9D02-68202961C296}</a:tableStyleId>
              </a:tblPr>
              <a:tblGrid>
                <a:gridCol w="2221925"/>
                <a:gridCol w="4126925"/>
              </a:tblGrid>
              <a:tr h="893650">
                <a:tc>
                  <a:txBody>
                    <a:bodyPr/>
                    <a:lstStyle/>
                    <a:p>
                      <a:pPr indent="0" lvl="0" marL="0" rtl="0" algn="ctr">
                        <a:spcBef>
                          <a:spcPts val="0"/>
                        </a:spcBef>
                        <a:spcAft>
                          <a:spcPts val="0"/>
                        </a:spcAft>
                        <a:buNone/>
                      </a:pPr>
                      <a:r>
                        <a:rPr b="1" lang="en" sz="2500">
                          <a:latin typeface="Caveat"/>
                          <a:ea typeface="Caveat"/>
                          <a:cs typeface="Caveat"/>
                          <a:sym typeface="Caveat"/>
                        </a:rPr>
                        <a:t>HLP</a:t>
                      </a:r>
                      <a:endParaRPr b="1" sz="2500">
                        <a:latin typeface="Caveat"/>
                        <a:ea typeface="Caveat"/>
                        <a:cs typeface="Caveat"/>
                        <a:sym typeface="Cavea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2500">
                          <a:latin typeface="Caveat"/>
                          <a:ea typeface="Caveat"/>
                          <a:cs typeface="Caveat"/>
                          <a:sym typeface="Caveat"/>
                        </a:rPr>
                        <a:t>Digital Strategies</a:t>
                      </a:r>
                      <a:endParaRPr b="1" sz="2500">
                        <a:latin typeface="Caveat"/>
                        <a:ea typeface="Caveat"/>
                        <a:cs typeface="Caveat"/>
                        <a:sym typeface="Cavea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1159325">
                <a:tc>
                  <a:txBody>
                    <a:bodyPr/>
                    <a:lstStyle/>
                    <a:p>
                      <a:pPr indent="-330200" lvl="0" marL="457200" rtl="0" algn="l">
                        <a:spcBef>
                          <a:spcPts val="0"/>
                        </a:spcBef>
                        <a:spcAft>
                          <a:spcPts val="0"/>
                        </a:spcAft>
                        <a:buSzPts val="1600"/>
                        <a:buFont typeface="Poppins"/>
                        <a:buAutoNum type="arabicPeriod"/>
                      </a:pPr>
                      <a:r>
                        <a:t/>
                      </a:r>
                      <a:endParaRPr sz="1600">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159325">
                <a:tc>
                  <a:txBody>
                    <a:bodyPr/>
                    <a:lstStyle/>
                    <a:p>
                      <a:pPr indent="-330200" lvl="0" marL="457200" rtl="0" algn="l">
                        <a:spcBef>
                          <a:spcPts val="0"/>
                        </a:spcBef>
                        <a:spcAft>
                          <a:spcPts val="0"/>
                        </a:spcAft>
                        <a:buSzPts val="1600"/>
                        <a:buFont typeface="Poppins"/>
                        <a:buAutoNum type="arabicPeriod" startAt="2"/>
                      </a:pPr>
                      <a:r>
                        <a:t/>
                      </a:r>
                      <a:endParaRPr sz="1600">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grpSp>
        <p:nvGrpSpPr>
          <p:cNvPr id="1365" name="Google Shape;1365;p60"/>
          <p:cNvGrpSpPr/>
          <p:nvPr/>
        </p:nvGrpSpPr>
        <p:grpSpPr>
          <a:xfrm>
            <a:off x="224350" y="224350"/>
            <a:ext cx="7116900" cy="9597300"/>
            <a:chOff x="224350" y="224350"/>
            <a:chExt cx="7116900" cy="9597300"/>
          </a:xfrm>
        </p:grpSpPr>
        <p:sp>
          <p:nvSpPr>
            <p:cNvPr id="1366" name="Google Shape;1366;p60"/>
            <p:cNvSpPr/>
            <p:nvPr/>
          </p:nvSpPr>
          <p:spPr>
            <a:xfrm>
              <a:off x="224350" y="224350"/>
              <a:ext cx="6967500" cy="959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0"/>
            <p:cNvSpPr/>
            <p:nvPr/>
          </p:nvSpPr>
          <p:spPr>
            <a:xfrm rot="5400000">
              <a:off x="6936250" y="5457769"/>
              <a:ext cx="660600" cy="149400"/>
            </a:xfrm>
            <a:prstGeom prst="triangle">
              <a:avLst>
                <a:gd fmla="val 5088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8" name="Google Shape;1368;p60"/>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05</a:t>
            </a:r>
            <a:endParaRPr/>
          </a:p>
        </p:txBody>
      </p:sp>
      <p:cxnSp>
        <p:nvCxnSpPr>
          <p:cNvPr id="1369" name="Google Shape;1369;p60"/>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370" name="Google Shape;1370;p6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1" name="Google Shape;1371;p6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2" name="Google Shape;1372;p60">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3" name="Google Shape;1373;p60">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4" name="Google Shape;1374;p60">
            <a:hlinkClick action="ppaction://hlinksldjump" r:id="rId5"/>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5" name="Google Shape;1375;p60">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6" name="Google Shape;1376;p60">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7" name="Google Shape;1377;p60">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8" name="Google Shape;1378;p60">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9" name="Google Shape;1379;p60">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380" name="Google Shape;1380;p60">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381" name="Google Shape;1381;p60"/>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Flexible Grouping Across Learning Environments</a:t>
            </a:r>
            <a:endParaRPr/>
          </a:p>
        </p:txBody>
      </p:sp>
      <p:sp>
        <p:nvSpPr>
          <p:cNvPr id="1382" name="Google Shape;1382;p60">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3" name="Google Shape;1383;p60">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4" name="Google Shape;1384;p60">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5" name="Google Shape;1385;p60">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6" name="Google Shape;1386;p60">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7" name="Google Shape;1387;p60">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8" name="Google Shape;1388;p60">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9" name="Google Shape;1389;p60">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0" name="Google Shape;1390;p60">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1" name="Google Shape;1391;p60">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2" name="Google Shape;1392;p6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3" name="Google Shape;1393;p6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4" name="Google Shape;1394;p60">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5" name="Google Shape;1395;p60">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6" name="Google Shape;1396;p60">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7" name="Google Shape;1397;p60">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8" name="Google Shape;1398;p60">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9" name="Google Shape;1399;p60">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0" name="Google Shape;1400;p60">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1" name="Google Shape;1401;p60">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6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407" name="Google Shape;1407;p61"/>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408" name="Google Shape;1408;p61"/>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440200"/>
                <a:gridCol w="3031675"/>
                <a:gridCol w="1971825"/>
              </a:tblGrid>
              <a:tr h="44097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652375">
                <a:tc>
                  <a:txBody>
                    <a:bodyPr/>
                    <a:lstStyle/>
                    <a:p>
                      <a:pPr indent="0" lvl="0" marL="0" rtl="0" algn="l">
                        <a:lnSpc>
                          <a:spcPct val="115000"/>
                        </a:lnSpc>
                        <a:spcBef>
                          <a:spcPts val="0"/>
                        </a:spcBef>
                        <a:spcAft>
                          <a:spcPts val="0"/>
                        </a:spcAft>
                        <a:buNone/>
                      </a:pPr>
                      <a:r>
                        <a:rPr b="1" lang="en" u="sng">
                          <a:latin typeface="Poppins"/>
                          <a:ea typeface="Poppins"/>
                          <a:cs typeface="Poppins"/>
                          <a:sym typeface="Poppins"/>
                          <a:hlinkClick r:id="rId3"/>
                        </a:rPr>
                        <a:t>Ableism</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Defined by the </a:t>
                      </a:r>
                      <a:r>
                        <a:rPr lang="en" u="sng">
                          <a:latin typeface="Poppins"/>
                          <a:ea typeface="Poppins"/>
                          <a:cs typeface="Poppins"/>
                          <a:sym typeface="Poppins"/>
                          <a:hlinkClick r:id="rId4"/>
                        </a:rPr>
                        <a:t>Center for Disability Rights </a:t>
                      </a:r>
                      <a:r>
                        <a:rPr lang="en">
                          <a:latin typeface="Poppins"/>
                          <a:ea typeface="Poppins"/>
                          <a:cs typeface="Poppins"/>
                          <a:sym typeface="Poppins"/>
                        </a:rPr>
                        <a:t>as “a set of beliefs or practices that devalue and discriminate against people with physical, intellectual, or psychiatric disabilities and often rests on the assumption that disabled people need to be ‘fixed’ in one form or the other.”</a:t>
                      </a:r>
                      <a:endParaRPr>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2708525">
                <a:tc>
                  <a:txBody>
                    <a:bodyPr/>
                    <a:lstStyle/>
                    <a:p>
                      <a:pPr indent="0" lvl="0" marL="0" rtl="0" algn="l">
                        <a:spcBef>
                          <a:spcPts val="0"/>
                        </a:spcBef>
                        <a:spcAft>
                          <a:spcPts val="0"/>
                        </a:spcAft>
                        <a:buNone/>
                      </a:pPr>
                      <a:r>
                        <a:rPr b="1" lang="en">
                          <a:latin typeface="Poppins"/>
                          <a:ea typeface="Poppins"/>
                          <a:cs typeface="Poppins"/>
                          <a:sym typeface="Poppins"/>
                        </a:rPr>
                        <a:t>Cogenerative Dialogue</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Defined by the </a:t>
                      </a:r>
                      <a:r>
                        <a:rPr lang="en" u="sng">
                          <a:latin typeface="Poppins"/>
                          <a:ea typeface="Poppins"/>
                          <a:cs typeface="Poppins"/>
                          <a:sym typeface="Poppins"/>
                        </a:rPr>
                        <a:t>NYC </a:t>
                      </a:r>
                      <a:r>
                        <a:rPr lang="en" u="sng">
                          <a:latin typeface="Poppins"/>
                          <a:ea typeface="Poppins"/>
                          <a:cs typeface="Poppins"/>
                          <a:sym typeface="Poppins"/>
                          <a:hlinkClick r:id="rId5"/>
                        </a:rPr>
                        <a:t>Department of Education</a:t>
                      </a:r>
                      <a:r>
                        <a:rPr lang="en">
                          <a:latin typeface="Poppins"/>
                          <a:ea typeface="Poppins"/>
                          <a:cs typeface="Poppins"/>
                          <a:sym typeface="Poppins"/>
                        </a:rPr>
                        <a:t> as “conversations in which educators and students come together to discuss the classroom experience. These conversations turn up some profound insights into the nature of the classroom because students and the teacher discuss what they see in the classroom, and the personal experiences of participants (things often left unsaid or ignored) are brought to the forefront.”</a:t>
                      </a:r>
                      <a:endParaRPr>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122375">
                <a:tc>
                  <a:txBody>
                    <a:bodyPr/>
                    <a:lstStyle/>
                    <a:p>
                      <a:pPr indent="0" lvl="0" marL="0" rtl="0" algn="l">
                        <a:spcBef>
                          <a:spcPts val="0"/>
                        </a:spcBef>
                        <a:spcAft>
                          <a:spcPts val="0"/>
                        </a:spcAft>
                        <a:buNone/>
                      </a:pPr>
                      <a:r>
                        <a:rPr b="1" lang="en">
                          <a:latin typeface="Poppins"/>
                          <a:ea typeface="Poppins"/>
                          <a:cs typeface="Poppins"/>
                          <a:sym typeface="Poppins"/>
                        </a:rPr>
                        <a:t>Flexible Grouping</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Temporary groupings of students (either homogeneous or heterogeneous) that meet for a specific learning purpose and duration</a:t>
                      </a:r>
                      <a:endParaRPr>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409" name="Google Shape;1409;p61">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0" name="Google Shape;1410;p61">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1" name="Google Shape;1411;p6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2" name="Google Shape;1412;p6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3" name="Google Shape;1413;p61">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4" name="Google Shape;1414;p61">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5" name="Google Shape;1415;p61">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6" name="Google Shape;1416;p61">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7" name="Google Shape;1417;p61">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8" name="Google Shape;1418;p61">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9" name="Google Shape;1419;p61">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0" name="Google Shape;1420;p61">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1" name="Google Shape;1421;p61"/>
          <p:cNvSpPr txBox="1"/>
          <p:nvPr/>
        </p:nvSpPr>
        <p:spPr>
          <a:xfrm>
            <a:off x="2003850" y="95939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6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1427" name="Google Shape;1427;p62"/>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428" name="Google Shape;1428;p62"/>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a:latin typeface="Poppins"/>
                          <a:ea typeface="Poppins"/>
                          <a:cs typeface="Poppins"/>
                          <a:sym typeface="Poppins"/>
                        </a:rPr>
                        <a:t>High-Leverage</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Practice</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Practices that are shown to improve student learning outcomes and that were developed for teacher preparation programs</a:t>
                      </a:r>
                      <a:endParaRPr>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a:latin typeface="Poppins"/>
                          <a:ea typeface="Poppins"/>
                          <a:cs typeface="Poppins"/>
                          <a:sym typeface="Poppins"/>
                        </a:rPr>
                        <a:t>Tracking or Ability Grouping </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Explained by the </a:t>
                      </a:r>
                      <a:r>
                        <a:rPr lang="en" u="sng">
                          <a:solidFill>
                            <a:srgbClr val="1155CC"/>
                          </a:solidFill>
                          <a:latin typeface="Poppins"/>
                          <a:ea typeface="Poppins"/>
                          <a:cs typeface="Poppins"/>
                          <a:sym typeface="Poppins"/>
                          <a:hlinkClick r:id="rId3">
                            <a:extLst>
                              <a:ext uri="{A12FA001-AC4F-418D-AE19-62706E023703}">
                                <ahyp:hlinkClr val="tx"/>
                              </a:ext>
                            </a:extLst>
                          </a:hlinkClick>
                        </a:rPr>
                        <a:t>National Association of Secondary School Principals</a:t>
                      </a:r>
                      <a:r>
                        <a:rPr lang="en">
                          <a:latin typeface="Poppins"/>
                          <a:ea typeface="Poppins"/>
                          <a:cs typeface="Poppins"/>
                          <a:sym typeface="Poppins"/>
                        </a:rPr>
                        <a:t> as “a method used by many secondary schools to group students according to their perceived ability, IQ, or achievement levels”</a:t>
                      </a:r>
                      <a:endParaRPr>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429" name="Google Shape;1429;p6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0" name="Google Shape;1430;p6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1" name="Google Shape;1431;p6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2" name="Google Shape;1432;p6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3" name="Google Shape;1433;p6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4" name="Google Shape;1434;p6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5" name="Google Shape;1435;p6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6" name="Google Shape;1436;p6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7" name="Google Shape;1437;p6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8" name="Google Shape;1438;p6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9" name="Google Shape;1439;p6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0" name="Google Shape;1440;p6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6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Activity 3.5.1 - </a:t>
            </a:r>
            <a:r>
              <a:rPr lang="en" sz="3200"/>
              <a:t>Ability Grouping Mythbusters</a:t>
            </a:r>
            <a:endParaRPr sz="3200"/>
          </a:p>
        </p:txBody>
      </p:sp>
      <p:sp>
        <p:nvSpPr>
          <p:cNvPr id="1446" name="Google Shape;1446;p63"/>
          <p:cNvSpPr txBox="1"/>
          <p:nvPr>
            <p:ph idx="1" type="body"/>
          </p:nvPr>
        </p:nvSpPr>
        <p:spPr>
          <a:xfrm>
            <a:off x="374550" y="1079150"/>
            <a:ext cx="6514500" cy="18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0" lvl="0" marL="0" rtl="0" algn="l">
              <a:lnSpc>
                <a:spcPct val="100000"/>
              </a:lnSpc>
              <a:spcBef>
                <a:spcPts val="0"/>
              </a:spcBef>
              <a:spcAft>
                <a:spcPts val="0"/>
              </a:spcAft>
              <a:buNone/>
            </a:pPr>
            <a:r>
              <a:rPr lang="en">
                <a:solidFill>
                  <a:schemeClr val="hlink"/>
                </a:solidFill>
              </a:rPr>
              <a:t>Decide whether each statement about ability grouping is TRUE or FALSE. Place an “X” in the TRUE or FALSE column. </a:t>
            </a:r>
            <a:endParaRPr>
              <a:solidFill>
                <a:schemeClr val="hlink"/>
              </a:solidFill>
            </a:endParaRPr>
          </a:p>
        </p:txBody>
      </p:sp>
      <p:sp>
        <p:nvSpPr>
          <p:cNvPr id="1447" name="Google Shape;1447;p6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8" name="Google Shape;1448;p6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9" name="Google Shape;1449;p6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0" name="Google Shape;1450;p6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1" name="Google Shape;1451;p6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2" name="Google Shape;1452;p6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3" name="Google Shape;1453;p6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4" name="Google Shape;1454;p6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5" name="Google Shape;1455;p6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6" name="Google Shape;1456;p6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7" name="Google Shape;1457;p6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8" name="Google Shape;1458;p6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59" name="Google Shape;1459;p63"/>
          <p:cNvGraphicFramePr/>
          <p:nvPr/>
        </p:nvGraphicFramePr>
        <p:xfrm>
          <a:off x="374550" y="2776500"/>
          <a:ext cx="3000000" cy="3000000"/>
        </p:xfrm>
        <a:graphic>
          <a:graphicData uri="http://schemas.openxmlformats.org/drawingml/2006/table">
            <a:tbl>
              <a:tblPr>
                <a:noFill/>
                <a:tableStyleId>{04218C51-78AD-4FC1-A2AB-7EA3EA0C681C}</a:tableStyleId>
              </a:tblPr>
              <a:tblGrid>
                <a:gridCol w="4448175"/>
                <a:gridCol w="742950"/>
                <a:gridCol w="752475"/>
              </a:tblGrid>
              <a:tr h="413350">
                <a:tc>
                  <a:txBody>
                    <a:bodyPr/>
                    <a:lstStyle/>
                    <a:p>
                      <a:pPr indent="-228600" lvl="0" marL="45720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TRUE</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FALSE</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686600">
                <a:tc>
                  <a:txBody>
                    <a:bodyPr/>
                    <a:lstStyle/>
                    <a:p>
                      <a:pPr indent="-330200" lvl="0" marL="457200" rtl="0" algn="l">
                        <a:spcBef>
                          <a:spcPts val="0"/>
                        </a:spcBef>
                        <a:spcAft>
                          <a:spcPts val="0"/>
                        </a:spcAft>
                        <a:buSzPts val="1600"/>
                        <a:buFont typeface="Poppins"/>
                        <a:buAutoNum type="arabicPeriod"/>
                      </a:pPr>
                      <a:r>
                        <a:rPr lang="en" sz="1600">
                          <a:latin typeface="Poppins"/>
                          <a:ea typeface="Poppins"/>
                          <a:cs typeface="Poppins"/>
                          <a:sym typeface="Poppins"/>
                        </a:rPr>
                        <a:t>Ability grouping has a positive effect on learning.</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r>
              <a:tr h="844550">
                <a:tc>
                  <a:txBody>
                    <a:bodyPr/>
                    <a:lstStyle/>
                    <a:p>
                      <a:pPr indent="-330200" lvl="0" marL="457200" rtl="0" algn="l">
                        <a:spcBef>
                          <a:spcPts val="0"/>
                        </a:spcBef>
                        <a:spcAft>
                          <a:spcPts val="0"/>
                        </a:spcAft>
                        <a:buSzPts val="1600"/>
                        <a:buFont typeface="Poppins"/>
                        <a:buAutoNum type="arabicPeriod" startAt="2"/>
                      </a:pPr>
                      <a:r>
                        <a:rPr lang="en" sz="1600">
                          <a:latin typeface="Poppins"/>
                          <a:ea typeface="Poppins"/>
                          <a:cs typeface="Poppins"/>
                          <a:sym typeface="Poppins"/>
                        </a:rPr>
                        <a:t>Ability grouping has negative effects on academic self-concept and motivation.</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686600">
                <a:tc>
                  <a:txBody>
                    <a:bodyPr/>
                    <a:lstStyle/>
                    <a:p>
                      <a:pPr indent="-330200" lvl="0" marL="457200" rtl="0" algn="l">
                        <a:spcBef>
                          <a:spcPts val="0"/>
                        </a:spcBef>
                        <a:spcAft>
                          <a:spcPts val="0"/>
                        </a:spcAft>
                        <a:buSzPts val="1600"/>
                        <a:buFont typeface="Poppins"/>
                        <a:buAutoNum type="arabicPeriod" startAt="3"/>
                      </a:pPr>
                      <a:r>
                        <a:rPr lang="en" sz="1600">
                          <a:latin typeface="Poppins"/>
                          <a:ea typeface="Poppins"/>
                          <a:cs typeface="Poppins"/>
                          <a:sym typeface="Poppins"/>
                        </a:rPr>
                        <a:t>Ability grouping and flexible grouping are the same thing.</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r>
            </a:tbl>
          </a:graphicData>
        </a:graphic>
      </p:graphicFrame>
      <p:graphicFrame>
        <p:nvGraphicFramePr>
          <p:cNvPr id="1460" name="Google Shape;1460;p63"/>
          <p:cNvGraphicFramePr/>
          <p:nvPr/>
        </p:nvGraphicFramePr>
        <p:xfrm>
          <a:off x="374550" y="5775200"/>
          <a:ext cx="3000000" cy="3000000"/>
        </p:xfrm>
        <a:graphic>
          <a:graphicData uri="http://schemas.openxmlformats.org/drawingml/2006/table">
            <a:tbl>
              <a:tblPr>
                <a:noFill/>
                <a:tableStyleId>{04218C51-78AD-4FC1-A2AB-7EA3EA0C681C}</a:tableStyleId>
              </a:tblPr>
              <a:tblGrid>
                <a:gridCol w="4448175"/>
                <a:gridCol w="742950"/>
                <a:gridCol w="752475"/>
              </a:tblGrid>
              <a:tr h="0">
                <a:tc>
                  <a:txBody>
                    <a:bodyPr/>
                    <a:lstStyle/>
                    <a:p>
                      <a:pPr indent="-228600" lvl="0" marL="45720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TRUE</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FALSE</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0">
                <a:tc>
                  <a:txBody>
                    <a:bodyPr/>
                    <a:lstStyle/>
                    <a:p>
                      <a:pPr indent="-330200" lvl="0" marL="457200" rtl="0" algn="l">
                        <a:lnSpc>
                          <a:spcPct val="115000"/>
                        </a:lnSpc>
                        <a:spcBef>
                          <a:spcPts val="0"/>
                        </a:spcBef>
                        <a:spcAft>
                          <a:spcPts val="0"/>
                        </a:spcAft>
                        <a:buClr>
                          <a:schemeClr val="hlink"/>
                        </a:buClr>
                        <a:buSzPts val="1600"/>
                        <a:buFont typeface="Poppins"/>
                        <a:buAutoNum type="arabicPeriod"/>
                      </a:pPr>
                      <a:r>
                        <a:rPr b="1" lang="en" sz="1600">
                          <a:solidFill>
                            <a:schemeClr val="hlink"/>
                          </a:solidFill>
                          <a:latin typeface="Poppins"/>
                          <a:ea typeface="Poppins"/>
                          <a:cs typeface="Poppins"/>
                          <a:sym typeface="Poppins"/>
                        </a:rPr>
                        <a:t>FALSE. </a:t>
                      </a:r>
                      <a:r>
                        <a:rPr lang="en" sz="1600">
                          <a:solidFill>
                            <a:schemeClr val="hlink"/>
                          </a:solidFill>
                          <a:latin typeface="Poppins"/>
                          <a:ea typeface="Poppins"/>
                          <a:cs typeface="Poppins"/>
                          <a:sym typeface="Poppins"/>
                        </a:rPr>
                        <a:t>John Hattie’s </a:t>
                      </a:r>
                      <a:r>
                        <a:rPr lang="en" sz="1600" u="sng">
                          <a:solidFill>
                            <a:srgbClr val="1155CC"/>
                          </a:solidFill>
                          <a:latin typeface="Poppins"/>
                          <a:ea typeface="Poppins"/>
                          <a:cs typeface="Poppins"/>
                          <a:sym typeface="Poppins"/>
                          <a:hlinkClick r:id="rId13">
                            <a:extLst>
                              <a:ext uri="{A12FA001-AC4F-418D-AE19-62706E023703}">
                                <ahyp:hlinkClr val="tx"/>
                              </a:ext>
                            </a:extLst>
                          </a:hlinkClick>
                        </a:rPr>
                        <a:t>research</a:t>
                      </a:r>
                      <a:r>
                        <a:rPr lang="en" sz="1600">
                          <a:solidFill>
                            <a:schemeClr val="hlink"/>
                          </a:solidFill>
                          <a:latin typeface="Poppins"/>
                          <a:ea typeface="Poppins"/>
                          <a:cs typeface="Poppins"/>
                          <a:sym typeface="Poppins"/>
                        </a:rPr>
                        <a:t> demonstrates that ability grouping has no effect on learning.</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ctr">
                        <a:spcBef>
                          <a:spcPts val="100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ctr">
                        <a:spcBef>
                          <a:spcPts val="1000"/>
                        </a:spcBef>
                        <a:spcAft>
                          <a:spcPts val="0"/>
                        </a:spcAft>
                        <a:buNone/>
                      </a:pPr>
                      <a:r>
                        <a:rPr b="1" lang="en" sz="1600">
                          <a:latin typeface="Poppins"/>
                          <a:ea typeface="Poppins"/>
                          <a:cs typeface="Poppins"/>
                          <a:sym typeface="Poppins"/>
                        </a:rPr>
                        <a:t>X</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r>
              <a:tr h="0">
                <a:tc>
                  <a:txBody>
                    <a:bodyPr/>
                    <a:lstStyle/>
                    <a:p>
                      <a:pPr indent="-330200" lvl="0" marL="457200" rtl="0" algn="l">
                        <a:lnSpc>
                          <a:spcPct val="115000"/>
                        </a:lnSpc>
                        <a:spcBef>
                          <a:spcPts val="0"/>
                        </a:spcBef>
                        <a:spcAft>
                          <a:spcPts val="0"/>
                        </a:spcAft>
                        <a:buClr>
                          <a:schemeClr val="hlink"/>
                        </a:buClr>
                        <a:buSzPts val="1600"/>
                        <a:buFont typeface="Poppins"/>
                        <a:buAutoNum type="arabicPeriod" startAt="2"/>
                      </a:pPr>
                      <a:r>
                        <a:rPr b="1" lang="en" sz="1600">
                          <a:solidFill>
                            <a:schemeClr val="hlink"/>
                          </a:solidFill>
                          <a:latin typeface="Poppins"/>
                          <a:ea typeface="Poppins"/>
                          <a:cs typeface="Poppins"/>
                          <a:sym typeface="Poppins"/>
                        </a:rPr>
                        <a:t>TRUE</a:t>
                      </a:r>
                      <a:r>
                        <a:rPr lang="en" sz="1600">
                          <a:solidFill>
                            <a:schemeClr val="hlink"/>
                          </a:solidFill>
                          <a:latin typeface="Poppins"/>
                          <a:ea typeface="Poppins"/>
                          <a:cs typeface="Poppins"/>
                          <a:sym typeface="Poppins"/>
                        </a:rPr>
                        <a:t>. </a:t>
                      </a:r>
                      <a:r>
                        <a:rPr lang="en" sz="1600" u="sng">
                          <a:solidFill>
                            <a:srgbClr val="1155CC"/>
                          </a:solidFill>
                          <a:latin typeface="Poppins"/>
                          <a:ea typeface="Poppins"/>
                          <a:cs typeface="Poppins"/>
                          <a:sym typeface="Poppins"/>
                          <a:hlinkClick r:id="rId14">
                            <a:extLst>
                              <a:ext uri="{A12FA001-AC4F-418D-AE19-62706E023703}">
                                <ahyp:hlinkClr val="tx"/>
                              </a:ext>
                            </a:extLst>
                          </a:hlinkClick>
                        </a:rPr>
                        <a:t>Studies</a:t>
                      </a:r>
                      <a:r>
                        <a:rPr lang="en" sz="1600">
                          <a:solidFill>
                            <a:schemeClr val="hlink"/>
                          </a:solidFill>
                          <a:latin typeface="Poppins"/>
                          <a:ea typeface="Poppins"/>
                          <a:cs typeface="Poppins"/>
                          <a:sym typeface="Poppins"/>
                        </a:rPr>
                        <a:t> indicate that the consciousness of stigma can create a sense of futility in learners who are grouped by ability.</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ctr">
                        <a:spcBef>
                          <a:spcPts val="1000"/>
                        </a:spcBef>
                        <a:spcAft>
                          <a:spcPts val="0"/>
                        </a:spcAft>
                        <a:buNone/>
                      </a:pPr>
                      <a:r>
                        <a:rPr b="1" lang="en" sz="1600">
                          <a:latin typeface="Poppins"/>
                          <a:ea typeface="Poppins"/>
                          <a:cs typeface="Poppins"/>
                          <a:sym typeface="Poppins"/>
                        </a:rPr>
                        <a:t>X</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ctr">
                        <a:spcBef>
                          <a:spcPts val="100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0">
                <a:tc>
                  <a:txBody>
                    <a:bodyPr/>
                    <a:lstStyle/>
                    <a:p>
                      <a:pPr indent="-330200" lvl="0" marL="457200" rtl="0" algn="l">
                        <a:lnSpc>
                          <a:spcPct val="115000"/>
                        </a:lnSpc>
                        <a:spcBef>
                          <a:spcPts val="0"/>
                        </a:spcBef>
                        <a:spcAft>
                          <a:spcPts val="0"/>
                        </a:spcAft>
                        <a:buSzPts val="1600"/>
                        <a:buFont typeface="Poppins"/>
                        <a:buAutoNum type="arabicPeriod" startAt="3"/>
                      </a:pPr>
                      <a:r>
                        <a:rPr b="1" lang="en" sz="1600">
                          <a:solidFill>
                            <a:schemeClr val="hlink"/>
                          </a:solidFill>
                          <a:latin typeface="Poppins"/>
                          <a:ea typeface="Poppins"/>
                          <a:cs typeface="Poppins"/>
                          <a:sym typeface="Poppins"/>
                        </a:rPr>
                        <a:t>FALSE.</a:t>
                      </a:r>
                      <a:r>
                        <a:rPr lang="en" sz="1600">
                          <a:solidFill>
                            <a:schemeClr val="hlink"/>
                          </a:solidFill>
                          <a:latin typeface="Poppins"/>
                          <a:ea typeface="Poppins"/>
                          <a:cs typeface="Poppins"/>
                          <a:sym typeface="Poppins"/>
                        </a:rPr>
                        <a:t> In this session, we will be exploring an important distinction between traditional ability grouping and the high-leverage practice of flexible grouping.</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ctr">
                        <a:spcBef>
                          <a:spcPts val="1000"/>
                        </a:spcBef>
                        <a:spcAft>
                          <a:spcPts val="0"/>
                        </a:spcAft>
                        <a:buNone/>
                      </a:pPr>
                      <a:r>
                        <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c>
                  <a:txBody>
                    <a:bodyPr/>
                    <a:lstStyle/>
                    <a:p>
                      <a:pPr indent="0" lvl="0" marL="0" rtl="0" algn="ctr">
                        <a:spcBef>
                          <a:spcPts val="1000"/>
                        </a:spcBef>
                        <a:spcAft>
                          <a:spcPts val="0"/>
                        </a:spcAft>
                        <a:buNone/>
                      </a:pPr>
                      <a:r>
                        <a:rPr b="1" lang="en" sz="1600">
                          <a:latin typeface="Poppins"/>
                          <a:ea typeface="Poppins"/>
                          <a:cs typeface="Poppins"/>
                          <a:sym typeface="Poppins"/>
                        </a:rPr>
                        <a:t>X</a:t>
                      </a:r>
                      <a:endParaRPr b="1"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accent1"/>
                    </a:solidFill>
                  </a:tcPr>
                </a:tc>
              </a:tr>
            </a:tbl>
          </a:graphicData>
        </a:graphic>
      </p:graphicFrame>
      <p:sp>
        <p:nvSpPr>
          <p:cNvPr id="1461" name="Google Shape;1461;p63"/>
          <p:cNvSpPr/>
          <p:nvPr/>
        </p:nvSpPr>
        <p:spPr>
          <a:xfrm>
            <a:off x="374550" y="5727775"/>
            <a:ext cx="6153300" cy="4165200"/>
          </a:xfrm>
          <a:prstGeom prst="rect">
            <a:avLst/>
          </a:prstGeom>
          <a:solidFill>
            <a:schemeClr val="accent1"/>
          </a:solidFill>
          <a:ln cap="flat" cmpd="sng" w="28575">
            <a:solidFill>
              <a:srgbClr val="2525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400">
                <a:latin typeface="Caveat"/>
                <a:ea typeface="Caveat"/>
                <a:cs typeface="Caveat"/>
                <a:sym typeface="Caveat"/>
              </a:rPr>
              <a:t>Move or delete this box to reveal the </a:t>
            </a:r>
            <a:r>
              <a:rPr lang="en" sz="4400">
                <a:latin typeface="Caveat"/>
                <a:ea typeface="Caveat"/>
                <a:cs typeface="Caveat"/>
                <a:sym typeface="Caveat"/>
              </a:rPr>
              <a:t>correct</a:t>
            </a:r>
            <a:r>
              <a:rPr lang="en" sz="4400">
                <a:latin typeface="Caveat"/>
                <a:ea typeface="Caveat"/>
                <a:cs typeface="Caveat"/>
                <a:sym typeface="Caveat"/>
              </a:rPr>
              <a:t> answers. </a:t>
            </a:r>
            <a:endParaRPr sz="4400">
              <a:latin typeface="Caveat"/>
              <a:ea typeface="Caveat"/>
              <a:cs typeface="Caveat"/>
              <a:sym typeface="Cavea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64"/>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3.5.2 - </a:t>
            </a:r>
            <a:r>
              <a:rPr lang="en" sz="3400"/>
              <a:t>Time for a Do-Over</a:t>
            </a:r>
            <a:endParaRPr sz="3400"/>
          </a:p>
        </p:txBody>
      </p:sp>
      <p:sp>
        <p:nvSpPr>
          <p:cNvPr id="1467" name="Google Shape;1467;p64"/>
          <p:cNvSpPr txBox="1"/>
          <p:nvPr>
            <p:ph idx="1" type="body"/>
          </p:nvPr>
        </p:nvSpPr>
        <p:spPr>
          <a:xfrm>
            <a:off x="374550" y="1066550"/>
            <a:ext cx="6514500" cy="26211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ESTABLISH: Reflection for Action</a:t>
            </a:r>
            <a:endParaRPr b="1" sz="1700"/>
          </a:p>
          <a:p>
            <a:pPr indent="0" lvl="0" marL="0" rtl="0" algn="l">
              <a:lnSpc>
                <a:spcPct val="120000"/>
              </a:lnSpc>
              <a:spcBef>
                <a:spcPts val="0"/>
              </a:spcBef>
              <a:spcAft>
                <a:spcPts val="0"/>
              </a:spcAft>
              <a:buSzPts val="852"/>
              <a:buNone/>
            </a:pPr>
            <a:r>
              <a:t/>
            </a:r>
            <a:endParaRPr b="1" sz="900"/>
          </a:p>
          <a:p>
            <a:pPr indent="0" lvl="0" marL="0" rtl="0" algn="l">
              <a:lnSpc>
                <a:spcPct val="80000"/>
              </a:lnSpc>
              <a:spcBef>
                <a:spcPts val="0"/>
              </a:spcBef>
              <a:spcAft>
                <a:spcPts val="0"/>
              </a:spcAft>
              <a:buSzPts val="852"/>
              <a:buNone/>
            </a:pPr>
            <a:r>
              <a:rPr i="1" lang="en" sz="1700">
                <a:solidFill>
                  <a:schemeClr val="hlink"/>
                </a:solidFill>
              </a:rPr>
              <a:t>INSTRUCTIONS:</a:t>
            </a:r>
            <a:endParaRPr i="1"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Knowing what you now know about flexible grouping, rewrite at least the highlighted portions of the following scenario to reflect your understanding of learner variability and flexible grouping. </a:t>
            </a:r>
            <a:endParaRPr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You may also choose to rewrite other elements of the scenario to reflect your subject area and your students’ grade level.</a:t>
            </a:r>
            <a:endParaRPr sz="1700">
              <a:solidFill>
                <a:schemeClr val="hlink"/>
              </a:solidFill>
            </a:endParaRPr>
          </a:p>
        </p:txBody>
      </p:sp>
      <p:sp>
        <p:nvSpPr>
          <p:cNvPr id="1468" name="Google Shape;1468;p6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9" name="Google Shape;1469;p6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0" name="Google Shape;1470;p6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1" name="Google Shape;1471;p6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2" name="Google Shape;1472;p6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3" name="Google Shape;1473;p6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4" name="Google Shape;1474;p6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5" name="Google Shape;1475;p6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6" name="Google Shape;1476;p6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7" name="Google Shape;1477;p6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8" name="Google Shape;1478;p6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9" name="Google Shape;1479;p6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80" name="Google Shape;1480;p64"/>
          <p:cNvGraphicFramePr/>
          <p:nvPr/>
        </p:nvGraphicFramePr>
        <p:xfrm>
          <a:off x="305400" y="3687700"/>
          <a:ext cx="3000000" cy="3000000"/>
        </p:xfrm>
        <a:graphic>
          <a:graphicData uri="http://schemas.openxmlformats.org/drawingml/2006/table">
            <a:tbl>
              <a:tblPr>
                <a:noFill/>
                <a:tableStyleId>{5737FB1C-6DE3-4DC4-9D02-68202961C296}</a:tableStyleId>
              </a:tblPr>
              <a:tblGrid>
                <a:gridCol w="6514500"/>
              </a:tblGrid>
              <a:tr h="111100">
                <a:tc>
                  <a:txBody>
                    <a:bodyPr/>
                    <a:lstStyle/>
                    <a:p>
                      <a:pPr indent="0" lvl="0" marL="0" rtl="0" algn="ctr">
                        <a:spcBef>
                          <a:spcPts val="0"/>
                        </a:spcBef>
                        <a:spcAft>
                          <a:spcPts val="0"/>
                        </a:spcAft>
                        <a:buNone/>
                      </a:pPr>
                      <a:r>
                        <a:rPr b="1" lang="en" sz="1600">
                          <a:solidFill>
                            <a:schemeClr val="hlink"/>
                          </a:solidFill>
                          <a:latin typeface="Poppins"/>
                          <a:ea typeface="Poppins"/>
                          <a:cs typeface="Poppins"/>
                          <a:sym typeface="Poppins"/>
                        </a:rPr>
                        <a:t>Reading Group Scenario</a:t>
                      </a:r>
                      <a:endParaRPr b="1" sz="1600">
                        <a:solidFill>
                          <a:schemeClr val="hlink"/>
                        </a:solidFill>
                        <a:latin typeface="Poppins"/>
                        <a:ea typeface="Poppins"/>
                        <a:cs typeface="Poppins"/>
                        <a:sym typeface="Poppins"/>
                      </a:endParaRPr>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B cap="flat" cmpd="sng" w="76200">
                      <a:solidFill>
                        <a:schemeClr val="accent1"/>
                      </a:solidFill>
                      <a:prstDash val="solid"/>
                      <a:round/>
                      <a:headEnd len="sm" w="sm" type="none"/>
                      <a:tailEnd len="sm" w="sm" type="none"/>
                    </a:lnB>
                    <a:solidFill>
                      <a:schemeClr val="accent1"/>
                    </a:solidFill>
                  </a:tcPr>
                </a:tc>
              </a:tr>
              <a:tr h="2185375">
                <a:tc>
                  <a:txBody>
                    <a:bodyPr/>
                    <a:lstStyle/>
                    <a:p>
                      <a:pPr indent="0" lvl="0" marL="0" rtl="0" algn="l">
                        <a:spcBef>
                          <a:spcPts val="0"/>
                        </a:spcBef>
                        <a:spcAft>
                          <a:spcPts val="0"/>
                        </a:spcAft>
                        <a:buClr>
                          <a:schemeClr val="hlink"/>
                        </a:buClr>
                        <a:buSzPts val="1100"/>
                        <a:buFont typeface="Arial"/>
                        <a:buNone/>
                      </a:pPr>
                      <a:r>
                        <a:rPr lang="en" sz="1500">
                          <a:solidFill>
                            <a:schemeClr val="hlink"/>
                          </a:solidFill>
                          <a:latin typeface="Poppins"/>
                          <a:ea typeface="Poppins"/>
                          <a:cs typeface="Poppins"/>
                          <a:sym typeface="Poppins"/>
                        </a:rPr>
                        <a:t>Ms. B. holds small-group instruction every day in her first-grade classroom.  Fortunately, the special ed teacher is on hand every morning </a:t>
                      </a:r>
                      <a:r>
                        <a:rPr lang="en" sz="1500">
                          <a:solidFill>
                            <a:schemeClr val="hlink"/>
                          </a:solidFill>
                          <a:highlight>
                            <a:srgbClr val="D0E0E3"/>
                          </a:highlight>
                          <a:latin typeface="Poppins"/>
                          <a:ea typeface="Poppins"/>
                          <a:cs typeface="Poppins"/>
                          <a:sym typeface="Poppins"/>
                        </a:rPr>
                        <a:t>to teach the low reading group</a:t>
                      </a:r>
                      <a:r>
                        <a:rPr lang="en" sz="1500">
                          <a:solidFill>
                            <a:schemeClr val="hlink"/>
                          </a:solidFill>
                          <a:latin typeface="Poppins"/>
                          <a:ea typeface="Poppins"/>
                          <a:cs typeface="Poppins"/>
                          <a:sym typeface="Poppins"/>
                        </a:rPr>
                        <a:t> – while only one student is classified with a specific disability, several are far below the majority of the class. </a:t>
                      </a:r>
                      <a:r>
                        <a:rPr lang="en" sz="1500">
                          <a:solidFill>
                            <a:schemeClr val="hlink"/>
                          </a:solidFill>
                          <a:highlight>
                            <a:srgbClr val="D0E0E3"/>
                          </a:highlight>
                          <a:latin typeface="Poppins"/>
                          <a:ea typeface="Poppins"/>
                          <a:cs typeface="Poppins"/>
                          <a:sym typeface="Poppins"/>
                        </a:rPr>
                        <a:t>Ms. B. is grateful to have an expert</a:t>
                      </a:r>
                      <a:r>
                        <a:rPr lang="en" sz="1500">
                          <a:solidFill>
                            <a:schemeClr val="hlink"/>
                          </a:solidFill>
                          <a:latin typeface="Poppins"/>
                          <a:ea typeface="Poppins"/>
                          <a:cs typeface="Poppins"/>
                          <a:sym typeface="Poppins"/>
                        </a:rPr>
                        <a:t> work with these students </a:t>
                      </a:r>
                      <a:r>
                        <a:rPr lang="en" sz="1500">
                          <a:solidFill>
                            <a:schemeClr val="hlink"/>
                          </a:solidFill>
                          <a:highlight>
                            <a:srgbClr val="D0E0E3"/>
                          </a:highlight>
                          <a:latin typeface="Poppins"/>
                          <a:ea typeface="Poppins"/>
                          <a:cs typeface="Poppins"/>
                          <a:sym typeface="Poppins"/>
                        </a:rPr>
                        <a:t>all year</a:t>
                      </a:r>
                      <a:r>
                        <a:rPr lang="en" sz="1500">
                          <a:solidFill>
                            <a:schemeClr val="hlink"/>
                          </a:solidFill>
                          <a:latin typeface="Poppins"/>
                          <a:ea typeface="Poppins"/>
                          <a:cs typeface="Poppins"/>
                          <a:sym typeface="Poppins"/>
                        </a:rPr>
                        <a:t>.</a:t>
                      </a:r>
                      <a:r>
                        <a:rPr lang="en" sz="1500">
                          <a:solidFill>
                            <a:schemeClr val="hlink"/>
                          </a:solidFill>
                          <a:highlight>
                            <a:srgbClr val="D0E0E3"/>
                          </a:highlight>
                          <a:latin typeface="Poppins"/>
                          <a:ea typeface="Poppins"/>
                          <a:cs typeface="Poppins"/>
                          <a:sym typeface="Poppins"/>
                        </a:rPr>
                        <a:t> It will help them catch up</a:t>
                      </a:r>
                      <a:r>
                        <a:rPr lang="en" sz="1500">
                          <a:solidFill>
                            <a:schemeClr val="hlink"/>
                          </a:solidFill>
                          <a:latin typeface="Poppins"/>
                          <a:ea typeface="Poppins"/>
                          <a:cs typeface="Poppins"/>
                          <a:sym typeface="Poppins"/>
                        </a:rPr>
                        <a:t>. Sometimes the special ed teacher takes them </a:t>
                      </a:r>
                      <a:r>
                        <a:rPr lang="en" sz="1500">
                          <a:solidFill>
                            <a:schemeClr val="hlink"/>
                          </a:solidFill>
                          <a:highlight>
                            <a:srgbClr val="D0E0E3"/>
                          </a:highlight>
                          <a:latin typeface="Poppins"/>
                          <a:ea typeface="Poppins"/>
                          <a:cs typeface="Poppins"/>
                          <a:sym typeface="Poppins"/>
                        </a:rPr>
                        <a:t>to the Resource Room</a:t>
                      </a:r>
                      <a:r>
                        <a:rPr lang="en" sz="1500">
                          <a:solidFill>
                            <a:schemeClr val="hlink"/>
                          </a:solidFill>
                          <a:latin typeface="Poppins"/>
                          <a:ea typeface="Poppins"/>
                          <a:cs typeface="Poppins"/>
                          <a:sym typeface="Poppins"/>
                        </a:rPr>
                        <a:t> so they can focus better. Ms. B. is glad when the struggling readers</a:t>
                      </a:r>
                      <a:r>
                        <a:rPr lang="en" sz="1500">
                          <a:solidFill>
                            <a:schemeClr val="hlink"/>
                          </a:solidFill>
                          <a:highlight>
                            <a:srgbClr val="D0E0E3"/>
                          </a:highlight>
                          <a:latin typeface="Poppins"/>
                          <a:ea typeface="Poppins"/>
                          <a:cs typeface="Poppins"/>
                          <a:sym typeface="Poppins"/>
                        </a:rPr>
                        <a:t> don’t have to hear other children reading wel</a:t>
                      </a:r>
                      <a:r>
                        <a:rPr lang="en" sz="1500">
                          <a:solidFill>
                            <a:schemeClr val="hlink"/>
                          </a:solidFill>
                          <a:latin typeface="Poppins"/>
                          <a:ea typeface="Poppins"/>
                          <a:cs typeface="Poppins"/>
                          <a:sym typeface="Poppins"/>
                        </a:rPr>
                        <a:t>l and gaining stickers on the </a:t>
                      </a:r>
                      <a:r>
                        <a:rPr lang="en" sz="1500">
                          <a:solidFill>
                            <a:schemeClr val="hlink"/>
                          </a:solidFill>
                          <a:highlight>
                            <a:srgbClr val="D0E0E3"/>
                          </a:highlight>
                          <a:latin typeface="Poppins"/>
                          <a:ea typeface="Poppins"/>
                          <a:cs typeface="Poppins"/>
                          <a:sym typeface="Poppins"/>
                        </a:rPr>
                        <a:t>“We Can Read!” poster. </a:t>
                      </a:r>
                      <a:endParaRPr sz="1500">
                        <a:latin typeface="Poppins"/>
                        <a:ea typeface="Poppins"/>
                        <a:cs typeface="Poppins"/>
                        <a:sym typeface="Poppins"/>
                      </a:endParaRPr>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455300">
                <a:tc>
                  <a:txBody>
                    <a:bodyPr/>
                    <a:lstStyle/>
                    <a:p>
                      <a:pPr indent="0" lvl="0" marL="0" rtl="0" algn="ctr">
                        <a:spcBef>
                          <a:spcPts val="0"/>
                        </a:spcBef>
                        <a:spcAft>
                          <a:spcPts val="0"/>
                        </a:spcAft>
                        <a:buNone/>
                      </a:pPr>
                      <a:r>
                        <a:rPr b="1" lang="en" sz="1500">
                          <a:solidFill>
                            <a:schemeClr val="hlink"/>
                          </a:solidFill>
                          <a:latin typeface="Poppins"/>
                          <a:ea typeface="Poppins"/>
                          <a:cs typeface="Poppins"/>
                          <a:sym typeface="Poppins"/>
                        </a:rPr>
                        <a:t>Do-Over </a:t>
                      </a:r>
                      <a:endParaRPr sz="1500">
                        <a:latin typeface="Poppins"/>
                        <a:ea typeface="Poppins"/>
                        <a:cs typeface="Poppins"/>
                        <a:sym typeface="Poppins"/>
                      </a:endParaRPr>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solidFill>
                      <a:schemeClr val="accent1"/>
                    </a:solidFill>
                  </a:tcPr>
                </a:tc>
              </a:tr>
              <a:tr h="455300">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65"/>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t>Activity 3.5.3 - </a:t>
            </a:r>
            <a:r>
              <a:rPr lang="en" sz="3300"/>
              <a:t>Flexible Grouping Planner</a:t>
            </a:r>
            <a:endParaRPr sz="3300"/>
          </a:p>
          <a:p>
            <a:pPr indent="0" lvl="0" marL="0" rtl="0" algn="l">
              <a:spcBef>
                <a:spcPts val="0"/>
              </a:spcBef>
              <a:spcAft>
                <a:spcPts val="0"/>
              </a:spcAft>
              <a:buSzPts val="990"/>
              <a:buNone/>
            </a:pPr>
            <a:r>
              <a:t/>
            </a:r>
            <a:endParaRPr sz="3600"/>
          </a:p>
        </p:txBody>
      </p:sp>
      <p:sp>
        <p:nvSpPr>
          <p:cNvPr id="1486" name="Google Shape;1486;p65"/>
          <p:cNvSpPr txBox="1"/>
          <p:nvPr>
            <p:ph idx="1" type="body"/>
          </p:nvPr>
        </p:nvSpPr>
        <p:spPr>
          <a:xfrm>
            <a:off x="374550" y="1369925"/>
            <a:ext cx="6514500" cy="251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Font typeface="Esteban"/>
              <a:buChar char="●"/>
            </a:pPr>
            <a:r>
              <a:rPr lang="en" sz="1600">
                <a:solidFill>
                  <a:schemeClr val="hlink"/>
                </a:solidFill>
              </a:rPr>
              <a:t>Return to the lesson plan you have been developing for your micro-credential portfolio. </a:t>
            </a:r>
            <a:endParaRPr sz="1600">
              <a:solidFill>
                <a:schemeClr val="hlink"/>
              </a:solidFill>
            </a:endParaRPr>
          </a:p>
          <a:p>
            <a:pPr indent="-330200" lvl="0" marL="457200" rtl="0" algn="l">
              <a:lnSpc>
                <a:spcPct val="115000"/>
              </a:lnSpc>
              <a:spcBef>
                <a:spcPts val="0"/>
              </a:spcBef>
              <a:spcAft>
                <a:spcPts val="0"/>
              </a:spcAft>
              <a:buClr>
                <a:schemeClr val="hlink"/>
              </a:buClr>
              <a:buSzPts val="1600"/>
              <a:buFont typeface="Esteban"/>
              <a:buChar char="●"/>
            </a:pPr>
            <a:r>
              <a:rPr lang="en" sz="1600">
                <a:solidFill>
                  <a:schemeClr val="hlink"/>
                </a:solidFill>
              </a:rPr>
              <a:t>Use the planner below to think through your opportunities for flexible grouping in this lesson. </a:t>
            </a:r>
            <a:endParaRPr sz="1600">
              <a:solidFill>
                <a:schemeClr val="hlink"/>
              </a:solidFill>
            </a:endParaRPr>
          </a:p>
          <a:p>
            <a:pPr indent="-330200" lvl="0" marL="457200" rtl="0" algn="l">
              <a:lnSpc>
                <a:spcPct val="115000"/>
              </a:lnSpc>
              <a:spcBef>
                <a:spcPts val="0"/>
              </a:spcBef>
              <a:spcAft>
                <a:spcPts val="0"/>
              </a:spcAft>
              <a:buClr>
                <a:schemeClr val="hlink"/>
              </a:buClr>
              <a:buSzPts val="1600"/>
              <a:buFont typeface="Esteban"/>
              <a:buChar char="●"/>
            </a:pPr>
            <a:r>
              <a:rPr lang="en" sz="1600">
                <a:solidFill>
                  <a:schemeClr val="hlink"/>
                </a:solidFill>
              </a:rPr>
              <a:t>Consider how web-based strategies could be embedded to increase your reach. Add two ideas to the “TALE opportunities” box.</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87" name="Google Shape;1487;p65"/>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88" name="Google Shape;1488;p65">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9" name="Google Shape;1489;p65">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0" name="Google Shape;1490;p6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1" name="Google Shape;1491;p6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2" name="Google Shape;1492;p65">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3" name="Google Shape;1493;p65">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4" name="Google Shape;1494;p65">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5" name="Google Shape;1495;p65">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6" name="Google Shape;1496;p65">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7" name="Google Shape;1497;p65">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8" name="Google Shape;1498;p65">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9" name="Google Shape;1499;p65">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0" name="Google Shape;1500;p6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501" name="Google Shape;1501;p65"/>
          <p:cNvGraphicFramePr/>
          <p:nvPr/>
        </p:nvGraphicFramePr>
        <p:xfrm>
          <a:off x="471075" y="3883930"/>
          <a:ext cx="3000000" cy="3000000"/>
        </p:xfrm>
        <a:graphic>
          <a:graphicData uri="http://schemas.openxmlformats.org/drawingml/2006/table">
            <a:tbl>
              <a:tblPr>
                <a:noFill/>
                <a:tableStyleId>{5737FB1C-6DE3-4DC4-9D02-68202961C296}</a:tableStyleId>
              </a:tblPr>
              <a:tblGrid>
                <a:gridCol w="6348825"/>
              </a:tblGrid>
              <a:tr h="599575">
                <a:tc>
                  <a:txBody>
                    <a:bodyPr/>
                    <a:lstStyle/>
                    <a:p>
                      <a:pPr indent="0" lvl="0" marL="0" rtl="0" algn="l">
                        <a:spcBef>
                          <a:spcPts val="0"/>
                        </a:spcBef>
                        <a:spcAft>
                          <a:spcPts val="0"/>
                        </a:spcAft>
                        <a:buNone/>
                      </a:pPr>
                      <a:r>
                        <a:rPr b="1" lang="en" sz="1700">
                          <a:latin typeface="Poppins"/>
                          <a:ea typeface="Poppins"/>
                          <a:cs typeface="Poppins"/>
                          <a:sym typeface="Poppins"/>
                        </a:rPr>
                        <a:t>Lesson:</a:t>
                      </a:r>
                      <a:endParaRPr b="1" sz="1700">
                        <a:latin typeface="Poppins"/>
                        <a:ea typeface="Poppins"/>
                        <a:cs typeface="Poppins"/>
                        <a:sym typeface="Poppins"/>
                      </a:endParaRPr>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solidFill>
                      <a:schemeClr val="accent1"/>
                    </a:solidFill>
                  </a:tcPr>
                </a:tc>
              </a:tr>
              <a:tr h="1316900">
                <a:tc>
                  <a:txBody>
                    <a:bodyPr/>
                    <a:lstStyle/>
                    <a:p>
                      <a:pPr indent="0" lvl="0" marL="0" rtl="0" algn="l">
                        <a:spcBef>
                          <a:spcPts val="0"/>
                        </a:spcBef>
                        <a:spcAft>
                          <a:spcPts val="0"/>
                        </a:spcAft>
                        <a:buNone/>
                      </a:pPr>
                      <a:r>
                        <a:rPr lang="en" sz="1700">
                          <a:latin typeface="Poppins"/>
                          <a:ea typeface="Poppins"/>
                          <a:cs typeface="Poppins"/>
                          <a:sym typeface="Poppins"/>
                        </a:rPr>
                        <a:t>At the end of the session, learners will be able to:</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i="1" lang="en" sz="1700">
                          <a:latin typeface="Poppins"/>
                          <a:ea typeface="Poppins"/>
                          <a:cs typeface="Poppins"/>
                          <a:sym typeface="Poppins"/>
                        </a:rPr>
                        <a:t>Detail objectives</a:t>
                      </a:r>
                      <a:endParaRPr i="1" sz="1700">
                        <a:latin typeface="Poppins"/>
                        <a:ea typeface="Poppins"/>
                        <a:cs typeface="Poppins"/>
                        <a:sym typeface="Poppins"/>
                      </a:endParaRPr>
                    </a:p>
                    <a:p>
                      <a:pPr indent="-336550" lvl="0" marL="457200" rtl="0" algn="l">
                        <a:spcBef>
                          <a:spcPts val="0"/>
                        </a:spcBef>
                        <a:spcAft>
                          <a:spcPts val="0"/>
                        </a:spcAft>
                        <a:buSzPts val="1700"/>
                        <a:buFont typeface="Poppins"/>
                        <a:buChar char="●"/>
                      </a:pPr>
                      <a:r>
                        <a:t/>
                      </a:r>
                      <a:endParaRPr i="1" sz="1700">
                        <a:latin typeface="Poppins"/>
                        <a:ea typeface="Poppins"/>
                        <a:cs typeface="Poppins"/>
                        <a:sym typeface="Poppins"/>
                      </a:endParaRPr>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bl>
          </a:graphicData>
        </a:graphic>
      </p:graphicFrame>
      <p:graphicFrame>
        <p:nvGraphicFramePr>
          <p:cNvPr id="1502" name="Google Shape;1502;p65"/>
          <p:cNvGraphicFramePr/>
          <p:nvPr/>
        </p:nvGraphicFramePr>
        <p:xfrm>
          <a:off x="471075" y="5991225"/>
          <a:ext cx="3000000" cy="3000000"/>
        </p:xfrm>
        <a:graphic>
          <a:graphicData uri="http://schemas.openxmlformats.org/drawingml/2006/table">
            <a:tbl>
              <a:tblPr>
                <a:noFill/>
                <a:tableStyleId>{5737FB1C-6DE3-4DC4-9D02-68202961C296}</a:tableStyleId>
              </a:tblPr>
              <a:tblGrid>
                <a:gridCol w="3174400"/>
                <a:gridCol w="3174400"/>
              </a:tblGrid>
              <a:tr h="1965075">
                <a:tc>
                  <a:txBody>
                    <a:bodyPr/>
                    <a:lstStyle/>
                    <a:p>
                      <a:pPr indent="0" lvl="0" marL="0" rtl="0" algn="l">
                        <a:spcBef>
                          <a:spcPts val="0"/>
                        </a:spcBef>
                        <a:spcAft>
                          <a:spcPts val="0"/>
                        </a:spcAft>
                        <a:buNone/>
                      </a:pPr>
                      <a:r>
                        <a:rPr b="1" lang="en" sz="1700">
                          <a:latin typeface="Poppins"/>
                          <a:ea typeface="Poppins"/>
                          <a:cs typeface="Poppins"/>
                          <a:sym typeface="Poppins"/>
                        </a:rPr>
                        <a:t>PURPOSE</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What is the purpose of placing students in groups? </a:t>
                      </a:r>
                      <a:endParaRPr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336550" lvl="0" marL="457200" rtl="0" algn="l">
                        <a:spcBef>
                          <a:spcPts val="0"/>
                        </a:spcBef>
                        <a:spcAft>
                          <a:spcPts val="0"/>
                        </a:spcAft>
                        <a:buSzPts val="1700"/>
                        <a:buFont typeface="Poppins"/>
                        <a:buChar char="●"/>
                      </a:pPr>
                      <a:r>
                        <a:rPr lang="en" sz="1700">
                          <a:latin typeface="Poppins"/>
                          <a:ea typeface="Poppins"/>
                          <a:cs typeface="Poppins"/>
                          <a:sym typeface="Poppins"/>
                        </a:rPr>
                        <a:t>Practicing or applying new skills</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Exploring new content</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Examining a text, data set, etc.</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Working on a project</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Other (enter here)</a:t>
                      </a:r>
                      <a:endParaRPr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1438450">
                <a:tc>
                  <a:txBody>
                    <a:bodyPr/>
                    <a:lstStyle/>
                    <a:p>
                      <a:pPr indent="0" lvl="0" marL="0" rtl="0" algn="l">
                        <a:spcBef>
                          <a:spcPts val="1200"/>
                        </a:spcBef>
                        <a:spcAft>
                          <a:spcPts val="0"/>
                        </a:spcAft>
                        <a:buNone/>
                      </a:pPr>
                      <a:r>
                        <a:rPr b="1" lang="en" sz="1700">
                          <a:solidFill>
                            <a:srgbClr val="154854"/>
                          </a:solidFill>
                          <a:latin typeface="Poppins"/>
                          <a:ea typeface="Poppins"/>
                          <a:cs typeface="Poppins"/>
                          <a:sym typeface="Poppins"/>
                        </a:rPr>
                        <a:t>WHEN</a:t>
                      </a:r>
                      <a:endParaRPr b="1" sz="1700">
                        <a:solidFill>
                          <a:srgbClr val="154854"/>
                        </a:solidFill>
                        <a:latin typeface="Poppins"/>
                        <a:ea typeface="Poppins"/>
                        <a:cs typeface="Poppins"/>
                        <a:sym typeface="Poppins"/>
                      </a:endParaRPr>
                    </a:p>
                    <a:p>
                      <a:pPr indent="0" lvl="0" marL="0" rtl="0" algn="l">
                        <a:spcBef>
                          <a:spcPts val="1200"/>
                        </a:spcBef>
                        <a:spcAft>
                          <a:spcPts val="1200"/>
                        </a:spcAft>
                        <a:buNone/>
                      </a:pPr>
                      <a:r>
                        <a:rPr lang="en" sz="1700">
                          <a:latin typeface="Poppins"/>
                          <a:ea typeface="Poppins"/>
                          <a:cs typeface="Poppins"/>
                          <a:sym typeface="Poppins"/>
                        </a:rPr>
                        <a:t>How long is this group going to work together?</a:t>
                      </a:r>
                      <a:endParaRPr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336550" lvl="0" marL="457200" rtl="0" algn="l">
                        <a:spcBef>
                          <a:spcPts val="0"/>
                        </a:spcBef>
                        <a:spcAft>
                          <a:spcPts val="0"/>
                        </a:spcAft>
                        <a:buSzPts val="1700"/>
                        <a:buFont typeface="Poppins"/>
                        <a:buChar char="●"/>
                      </a:pPr>
                      <a:r>
                        <a:rPr lang="en" sz="1700">
                          <a:latin typeface="Poppins"/>
                          <a:ea typeface="Poppins"/>
                          <a:cs typeface="Poppins"/>
                          <a:sym typeface="Poppins"/>
                        </a:rPr>
                        <a:t>Less than a class period</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A class period</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Less than a week</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More than a week</a:t>
                      </a:r>
                      <a:endParaRPr sz="1700">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Other (enter here)</a:t>
                      </a:r>
                      <a:endParaRPr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66"/>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t>Activity 3.5.3 - </a:t>
            </a:r>
            <a:r>
              <a:rPr lang="en" sz="3300"/>
              <a:t>Flexible Grouping Planner (Continued) </a:t>
            </a:r>
            <a:endParaRPr sz="3300"/>
          </a:p>
          <a:p>
            <a:pPr indent="0" lvl="0" marL="0" rtl="0" algn="l">
              <a:spcBef>
                <a:spcPts val="0"/>
              </a:spcBef>
              <a:spcAft>
                <a:spcPts val="0"/>
              </a:spcAft>
              <a:buSzPts val="990"/>
              <a:buNone/>
            </a:pPr>
            <a:r>
              <a:t/>
            </a:r>
            <a:endParaRPr sz="3600"/>
          </a:p>
        </p:txBody>
      </p:sp>
      <p:pic>
        <p:nvPicPr>
          <p:cNvPr id="1508" name="Google Shape;1508;p66"/>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509" name="Google Shape;1509;p6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0" name="Google Shape;1510;p6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1" name="Google Shape;1511;p6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2" name="Google Shape;1512;p6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3" name="Google Shape;1513;p6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4" name="Google Shape;1514;p6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5" name="Google Shape;1515;p6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6" name="Google Shape;1516;p6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7" name="Google Shape;1517;p6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8" name="Google Shape;1518;p6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9" name="Google Shape;1519;p6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0" name="Google Shape;1520;p6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1" name="Google Shape;1521;p6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522" name="Google Shape;1522;p66"/>
          <p:cNvGraphicFramePr/>
          <p:nvPr/>
        </p:nvGraphicFramePr>
        <p:xfrm>
          <a:off x="471075" y="1872765"/>
          <a:ext cx="3000000" cy="3000000"/>
        </p:xfrm>
        <a:graphic>
          <a:graphicData uri="http://schemas.openxmlformats.org/drawingml/2006/table">
            <a:tbl>
              <a:tblPr>
                <a:noFill/>
                <a:tableStyleId>{5737FB1C-6DE3-4DC4-9D02-68202961C296}</a:tableStyleId>
              </a:tblPr>
              <a:tblGrid>
                <a:gridCol w="3174400"/>
                <a:gridCol w="3174400"/>
              </a:tblGrid>
              <a:tr h="1816325">
                <a:tc>
                  <a:txBody>
                    <a:bodyPr/>
                    <a:lstStyle/>
                    <a:p>
                      <a:pPr indent="0" lvl="0" marL="0" rtl="0" algn="l">
                        <a:spcBef>
                          <a:spcPts val="0"/>
                        </a:spcBef>
                        <a:spcAft>
                          <a:spcPts val="0"/>
                        </a:spcAft>
                        <a:buNone/>
                      </a:pPr>
                      <a:r>
                        <a:rPr b="1" lang="en" sz="1700">
                          <a:latin typeface="Poppins"/>
                          <a:ea typeface="Poppins"/>
                          <a:cs typeface="Poppins"/>
                          <a:sym typeface="Poppins"/>
                        </a:rPr>
                        <a:t>WHO</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Which student characteristics will make the grouping a success? </a:t>
                      </a:r>
                      <a:endParaRPr sz="1700">
                        <a:solidFill>
                          <a:srgbClr val="154854"/>
                        </a:solidFill>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336550" lvl="0" marL="457200" rtl="0" algn="l">
                        <a:spcBef>
                          <a:spcPts val="0"/>
                        </a:spcBef>
                        <a:spcAft>
                          <a:spcPts val="0"/>
                        </a:spcAft>
                        <a:buSzPts val="1700"/>
                        <a:buFont typeface="Poppins"/>
                        <a:buChar char="●"/>
                      </a:pPr>
                      <a:r>
                        <a:rPr lang="en" sz="1700">
                          <a:latin typeface="Poppins"/>
                          <a:ea typeface="Poppins"/>
                          <a:cs typeface="Poppins"/>
                          <a:sym typeface="Poppins"/>
                        </a:rPr>
                        <a:t>Readiness/skill level</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Interest</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Learning preference</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Experience</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Background</a:t>
                      </a:r>
                      <a:endParaRPr sz="1700">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Other (enter here)</a:t>
                      </a:r>
                      <a:endParaRPr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1536450">
                <a:tc>
                  <a:txBody>
                    <a:bodyPr/>
                    <a:lstStyle/>
                    <a:p>
                      <a:pPr indent="0" lvl="0" marL="0" rtl="0" algn="l">
                        <a:spcBef>
                          <a:spcPts val="0"/>
                        </a:spcBef>
                        <a:spcAft>
                          <a:spcPts val="0"/>
                        </a:spcAft>
                        <a:buNone/>
                      </a:pPr>
                      <a:r>
                        <a:rPr b="1" lang="en" sz="1700">
                          <a:latin typeface="Poppins"/>
                          <a:ea typeface="Poppins"/>
                          <a:cs typeface="Poppins"/>
                          <a:sym typeface="Poppins"/>
                        </a:rPr>
                        <a:t>WHY</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Do you want your groups to be homogeneous or heterogeneous?</a:t>
                      </a:r>
                      <a:endParaRPr sz="1700">
                        <a:solidFill>
                          <a:srgbClr val="154854"/>
                        </a:solidFill>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336550" lvl="0" marL="457200" rtl="0" algn="l">
                        <a:spcBef>
                          <a:spcPts val="0"/>
                        </a:spcBef>
                        <a:spcAft>
                          <a:spcPts val="0"/>
                        </a:spcAft>
                        <a:buSzPts val="1700"/>
                        <a:buFont typeface="Poppins"/>
                        <a:buChar char="●"/>
                      </a:pPr>
                      <a:r>
                        <a:rPr lang="en" sz="1700">
                          <a:latin typeface="Poppins"/>
                          <a:ea typeface="Poppins"/>
                          <a:cs typeface="Poppins"/>
                          <a:sym typeface="Poppins"/>
                        </a:rPr>
                        <a:t>Homogeneous  </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Heterogeneous  </a:t>
                      </a:r>
                      <a:endParaRPr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1256600">
                <a:tc>
                  <a:txBody>
                    <a:bodyPr/>
                    <a:lstStyle/>
                    <a:p>
                      <a:pPr indent="0" lvl="0" marL="0" rtl="0" algn="l">
                        <a:spcBef>
                          <a:spcPts val="0"/>
                        </a:spcBef>
                        <a:spcAft>
                          <a:spcPts val="0"/>
                        </a:spcAft>
                        <a:buNone/>
                      </a:pPr>
                      <a:r>
                        <a:rPr b="1" lang="en" sz="1700">
                          <a:latin typeface="Poppins"/>
                          <a:ea typeface="Poppins"/>
                          <a:cs typeface="Poppins"/>
                          <a:sym typeface="Poppins"/>
                        </a:rPr>
                        <a:t>HOW</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Are you or your students making the groups?</a:t>
                      </a:r>
                      <a:endParaRPr sz="1700">
                        <a:solidFill>
                          <a:srgbClr val="154854"/>
                        </a:solidFill>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336550" lvl="0" marL="457200" rtl="0" algn="l">
                        <a:spcBef>
                          <a:spcPts val="0"/>
                        </a:spcBef>
                        <a:spcAft>
                          <a:spcPts val="0"/>
                        </a:spcAft>
                        <a:buSzPts val="1700"/>
                        <a:buFont typeface="Poppins"/>
                        <a:buChar char="●"/>
                      </a:pPr>
                      <a:r>
                        <a:rPr lang="en" sz="1700">
                          <a:latin typeface="Poppins"/>
                          <a:ea typeface="Poppins"/>
                          <a:cs typeface="Poppins"/>
                          <a:sym typeface="Poppins"/>
                        </a:rPr>
                        <a:t>Teacher choice</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Student choice</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Random</a:t>
                      </a:r>
                      <a:endParaRPr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1421225">
                <a:tc>
                  <a:txBody>
                    <a:bodyPr/>
                    <a:lstStyle/>
                    <a:p>
                      <a:pPr indent="0" lvl="0" marL="0" rtl="0" algn="l">
                        <a:spcBef>
                          <a:spcPts val="1200"/>
                        </a:spcBef>
                        <a:spcAft>
                          <a:spcPts val="0"/>
                        </a:spcAft>
                        <a:buNone/>
                      </a:pPr>
                      <a:r>
                        <a:rPr b="1" lang="en" sz="1700">
                          <a:latin typeface="Poppins"/>
                          <a:ea typeface="Poppins"/>
                          <a:cs typeface="Poppins"/>
                          <a:sym typeface="Poppins"/>
                        </a:rPr>
                        <a:t>WHERE</a:t>
                      </a:r>
                      <a:endParaRPr b="1" sz="1700">
                        <a:latin typeface="Poppins"/>
                        <a:ea typeface="Poppins"/>
                        <a:cs typeface="Poppins"/>
                        <a:sym typeface="Poppins"/>
                      </a:endParaRPr>
                    </a:p>
                    <a:p>
                      <a:pPr indent="0" lvl="0" marL="0" rtl="0" algn="l">
                        <a:spcBef>
                          <a:spcPts val="1200"/>
                        </a:spcBef>
                        <a:spcAft>
                          <a:spcPts val="1200"/>
                        </a:spcAft>
                        <a:buNone/>
                      </a:pPr>
                      <a:r>
                        <a:rPr lang="en" sz="1700">
                          <a:latin typeface="Poppins"/>
                          <a:ea typeface="Poppins"/>
                          <a:cs typeface="Poppins"/>
                          <a:sym typeface="Poppins"/>
                        </a:rPr>
                        <a:t>Will the students work together in the classroom, online, or a blend of both?</a:t>
                      </a:r>
                      <a:endParaRPr sz="1700">
                        <a:solidFill>
                          <a:srgbClr val="154854"/>
                        </a:solidFill>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336550" lvl="0" marL="457200" rtl="0" algn="l">
                        <a:spcBef>
                          <a:spcPts val="0"/>
                        </a:spcBef>
                        <a:spcAft>
                          <a:spcPts val="0"/>
                        </a:spcAft>
                        <a:buSzPts val="1700"/>
                        <a:buFont typeface="Poppins"/>
                        <a:buChar char="●"/>
                      </a:pPr>
                      <a:r>
                        <a:rPr lang="en" sz="1700">
                          <a:latin typeface="Poppins"/>
                          <a:ea typeface="Poppins"/>
                          <a:cs typeface="Poppins"/>
                          <a:sym typeface="Poppins"/>
                        </a:rPr>
                        <a:t>In-person classroom</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Remote classroom</a:t>
                      </a:r>
                      <a:endParaRPr sz="1700">
                        <a:latin typeface="Poppins"/>
                        <a:ea typeface="Poppins"/>
                        <a:cs typeface="Poppins"/>
                        <a:sym typeface="Poppins"/>
                      </a:endParaRPr>
                    </a:p>
                    <a:p>
                      <a:pPr indent="-336550" lvl="0" marL="457200" rtl="0" algn="l">
                        <a:spcBef>
                          <a:spcPts val="0"/>
                        </a:spcBef>
                        <a:spcAft>
                          <a:spcPts val="0"/>
                        </a:spcAft>
                        <a:buSzPts val="1700"/>
                        <a:buFont typeface="Poppins"/>
                        <a:buChar char="●"/>
                      </a:pPr>
                      <a:r>
                        <a:rPr lang="en" sz="1700">
                          <a:latin typeface="Poppins"/>
                          <a:ea typeface="Poppins"/>
                          <a:cs typeface="Poppins"/>
                          <a:sym typeface="Poppins"/>
                        </a:rPr>
                        <a:t>Hybrid</a:t>
                      </a:r>
                      <a:endParaRPr sz="1700">
                        <a:latin typeface="Poppins"/>
                        <a:ea typeface="Poppins"/>
                        <a:cs typeface="Poppins"/>
                        <a:sym typeface="Poppins"/>
                      </a:endParaRPr>
                    </a:p>
                  </a:txBody>
                  <a:tcPr marT="63500" marB="63500" marR="63500" marL="63500">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67"/>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t>Activity 3.5.3 - </a:t>
            </a:r>
            <a:r>
              <a:rPr lang="en" sz="3300"/>
              <a:t>Flexible Grouping Planner (Continued) </a:t>
            </a:r>
            <a:endParaRPr sz="3300"/>
          </a:p>
          <a:p>
            <a:pPr indent="0" lvl="0" marL="0" rtl="0" algn="l">
              <a:spcBef>
                <a:spcPts val="0"/>
              </a:spcBef>
              <a:spcAft>
                <a:spcPts val="0"/>
              </a:spcAft>
              <a:buSzPts val="990"/>
              <a:buNone/>
            </a:pPr>
            <a:r>
              <a:t/>
            </a:r>
            <a:endParaRPr sz="3600"/>
          </a:p>
        </p:txBody>
      </p:sp>
      <p:pic>
        <p:nvPicPr>
          <p:cNvPr id="1528" name="Google Shape;1528;p67"/>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529" name="Google Shape;1529;p67">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0" name="Google Shape;1530;p67">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1" name="Google Shape;1531;p6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2" name="Google Shape;1532;p6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3" name="Google Shape;1533;p67">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4" name="Google Shape;1534;p67">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5" name="Google Shape;1535;p67">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6" name="Google Shape;1536;p67">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7" name="Google Shape;1537;p67">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8" name="Google Shape;1538;p67">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9" name="Google Shape;1539;p67">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0" name="Google Shape;1540;p67">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541" name="Google Shape;1541;p67"/>
          <p:cNvGraphicFramePr/>
          <p:nvPr/>
        </p:nvGraphicFramePr>
        <p:xfrm>
          <a:off x="471075" y="1868555"/>
          <a:ext cx="3000000" cy="3000000"/>
        </p:xfrm>
        <a:graphic>
          <a:graphicData uri="http://schemas.openxmlformats.org/drawingml/2006/table">
            <a:tbl>
              <a:tblPr>
                <a:noFill/>
                <a:tableStyleId>{5737FB1C-6DE3-4DC4-9D02-68202961C296}</a:tableStyleId>
              </a:tblPr>
              <a:tblGrid>
                <a:gridCol w="6348800"/>
              </a:tblGrid>
              <a:tr h="312250">
                <a:tc>
                  <a:txBody>
                    <a:bodyPr/>
                    <a:lstStyle/>
                    <a:p>
                      <a:pPr indent="0" lvl="0" marL="0" rtl="0" algn="ctr">
                        <a:spcBef>
                          <a:spcPts val="0"/>
                        </a:spcBef>
                        <a:spcAft>
                          <a:spcPts val="0"/>
                        </a:spcAft>
                        <a:buNone/>
                      </a:pPr>
                      <a:r>
                        <a:rPr b="1" lang="en" sz="1700">
                          <a:solidFill>
                            <a:schemeClr val="hlink"/>
                          </a:solidFill>
                          <a:latin typeface="Poppins"/>
                          <a:ea typeface="Poppins"/>
                          <a:cs typeface="Poppins"/>
                          <a:sym typeface="Poppins"/>
                        </a:rPr>
                        <a:t>TALE OPPORTUNITIES FOR FLEXIBLE GROUPS</a:t>
                      </a:r>
                      <a:endParaRPr sz="1700"/>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solidFill>
                      <a:schemeClr val="accent1"/>
                    </a:solidFill>
                  </a:tcPr>
                </a:tc>
              </a:tr>
              <a:tr h="5335925">
                <a:tc>
                  <a:txBody>
                    <a:bodyPr/>
                    <a:lstStyle/>
                    <a:p>
                      <a:pPr indent="-336550" lvl="0" marL="457200" rtl="0" algn="l">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Consider forming online groups using </a:t>
                      </a:r>
                      <a:r>
                        <a:rPr lang="en" sz="1700" u="sng">
                          <a:solidFill>
                            <a:srgbClr val="1155CC"/>
                          </a:solidFill>
                          <a:latin typeface="Poppins"/>
                          <a:ea typeface="Poppins"/>
                          <a:cs typeface="Poppins"/>
                          <a:sym typeface="Poppins"/>
                          <a:hlinkClick r:id="rId14">
                            <a:extLst>
                              <a:ext uri="{A12FA001-AC4F-418D-AE19-62706E023703}">
                                <ahyp:hlinkClr val="tx"/>
                              </a:ext>
                            </a:extLst>
                          </a:hlinkClick>
                        </a:rPr>
                        <a:t>Zoom</a:t>
                      </a:r>
                      <a:r>
                        <a:rPr lang="en" sz="1700">
                          <a:solidFill>
                            <a:schemeClr val="hlink"/>
                          </a:solidFill>
                          <a:latin typeface="Poppins"/>
                          <a:ea typeface="Poppins"/>
                          <a:cs typeface="Poppins"/>
                          <a:sym typeface="Poppins"/>
                        </a:rPr>
                        <a:t>, </a:t>
                      </a:r>
                      <a:r>
                        <a:rPr lang="en" sz="1700" u="sng">
                          <a:solidFill>
                            <a:srgbClr val="1155CC"/>
                          </a:solidFill>
                          <a:latin typeface="Poppins"/>
                          <a:ea typeface="Poppins"/>
                          <a:cs typeface="Poppins"/>
                          <a:sym typeface="Poppins"/>
                          <a:hlinkClick r:id="rId15">
                            <a:extLst>
                              <a:ext uri="{A12FA001-AC4F-418D-AE19-62706E023703}">
                                <ahyp:hlinkClr val="tx"/>
                              </a:ext>
                            </a:extLst>
                          </a:hlinkClick>
                        </a:rPr>
                        <a:t>Google Meet</a:t>
                      </a:r>
                      <a:r>
                        <a:rPr lang="en" sz="1700">
                          <a:solidFill>
                            <a:schemeClr val="hlink"/>
                          </a:solidFill>
                          <a:latin typeface="Poppins"/>
                          <a:ea typeface="Poppins"/>
                          <a:cs typeface="Poppins"/>
                          <a:sym typeface="Poppins"/>
                        </a:rPr>
                        <a:t>, </a:t>
                      </a:r>
                      <a:r>
                        <a:rPr lang="en" sz="1700" u="sng">
                          <a:solidFill>
                            <a:srgbClr val="1155CC"/>
                          </a:solidFill>
                          <a:latin typeface="Poppins"/>
                          <a:ea typeface="Poppins"/>
                          <a:cs typeface="Poppins"/>
                          <a:sym typeface="Poppins"/>
                          <a:hlinkClick r:id="rId16">
                            <a:extLst>
                              <a:ext uri="{A12FA001-AC4F-418D-AE19-62706E023703}">
                                <ahyp:hlinkClr val="tx"/>
                              </a:ext>
                            </a:extLst>
                          </a:hlinkClick>
                        </a:rPr>
                        <a:t>Microsoft Teams</a:t>
                      </a:r>
                      <a:r>
                        <a:rPr lang="en" sz="1700">
                          <a:solidFill>
                            <a:schemeClr val="hlink"/>
                          </a:solidFill>
                          <a:latin typeface="Poppins"/>
                          <a:ea typeface="Poppins"/>
                          <a:cs typeface="Poppins"/>
                          <a:sym typeface="Poppins"/>
                        </a:rPr>
                        <a:t>, </a:t>
                      </a:r>
                      <a:r>
                        <a:rPr lang="en" sz="1700" u="sng">
                          <a:solidFill>
                            <a:srgbClr val="1155CC"/>
                          </a:solidFill>
                          <a:latin typeface="Poppins"/>
                          <a:ea typeface="Poppins"/>
                          <a:cs typeface="Poppins"/>
                          <a:sym typeface="Poppins"/>
                          <a:hlinkClick r:id="rId17">
                            <a:extLst>
                              <a:ext uri="{A12FA001-AC4F-418D-AE19-62706E023703}">
                                <ahyp:hlinkClr val="tx"/>
                              </a:ext>
                            </a:extLst>
                          </a:hlinkClick>
                        </a:rPr>
                        <a:t>Schoology</a:t>
                      </a:r>
                      <a:r>
                        <a:rPr lang="en" sz="1700">
                          <a:solidFill>
                            <a:schemeClr val="hlink"/>
                          </a:solidFill>
                          <a:latin typeface="Poppins"/>
                          <a:ea typeface="Poppins"/>
                          <a:cs typeface="Poppins"/>
                          <a:sym typeface="Poppins"/>
                        </a:rPr>
                        <a:t>, etc.</a:t>
                      </a:r>
                      <a:endParaRPr sz="17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Consider forming asynchronous groups on a learning management system such as </a:t>
                      </a:r>
                      <a:r>
                        <a:rPr lang="en" sz="1700" u="sng">
                          <a:solidFill>
                            <a:srgbClr val="1155CC"/>
                          </a:solidFill>
                          <a:latin typeface="Poppins"/>
                          <a:ea typeface="Poppins"/>
                          <a:cs typeface="Poppins"/>
                          <a:sym typeface="Poppins"/>
                          <a:hlinkClick r:id="rId18">
                            <a:extLst>
                              <a:ext uri="{A12FA001-AC4F-418D-AE19-62706E023703}">
                                <ahyp:hlinkClr val="tx"/>
                              </a:ext>
                            </a:extLst>
                          </a:hlinkClick>
                        </a:rPr>
                        <a:t>Canvas</a:t>
                      </a:r>
                      <a:r>
                        <a:rPr lang="en" sz="1700">
                          <a:solidFill>
                            <a:schemeClr val="hlink"/>
                          </a:solidFill>
                          <a:latin typeface="Poppins"/>
                          <a:ea typeface="Poppins"/>
                          <a:cs typeface="Poppins"/>
                          <a:sym typeface="Poppins"/>
                        </a:rPr>
                        <a:t>, </a:t>
                      </a:r>
                      <a:r>
                        <a:rPr lang="en" sz="1700" u="sng">
                          <a:solidFill>
                            <a:srgbClr val="1155CC"/>
                          </a:solidFill>
                          <a:latin typeface="Poppins"/>
                          <a:ea typeface="Poppins"/>
                          <a:cs typeface="Poppins"/>
                          <a:sym typeface="Poppins"/>
                          <a:hlinkClick r:id="rId19">
                            <a:extLst>
                              <a:ext uri="{A12FA001-AC4F-418D-AE19-62706E023703}">
                                <ahyp:hlinkClr val="tx"/>
                              </a:ext>
                            </a:extLst>
                          </a:hlinkClick>
                        </a:rPr>
                        <a:t>Google Classroom</a:t>
                      </a:r>
                      <a:r>
                        <a:rPr lang="en" sz="1700">
                          <a:solidFill>
                            <a:schemeClr val="hlink"/>
                          </a:solidFill>
                          <a:latin typeface="Poppins"/>
                          <a:ea typeface="Poppins"/>
                          <a:cs typeface="Poppins"/>
                          <a:sym typeface="Poppins"/>
                        </a:rPr>
                        <a:t>, or </a:t>
                      </a:r>
                      <a:r>
                        <a:rPr lang="en" sz="1700" u="sng">
                          <a:solidFill>
                            <a:srgbClr val="1155CC"/>
                          </a:solidFill>
                          <a:latin typeface="Poppins"/>
                          <a:ea typeface="Poppins"/>
                          <a:cs typeface="Poppins"/>
                          <a:sym typeface="Poppins"/>
                          <a:hlinkClick r:id="rId20">
                            <a:extLst>
                              <a:ext uri="{A12FA001-AC4F-418D-AE19-62706E023703}">
                                <ahyp:hlinkClr val="tx"/>
                              </a:ext>
                            </a:extLst>
                          </a:hlinkClick>
                        </a:rPr>
                        <a:t>Moodle</a:t>
                      </a:r>
                      <a:endParaRPr sz="17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Use apps such as </a:t>
                      </a:r>
                      <a:r>
                        <a:rPr lang="en" sz="1700" u="sng">
                          <a:solidFill>
                            <a:srgbClr val="1155CC"/>
                          </a:solidFill>
                          <a:latin typeface="Poppins"/>
                          <a:ea typeface="Poppins"/>
                          <a:cs typeface="Poppins"/>
                          <a:sym typeface="Poppins"/>
                          <a:hlinkClick r:id="rId21">
                            <a:extLst>
                              <a:ext uri="{A12FA001-AC4F-418D-AE19-62706E023703}">
                                <ahyp:hlinkClr val="tx"/>
                              </a:ext>
                            </a:extLst>
                          </a:hlinkClick>
                        </a:rPr>
                        <a:t>Voicethread</a:t>
                      </a:r>
                      <a:r>
                        <a:rPr lang="en" sz="1700">
                          <a:solidFill>
                            <a:schemeClr val="hlink"/>
                          </a:solidFill>
                          <a:latin typeface="Poppins"/>
                          <a:ea typeface="Poppins"/>
                          <a:cs typeface="Poppins"/>
                          <a:sym typeface="Poppins"/>
                        </a:rPr>
                        <a:t>, </a:t>
                      </a:r>
                      <a:r>
                        <a:rPr lang="en" sz="1700" u="sng">
                          <a:solidFill>
                            <a:srgbClr val="1155CC"/>
                          </a:solidFill>
                          <a:latin typeface="Poppins"/>
                          <a:ea typeface="Poppins"/>
                          <a:cs typeface="Poppins"/>
                          <a:sym typeface="Poppins"/>
                          <a:hlinkClick r:id="rId22">
                            <a:extLst>
                              <a:ext uri="{A12FA001-AC4F-418D-AE19-62706E023703}">
                                <ahyp:hlinkClr val="tx"/>
                              </a:ext>
                            </a:extLst>
                          </a:hlinkClick>
                        </a:rPr>
                        <a:t>Screencastify</a:t>
                      </a:r>
                      <a:r>
                        <a:rPr lang="en" sz="1700">
                          <a:solidFill>
                            <a:schemeClr val="hlink"/>
                          </a:solidFill>
                          <a:latin typeface="Poppins"/>
                          <a:ea typeface="Poppins"/>
                          <a:cs typeface="Poppins"/>
                          <a:sym typeface="Poppins"/>
                        </a:rPr>
                        <a:t>, or </a:t>
                      </a:r>
                      <a:r>
                        <a:rPr lang="en" sz="1700" u="sng">
                          <a:solidFill>
                            <a:srgbClr val="1155CC"/>
                          </a:solidFill>
                          <a:latin typeface="Poppins"/>
                          <a:ea typeface="Poppins"/>
                          <a:cs typeface="Poppins"/>
                          <a:sym typeface="Poppins"/>
                          <a:hlinkClick r:id="rId23">
                            <a:extLst>
                              <a:ext uri="{A12FA001-AC4F-418D-AE19-62706E023703}">
                                <ahyp:hlinkClr val="tx"/>
                              </a:ext>
                            </a:extLst>
                          </a:hlinkClick>
                        </a:rPr>
                        <a:t>Flip</a:t>
                      </a:r>
                      <a:r>
                        <a:rPr lang="en" sz="1700">
                          <a:solidFill>
                            <a:schemeClr val="hlink"/>
                          </a:solidFill>
                          <a:latin typeface="Poppins"/>
                          <a:ea typeface="Poppins"/>
                          <a:cs typeface="Poppins"/>
                          <a:sym typeface="Poppins"/>
                        </a:rPr>
                        <a:t> to promote multiple means of engagement in asynchronous learning</a:t>
                      </a:r>
                      <a:endParaRPr sz="17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Design </a:t>
                      </a:r>
                      <a:r>
                        <a:rPr lang="en" sz="1700" u="sng">
                          <a:solidFill>
                            <a:srgbClr val="1155CC"/>
                          </a:solidFill>
                          <a:latin typeface="Poppins"/>
                          <a:ea typeface="Poppins"/>
                          <a:cs typeface="Poppins"/>
                          <a:sym typeface="Poppins"/>
                          <a:hlinkClick r:id="rId24">
                            <a:extLst>
                              <a:ext uri="{A12FA001-AC4F-418D-AE19-62706E023703}">
                                <ahyp:hlinkClr val="tx"/>
                              </a:ext>
                            </a:extLst>
                          </a:hlinkClick>
                        </a:rPr>
                        <a:t>project-based learning (PBL) units </a:t>
                      </a:r>
                      <a:endParaRPr sz="17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Char char="●"/>
                      </a:pPr>
                      <a:r>
                        <a:rPr b="1" lang="en" sz="1700">
                          <a:solidFill>
                            <a:schemeClr val="hlink"/>
                          </a:solidFill>
                          <a:latin typeface="Poppins"/>
                          <a:ea typeface="Poppins"/>
                          <a:cs typeface="Poppins"/>
                          <a:sym typeface="Poppins"/>
                        </a:rPr>
                        <a:t>Your idea:</a:t>
                      </a:r>
                      <a:endParaRPr b="1" sz="17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Char char="●"/>
                      </a:pPr>
                      <a:r>
                        <a:rPr b="1" lang="en" sz="1700">
                          <a:solidFill>
                            <a:schemeClr val="hlink"/>
                          </a:solidFill>
                          <a:latin typeface="Poppins"/>
                          <a:ea typeface="Poppins"/>
                          <a:cs typeface="Poppins"/>
                          <a:sym typeface="Poppins"/>
                        </a:rPr>
                        <a:t>Your idea:</a:t>
                      </a:r>
                      <a:endParaRPr b="1" sz="1700"/>
                    </a:p>
                  </a:txBody>
                  <a:tcPr marT="91425" marB="91425" marR="91425" marL="91425">
                    <a:lnL cap="flat" cmpd="sng" w="76200">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grpSp>
        <p:nvGrpSpPr>
          <p:cNvPr id="1546" name="Google Shape;1546;p68"/>
          <p:cNvGrpSpPr/>
          <p:nvPr/>
        </p:nvGrpSpPr>
        <p:grpSpPr>
          <a:xfrm>
            <a:off x="224350" y="224350"/>
            <a:ext cx="7116900" cy="9597300"/>
            <a:chOff x="224350" y="224350"/>
            <a:chExt cx="7116900" cy="9597300"/>
          </a:xfrm>
        </p:grpSpPr>
        <p:sp>
          <p:nvSpPr>
            <p:cNvPr id="1547" name="Google Shape;1547;p68"/>
            <p:cNvSpPr/>
            <p:nvPr/>
          </p:nvSpPr>
          <p:spPr>
            <a:xfrm>
              <a:off x="224350" y="224350"/>
              <a:ext cx="6967500" cy="959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8"/>
            <p:cNvSpPr/>
            <p:nvPr/>
          </p:nvSpPr>
          <p:spPr>
            <a:xfrm rot="5400000">
              <a:off x="6936250" y="6620799"/>
              <a:ext cx="660600" cy="149400"/>
            </a:xfrm>
            <a:prstGeom prst="triangle">
              <a:avLst>
                <a:gd fmla="val 5088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9" name="Google Shape;1549;p68"/>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06</a:t>
            </a:r>
            <a:endParaRPr/>
          </a:p>
        </p:txBody>
      </p:sp>
      <p:cxnSp>
        <p:nvCxnSpPr>
          <p:cNvPr id="1550" name="Google Shape;1550;p68"/>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551" name="Google Shape;1551;p6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2" name="Google Shape;1552;p6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3" name="Google Shape;1553;p68">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4" name="Google Shape;1554;p68">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5" name="Google Shape;1555;p68">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6" name="Google Shape;1556;p68">
            <a:hlinkClick action="ppaction://hlinksldjump" r:id="rId5"/>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7" name="Google Shape;1557;p68">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8" name="Google Shape;1558;p68">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9" name="Google Shape;1559;p68">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0" name="Google Shape;1560;p68">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561" name="Google Shape;1561;p68">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562" name="Google Shape;1562;p68"/>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Progress for ALL Students:</a:t>
            </a:r>
            <a:endParaRPr/>
          </a:p>
          <a:p>
            <a:pPr indent="0" lvl="0" marL="0" rtl="0" algn="ctr">
              <a:spcBef>
                <a:spcPts val="0"/>
              </a:spcBef>
              <a:spcAft>
                <a:spcPts val="0"/>
              </a:spcAft>
              <a:buNone/>
            </a:pPr>
            <a:r>
              <a:rPr lang="en"/>
              <a:t>Scaffolded Supports Across Learning Environments</a:t>
            </a:r>
            <a:endParaRPr/>
          </a:p>
        </p:txBody>
      </p:sp>
      <p:sp>
        <p:nvSpPr>
          <p:cNvPr id="1563" name="Google Shape;1563;p68">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4" name="Google Shape;1564;p68">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5" name="Google Shape;1565;p68">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6" name="Google Shape;1566;p68">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7" name="Google Shape;1567;p68">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8" name="Google Shape;1568;p68">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9" name="Google Shape;1569;p68">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0" name="Google Shape;1570;p68">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1" name="Google Shape;1571;p68">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2" name="Google Shape;1572;p68">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3" name="Google Shape;1573;p6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4" name="Google Shape;1574;p6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5" name="Google Shape;1575;p68">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6" name="Google Shape;1576;p68">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7" name="Google Shape;1577;p68">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8" name="Google Shape;1578;p68">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9" name="Google Shape;1579;p68">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0" name="Google Shape;1580;p68">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1" name="Google Shape;1581;p68">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2" name="Google Shape;1582;p68">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a:t>
            </a:r>
            <a:endParaRPr/>
          </a:p>
        </p:txBody>
      </p:sp>
      <p:sp>
        <p:nvSpPr>
          <p:cNvPr id="308" name="Google Shape;308;p2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hlink"/>
                </a:solidFill>
              </a:rPr>
              <a:t>At the start of each session in Module 3, we establish the key terms and </a:t>
            </a:r>
            <a:r>
              <a:rPr lang="en">
                <a:solidFill>
                  <a:schemeClr val="hlink"/>
                </a:solidFill>
              </a:rPr>
              <a:t>working</a:t>
            </a:r>
            <a:r>
              <a:rPr lang="en">
                <a:solidFill>
                  <a:schemeClr val="hlink"/>
                </a:solidFill>
              </a:rPr>
              <a:t> definitions relevant to the session.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rPr b="1" lang="en">
                <a:solidFill>
                  <a:schemeClr val="hlink"/>
                </a:solidFill>
              </a:rPr>
              <a:t>Where did these working definitions come from?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The TALE Academy team developed the working definitions by drawing from multiple sources, including research (e.g., peer-reviewed studies), emerging discourse (e.g., newspaper and blog articles), field use (particularly from </a:t>
            </a:r>
            <a:r>
              <a:rPr lang="en" u="sng">
                <a:solidFill>
                  <a:schemeClr val="hlink"/>
                </a:solidFill>
                <a:hlinkClick r:id="rId3"/>
              </a:rPr>
              <a:t>Phase 1 implementation of the TRLE project</a:t>
            </a:r>
            <a:r>
              <a:rPr lang="en">
                <a:solidFill>
                  <a:schemeClr val="hlink"/>
                </a:solidFill>
              </a:rPr>
              <a:t>), and policy reviews.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b="1" lang="en">
                <a:solidFill>
                  <a:schemeClr val="hlink"/>
                </a:solidFill>
              </a:rPr>
              <a:t>Can I take notes on the key terms throughout the module?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On the same page of this workbook on which we define key terms for each session, there is space for you to add to and refine these definitions, put them in your own words, or note examples related to the terms. This is not an activity that you are required to do. The key terms are for reference purposes only.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309" name="Google Shape;309;p24">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0" name="Google Shape;310;p24">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1" name="Google Shape;311;p24">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2" name="Google Shape;312;p24">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3" name="Google Shape;313;p24">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4" name="Google Shape;314;p24">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5" name="Google Shape;315;p24">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6" name="Google Shape;316;p24">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7" name="Google Shape;317;p24">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8" name="Google Shape;318;p24">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pSp>
        <p:nvGrpSpPr>
          <p:cNvPr id="319" name="Google Shape;319;p24"/>
          <p:cNvGrpSpPr/>
          <p:nvPr/>
        </p:nvGrpSpPr>
        <p:grpSpPr>
          <a:xfrm>
            <a:off x="1409720" y="8114071"/>
            <a:ext cx="726183" cy="523289"/>
            <a:chOff x="2726625" y="3753879"/>
            <a:chExt cx="505769" cy="364433"/>
          </a:xfrm>
        </p:grpSpPr>
        <p:sp>
          <p:nvSpPr>
            <p:cNvPr id="320" name="Google Shape;320;p24"/>
            <p:cNvSpPr/>
            <p:nvPr/>
          </p:nvSpPr>
          <p:spPr>
            <a:xfrm>
              <a:off x="2726625" y="384239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1" name="Google Shape;321;p24"/>
            <p:cNvSpPr/>
            <p:nvPr/>
          </p:nvSpPr>
          <p:spPr>
            <a:xfrm>
              <a:off x="2726625" y="390003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2" name="Google Shape;322;p24"/>
            <p:cNvSpPr/>
            <p:nvPr/>
          </p:nvSpPr>
          <p:spPr>
            <a:xfrm>
              <a:off x="2726625" y="3957681"/>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3" name="Google Shape;323;p24"/>
            <p:cNvSpPr/>
            <p:nvPr/>
          </p:nvSpPr>
          <p:spPr>
            <a:xfrm>
              <a:off x="2726625" y="4015325"/>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24"/>
            <p:cNvSpPr/>
            <p:nvPr/>
          </p:nvSpPr>
          <p:spPr>
            <a:xfrm>
              <a:off x="2760872" y="387133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5" name="Google Shape;325;p24"/>
            <p:cNvSpPr/>
            <p:nvPr/>
          </p:nvSpPr>
          <p:spPr>
            <a:xfrm>
              <a:off x="2760872" y="3928979"/>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6" name="Google Shape;326;p24"/>
            <p:cNvSpPr/>
            <p:nvPr/>
          </p:nvSpPr>
          <p:spPr>
            <a:xfrm>
              <a:off x="2760872" y="398662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7" name="Google Shape;327;p24"/>
            <p:cNvSpPr/>
            <p:nvPr/>
          </p:nvSpPr>
          <p:spPr>
            <a:xfrm>
              <a:off x="3100462" y="3837088"/>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8" name="Google Shape;328;p24"/>
            <p:cNvSpPr/>
            <p:nvPr/>
          </p:nvSpPr>
          <p:spPr>
            <a:xfrm>
              <a:off x="3100462" y="3894732"/>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9" name="Google Shape;329;p24"/>
            <p:cNvSpPr/>
            <p:nvPr/>
          </p:nvSpPr>
          <p:spPr>
            <a:xfrm>
              <a:off x="3100462" y="3952376"/>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24"/>
            <p:cNvSpPr/>
            <p:nvPr/>
          </p:nvSpPr>
          <p:spPr>
            <a:xfrm>
              <a:off x="3100462" y="401001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1" name="Google Shape;331;p24"/>
            <p:cNvSpPr/>
            <p:nvPr/>
          </p:nvSpPr>
          <p:spPr>
            <a:xfrm>
              <a:off x="3134711"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24"/>
            <p:cNvSpPr/>
            <p:nvPr/>
          </p:nvSpPr>
          <p:spPr>
            <a:xfrm>
              <a:off x="3134711"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3" name="Google Shape;333;p24"/>
            <p:cNvSpPr/>
            <p:nvPr/>
          </p:nvSpPr>
          <p:spPr>
            <a:xfrm>
              <a:off x="3134711"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4" name="Google Shape;334;p24"/>
            <p:cNvSpPr/>
            <p:nvPr/>
          </p:nvSpPr>
          <p:spPr>
            <a:xfrm>
              <a:off x="2800427" y="384094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24"/>
            <p:cNvSpPr/>
            <p:nvPr/>
          </p:nvSpPr>
          <p:spPr>
            <a:xfrm>
              <a:off x="2800427" y="3898591"/>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6" name="Google Shape;336;p24"/>
            <p:cNvSpPr/>
            <p:nvPr/>
          </p:nvSpPr>
          <p:spPr>
            <a:xfrm>
              <a:off x="2800427" y="395623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24"/>
            <p:cNvSpPr/>
            <p:nvPr/>
          </p:nvSpPr>
          <p:spPr>
            <a:xfrm>
              <a:off x="2800427" y="4013876"/>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8" name="Google Shape;338;p24"/>
            <p:cNvSpPr/>
            <p:nvPr/>
          </p:nvSpPr>
          <p:spPr>
            <a:xfrm>
              <a:off x="2834917" y="386988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9" name="Google Shape;339;p24"/>
            <p:cNvSpPr/>
            <p:nvPr/>
          </p:nvSpPr>
          <p:spPr>
            <a:xfrm>
              <a:off x="2834917" y="392753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0" name="Google Shape;340;p24"/>
            <p:cNvSpPr/>
            <p:nvPr/>
          </p:nvSpPr>
          <p:spPr>
            <a:xfrm>
              <a:off x="2834917" y="398517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1" name="Google Shape;341;p24"/>
            <p:cNvSpPr/>
            <p:nvPr/>
          </p:nvSpPr>
          <p:spPr>
            <a:xfrm>
              <a:off x="2874231" y="384167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2" name="Google Shape;342;p24"/>
            <p:cNvSpPr/>
            <p:nvPr/>
          </p:nvSpPr>
          <p:spPr>
            <a:xfrm>
              <a:off x="2874231" y="389931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3" name="Google Shape;343;p24"/>
            <p:cNvSpPr/>
            <p:nvPr/>
          </p:nvSpPr>
          <p:spPr>
            <a:xfrm>
              <a:off x="2874231" y="3956956"/>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4" name="Google Shape;344;p24"/>
            <p:cNvSpPr/>
            <p:nvPr/>
          </p:nvSpPr>
          <p:spPr>
            <a:xfrm>
              <a:off x="2874231" y="4014600"/>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5" name="Google Shape;345;p24"/>
            <p:cNvSpPr/>
            <p:nvPr/>
          </p:nvSpPr>
          <p:spPr>
            <a:xfrm>
              <a:off x="2908478" y="3870613"/>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6" name="Google Shape;346;p24"/>
            <p:cNvSpPr/>
            <p:nvPr/>
          </p:nvSpPr>
          <p:spPr>
            <a:xfrm>
              <a:off x="2908478" y="392825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7" name="Google Shape;347;p24"/>
            <p:cNvSpPr/>
            <p:nvPr/>
          </p:nvSpPr>
          <p:spPr>
            <a:xfrm>
              <a:off x="2908478" y="3985899"/>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8" name="Google Shape;348;p24"/>
            <p:cNvSpPr/>
            <p:nvPr/>
          </p:nvSpPr>
          <p:spPr>
            <a:xfrm>
              <a:off x="2948032" y="38402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9" name="Google Shape;349;p24"/>
            <p:cNvSpPr/>
            <p:nvPr/>
          </p:nvSpPr>
          <p:spPr>
            <a:xfrm>
              <a:off x="2948032" y="389786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0" name="Google Shape;350;p24"/>
            <p:cNvSpPr/>
            <p:nvPr/>
          </p:nvSpPr>
          <p:spPr>
            <a:xfrm>
              <a:off x="2948032" y="395551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1" name="Google Shape;351;p24"/>
            <p:cNvSpPr/>
            <p:nvPr/>
          </p:nvSpPr>
          <p:spPr>
            <a:xfrm>
              <a:off x="2948032" y="401315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2" name="Google Shape;352;p24"/>
            <p:cNvSpPr/>
            <p:nvPr/>
          </p:nvSpPr>
          <p:spPr>
            <a:xfrm>
              <a:off x="2982523" y="386916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3" name="Google Shape;353;p24"/>
            <p:cNvSpPr/>
            <p:nvPr/>
          </p:nvSpPr>
          <p:spPr>
            <a:xfrm>
              <a:off x="2982523" y="392680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4" name="Google Shape;354;p24"/>
            <p:cNvSpPr/>
            <p:nvPr/>
          </p:nvSpPr>
          <p:spPr>
            <a:xfrm>
              <a:off x="2982523" y="3984212"/>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5" name="Google Shape;355;p24"/>
            <p:cNvSpPr/>
            <p:nvPr/>
          </p:nvSpPr>
          <p:spPr>
            <a:xfrm>
              <a:off x="2982523" y="375387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6" name="Google Shape;356;p24"/>
            <p:cNvSpPr/>
            <p:nvPr/>
          </p:nvSpPr>
          <p:spPr>
            <a:xfrm>
              <a:off x="3024490" y="378209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7" name="Google Shape;357;p24"/>
            <p:cNvSpPr/>
            <p:nvPr/>
          </p:nvSpPr>
          <p:spPr>
            <a:xfrm>
              <a:off x="3024490" y="4060668"/>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8" name="Google Shape;358;p24"/>
            <p:cNvSpPr/>
            <p:nvPr/>
          </p:nvSpPr>
          <p:spPr>
            <a:xfrm>
              <a:off x="2982523" y="38115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9" name="Google Shape;359;p24"/>
            <p:cNvSpPr/>
            <p:nvPr/>
          </p:nvSpPr>
          <p:spPr>
            <a:xfrm>
              <a:off x="3176676"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0" name="Google Shape;360;p24"/>
            <p:cNvSpPr/>
            <p:nvPr/>
          </p:nvSpPr>
          <p:spPr>
            <a:xfrm>
              <a:off x="3213580" y="3923674"/>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1" name="Google Shape;361;p24"/>
            <p:cNvSpPr/>
            <p:nvPr/>
          </p:nvSpPr>
          <p:spPr>
            <a:xfrm>
              <a:off x="3176676"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2" name="Google Shape;362;p24"/>
            <p:cNvSpPr/>
            <p:nvPr/>
          </p:nvSpPr>
          <p:spPr>
            <a:xfrm>
              <a:off x="2985900" y="4041854"/>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3" name="Google Shape;363;p24"/>
            <p:cNvSpPr/>
            <p:nvPr/>
          </p:nvSpPr>
          <p:spPr>
            <a:xfrm>
              <a:off x="2985900" y="4099498"/>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4" name="Google Shape;364;p24"/>
            <p:cNvSpPr/>
            <p:nvPr/>
          </p:nvSpPr>
          <p:spPr>
            <a:xfrm>
              <a:off x="3024490" y="3837088"/>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5" name="Google Shape;365;p24"/>
            <p:cNvSpPr/>
            <p:nvPr/>
          </p:nvSpPr>
          <p:spPr>
            <a:xfrm>
              <a:off x="3024490"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6" name="Google Shape;366;p24"/>
            <p:cNvSpPr/>
            <p:nvPr/>
          </p:nvSpPr>
          <p:spPr>
            <a:xfrm>
              <a:off x="3024490"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7" name="Google Shape;367;p24"/>
            <p:cNvSpPr/>
            <p:nvPr/>
          </p:nvSpPr>
          <p:spPr>
            <a:xfrm>
              <a:off x="3024490" y="401001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8" name="Google Shape;368;p24"/>
            <p:cNvSpPr/>
            <p:nvPr/>
          </p:nvSpPr>
          <p:spPr>
            <a:xfrm>
              <a:off x="3058737"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9" name="Google Shape;369;p24"/>
            <p:cNvSpPr/>
            <p:nvPr/>
          </p:nvSpPr>
          <p:spPr>
            <a:xfrm>
              <a:off x="3058737"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0" name="Google Shape;370;p24"/>
            <p:cNvSpPr/>
            <p:nvPr/>
          </p:nvSpPr>
          <p:spPr>
            <a:xfrm>
              <a:off x="3058737"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1" name="Google Shape;371;p24"/>
            <p:cNvSpPr/>
            <p:nvPr/>
          </p:nvSpPr>
          <p:spPr>
            <a:xfrm>
              <a:off x="3058737" y="380838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2" name="Google Shape;372;p24"/>
            <p:cNvSpPr/>
            <p:nvPr/>
          </p:nvSpPr>
          <p:spPr>
            <a:xfrm>
              <a:off x="3062115" y="403871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73" name="Google Shape;373;p2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4" name="Google Shape;374;p24">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5" name="Google Shape;375;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6" name="Google Shape;376;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7" name="Google Shape;377;p24">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8" name="Google Shape;378;p24">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9" name="Google Shape;379;p24">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0" name="Google Shape;380;p24">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1" name="Google Shape;381;p24">
            <a:hlinkClick action="ppaction://hlinksldjump" r:id="rId8"/>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2" name="Google Shape;382;p24">
            <a:hlinkClick action="ppaction://hlinksldjump" r:id="rId9"/>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3" name="Google Shape;383;p24">
            <a:hlinkClick action="ppaction://hlinksldjump" r:id="rId10"/>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4" name="Google Shape;384;p24">
            <a:hlinkClick action="ppaction://hlinksldjump" r:id="rId11"/>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5" name="Google Shape;385;p24">
            <a:hlinkClick action="ppaction://hlinksldjump" r:id="rId12"/>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6" name="Google Shape;386;p24">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7" name="Google Shape;387;p24">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8" name="Google Shape;388;p24">
            <a:hlinkClick action="ppaction://hlinksldjump" r:id="rId15"/>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9" name="Google Shape;389;p24">
            <a:hlinkClick action="ppaction://hlinksldjump" r:id="rId1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0" name="Google Shape;390;p24">
            <a:hlinkClick action="ppaction://hlinksldjump" r:id="rId1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1" name="Google Shape;391;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2" name="Google Shape;392;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3" name="Google Shape;393;p24">
            <a:hlinkClick action="ppaction://hlinksldjump" r:id="rId1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4" name="Google Shape;394;p24">
            <a:hlinkClick action="ppaction://hlinksldjump" r:id="rId1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5" name="Google Shape;395;p24">
            <a:hlinkClick action="ppaction://hlinksldjump" r:id="rId2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6" name="Google Shape;396;p24">
            <a:hlinkClick action="ppaction://hlinksldjump" r:id="rId2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7" name="Google Shape;397;p24">
            <a:hlinkClick action="ppaction://hlinksldjump" r:id="rId2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8" name="Google Shape;398;p24">
            <a:hlinkClick action="ppaction://hlinksldjump" r:id="rId2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9" name="Google Shape;399;p24">
            <a:hlinkClick action="ppaction://hlinksldjump" r:id="rId2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400" name="Google Shape;400;p24">
            <a:hlinkClick action="ppaction://hlinksldjump" r:id="rId2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6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588" name="Google Shape;1588;p6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589" name="Google Shape;1589;p69"/>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656000"/>
                <a:gridCol w="2393850"/>
                <a:gridCol w="2393850"/>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Accomodation</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 legally mandated instructional requirement similar to a scaffold</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Backward Design</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An instructional planning strategy that helps teachers design flexible and adaptable instructional plans. In backward design, teachers start by setting learning goals (identifying desired results), then they establish appropriate assessments (determine acceptable evidence), and finally design the unit/lesson/activity so that it is aligned with the learning goals</a:t>
                      </a:r>
                      <a:endParaRPr>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Differentiation/</a:t>
                      </a:r>
                      <a:endParaRPr b="1">
                        <a:solidFill>
                          <a:srgbClr val="262626"/>
                        </a:solidFill>
                        <a:latin typeface="Poppins"/>
                        <a:ea typeface="Poppins"/>
                        <a:cs typeface="Poppins"/>
                        <a:sym typeface="Poppins"/>
                      </a:endParaRPr>
                    </a:p>
                    <a:p>
                      <a:pPr indent="0" lvl="0" marL="0" rtl="0" algn="l">
                        <a:spcBef>
                          <a:spcPts val="0"/>
                        </a:spcBef>
                        <a:spcAft>
                          <a:spcPts val="0"/>
                        </a:spcAft>
                        <a:buNone/>
                      </a:pPr>
                      <a:r>
                        <a:rPr b="1" lang="en">
                          <a:solidFill>
                            <a:srgbClr val="262626"/>
                          </a:solidFill>
                          <a:latin typeface="Poppins"/>
                          <a:ea typeface="Poppins"/>
                          <a:cs typeface="Poppins"/>
                          <a:sym typeface="Poppins"/>
                        </a:rPr>
                        <a:t>Differentiated Instruction</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Tailoring instruction to meet individual needs</a:t>
                      </a:r>
                      <a:endParaRPr>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1590" name="Google Shape;1590;p6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591" name="Google Shape;1591;p6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2" name="Google Shape;1592;p6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3" name="Google Shape;1593;p6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4" name="Google Shape;1594;p6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5" name="Google Shape;1595;p6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6" name="Google Shape;1596;p6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7" name="Google Shape;1597;p6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8" name="Google Shape;1598;p6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9" name="Google Shape;1599;p6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0" name="Google Shape;1600;p6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1" name="Google Shape;1601;p6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2" name="Google Shape;1602;p6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7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1608" name="Google Shape;1608;p7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609" name="Google Shape;1609;p70"/>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656000"/>
                <a:gridCol w="2393850"/>
                <a:gridCol w="2393850"/>
              </a:tblGrid>
              <a:tr h="260350">
                <a:tc>
                  <a:txBody>
                    <a:bodyPr/>
                    <a:lstStyle/>
                    <a:p>
                      <a:pPr indent="0" lvl="0" marL="0" rtl="0" algn="ctr">
                        <a:spcBef>
                          <a:spcPts val="0"/>
                        </a:spcBef>
                        <a:spcAft>
                          <a:spcPts val="0"/>
                        </a:spcAft>
                        <a:buNone/>
                      </a:pPr>
                      <a:r>
                        <a:rPr b="1" lang="en" sz="1600">
                          <a:latin typeface="Poppins"/>
                          <a:ea typeface="Poppins"/>
                          <a:cs typeface="Poppins"/>
                          <a:sym typeface="Poppins"/>
                        </a:rPr>
                        <a:t>TERM</a:t>
                      </a:r>
                      <a:endParaRPr b="1"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WORKING DEFINITION</a:t>
                      </a:r>
                      <a:endParaRPr b="1"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MY NOTES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AND QUESTIONS</a:t>
                      </a:r>
                      <a:endParaRPr b="1" sz="1600">
                        <a:latin typeface="Poppins"/>
                        <a:ea typeface="Poppins"/>
                        <a:cs typeface="Poppins"/>
                        <a:sym typeface="Poppins"/>
                      </a:endParaRPr>
                    </a:p>
                  </a:txBody>
                  <a:tcPr marT="63500" marB="63500" marR="63500" marL="63500">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latin typeface="Poppins"/>
                          <a:ea typeface="Poppins"/>
                          <a:cs typeface="Poppins"/>
                          <a:sym typeface="Poppins"/>
                        </a:rPr>
                        <a:t>Graphic Organizers</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 graphic organizer displays the relationships between concepts, terms, and/or ideas through a visual format such as charts or maps.</a:t>
                      </a:r>
                      <a:endParaRPr>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latin typeface="Poppins"/>
                          <a:ea typeface="Poppins"/>
                          <a:cs typeface="Poppins"/>
                          <a:sym typeface="Poppins"/>
                        </a:rPr>
                        <a:t>Modification</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 change to the actual content and/or learning standards for students. A modification may be found on a student's individualized education plan, or IEP.</a:t>
                      </a:r>
                      <a:endParaRPr>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latin typeface="Poppins"/>
                          <a:ea typeface="Poppins"/>
                          <a:cs typeface="Poppins"/>
                          <a:sym typeface="Poppins"/>
                        </a:rPr>
                        <a:t>Personalized Learning</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Customized learning for each student's strengths, needs, skills, and interests</a:t>
                      </a:r>
                      <a:endParaRPr>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latin typeface="Poppins"/>
                          <a:ea typeface="Poppins"/>
                          <a:cs typeface="Poppins"/>
                          <a:sym typeface="Poppins"/>
                        </a:rPr>
                        <a:t>Scaffold</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A temporary support provided to students to help them achieve a learning goal. Scaffolds are distinct from accommodations or modifications.</a:t>
                      </a:r>
                      <a:endParaRPr>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a:latin typeface="Poppins"/>
                          <a:ea typeface="Poppins"/>
                          <a:cs typeface="Poppins"/>
                          <a:sym typeface="Poppins"/>
                        </a:rPr>
                        <a:t>Zone of Proximal Development</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The distance between what a learner is capable of doing on their own and what they can do with support</a:t>
                      </a:r>
                      <a:endParaRPr>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1610" name="Google Shape;1610;p7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1" name="Google Shape;1611;p7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2" name="Google Shape;1612;p7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3" name="Google Shape;1613;p7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4" name="Google Shape;1614;p7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5" name="Google Shape;1615;p7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6" name="Google Shape;1616;p7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7" name="Google Shape;1617;p7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8" name="Google Shape;1618;p7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9" name="Google Shape;1619;p7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0" name="Google Shape;1620;p7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1" name="Google Shape;1621;p7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7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3.6.1 - </a:t>
            </a:r>
            <a:r>
              <a:rPr lang="en"/>
              <a:t>Breaking Down a Learning Task</a:t>
            </a:r>
            <a:endParaRPr/>
          </a:p>
        </p:txBody>
      </p:sp>
      <p:sp>
        <p:nvSpPr>
          <p:cNvPr id="1627" name="Google Shape;1627;p71"/>
          <p:cNvSpPr txBox="1"/>
          <p:nvPr>
            <p:ph idx="1" type="body"/>
          </p:nvPr>
        </p:nvSpPr>
        <p:spPr>
          <a:xfrm>
            <a:off x="374550" y="1581675"/>
            <a:ext cx="6514500" cy="27063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800"/>
          </a:p>
          <a:p>
            <a:pPr indent="0" lvl="0" marL="0" rtl="0" algn="l">
              <a:lnSpc>
                <a:spcPct val="100000"/>
              </a:lnSpc>
              <a:spcBef>
                <a:spcPts val="0"/>
              </a:spcBef>
              <a:spcAft>
                <a:spcPts val="0"/>
              </a:spcAft>
              <a:buNone/>
            </a:pPr>
            <a:r>
              <a:rPr lang="en">
                <a:solidFill>
                  <a:schemeClr val="hlink"/>
                </a:solidFill>
              </a:rPr>
              <a:t>In this session, we will be exploring the high-leverage practice of scaffolding. To warm up, let’s practice breaking down the discrete steps of a learning experience.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0" lvl="0" marL="0" rtl="0" algn="l">
              <a:lnSpc>
                <a:spcPct val="100000"/>
              </a:lnSpc>
              <a:spcBef>
                <a:spcPts val="0"/>
              </a:spcBef>
              <a:spcAft>
                <a:spcPts val="0"/>
              </a:spcAft>
              <a:buNone/>
            </a:pPr>
            <a:r>
              <a:rPr lang="en">
                <a:solidFill>
                  <a:schemeClr val="hlink"/>
                </a:solidFill>
              </a:rPr>
              <a:t>Recall something you recently learned to do (e.g., a craft, a home repair, a hairstyle, a game, etc.). Create a step-by-step list of what you needed to be able to do and understand in order to complete the task.</a:t>
            </a:r>
            <a:endParaRPr>
              <a:solidFill>
                <a:schemeClr val="hlink"/>
              </a:solidFill>
            </a:endParaRPr>
          </a:p>
        </p:txBody>
      </p:sp>
      <p:sp>
        <p:nvSpPr>
          <p:cNvPr id="1628" name="Google Shape;1628;p7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9" name="Google Shape;1629;p7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0" name="Google Shape;1630;p7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1" name="Google Shape;1631;p7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2" name="Google Shape;1632;p7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3" name="Google Shape;1633;p7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4" name="Google Shape;1634;p7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5" name="Google Shape;1635;p7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6" name="Google Shape;1636;p7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7" name="Google Shape;1637;p7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8" name="Google Shape;1638;p7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9" name="Google Shape;1639;p7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40" name="Google Shape;1640;p71"/>
          <p:cNvGraphicFramePr/>
          <p:nvPr/>
        </p:nvGraphicFramePr>
        <p:xfrm>
          <a:off x="520050" y="4433875"/>
          <a:ext cx="3000000" cy="3000000"/>
        </p:xfrm>
        <a:graphic>
          <a:graphicData uri="http://schemas.openxmlformats.org/drawingml/2006/table">
            <a:tbl>
              <a:tblPr>
                <a:noFill/>
                <a:tableStyleId>{5737FB1C-6DE3-4DC4-9D02-68202961C296}</a:tableStyleId>
              </a:tblPr>
              <a:tblGrid>
                <a:gridCol w="3083550"/>
                <a:gridCol w="3083550"/>
              </a:tblGrid>
              <a:tr h="398175">
                <a:tc gridSpan="2">
                  <a:txBody>
                    <a:bodyPr/>
                    <a:lstStyle/>
                    <a:p>
                      <a:pPr indent="0" lvl="0" marL="0" rtl="0" algn="l">
                        <a:spcBef>
                          <a:spcPts val="0"/>
                        </a:spcBef>
                        <a:spcAft>
                          <a:spcPts val="0"/>
                        </a:spcAft>
                        <a:buNone/>
                      </a:pPr>
                      <a:r>
                        <a:rPr b="1" lang="en" sz="1500">
                          <a:latin typeface="Poppins"/>
                          <a:ea typeface="Poppins"/>
                          <a:cs typeface="Poppins"/>
                          <a:sym typeface="Poppins"/>
                        </a:rPr>
                        <a:t>What did you learn to do? </a:t>
                      </a:r>
                      <a:endParaRPr b="1"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hMerge="1"/>
              </a:tr>
              <a:tr h="398175">
                <a:tc gridSpan="2">
                  <a:txBody>
                    <a:bodyPr/>
                    <a:lstStyle/>
                    <a:p>
                      <a:pPr indent="0" lvl="0" marL="0" rtl="0" algn="l">
                        <a:spcBef>
                          <a:spcPts val="0"/>
                        </a:spcBef>
                        <a:spcAft>
                          <a:spcPts val="0"/>
                        </a:spcAft>
                        <a:buNone/>
                      </a:pPr>
                      <a:r>
                        <a:rPr lang="en" sz="1500">
                          <a:latin typeface="Poppins"/>
                          <a:ea typeface="Poppins"/>
                          <a:cs typeface="Poppins"/>
                          <a:sym typeface="Poppins"/>
                        </a:rPr>
                        <a:t>Enter text here.</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hMerge="1"/>
              </a:tr>
              <a:tr h="840625">
                <a:tc>
                  <a:txBody>
                    <a:bodyPr/>
                    <a:lstStyle/>
                    <a:p>
                      <a:pPr indent="0" lvl="0" marL="0" rtl="0" algn="l">
                        <a:spcBef>
                          <a:spcPts val="0"/>
                        </a:spcBef>
                        <a:spcAft>
                          <a:spcPts val="0"/>
                        </a:spcAft>
                        <a:buNone/>
                      </a:pPr>
                      <a:r>
                        <a:rPr b="1" lang="en" sz="1500">
                          <a:latin typeface="Poppins"/>
                          <a:ea typeface="Poppins"/>
                          <a:cs typeface="Poppins"/>
                          <a:sym typeface="Poppins"/>
                        </a:rPr>
                        <a:t>Step</a:t>
                      </a:r>
                      <a:endParaRPr b="1" sz="1500">
                        <a:latin typeface="Poppins"/>
                        <a:ea typeface="Poppins"/>
                        <a:cs typeface="Poppins"/>
                        <a:sym typeface="Poppins"/>
                      </a:endParaRPr>
                    </a:p>
                    <a:p>
                      <a:pPr indent="0" lvl="0" marL="0" rtl="0" algn="l">
                        <a:spcBef>
                          <a:spcPts val="0"/>
                        </a:spcBef>
                        <a:spcAft>
                          <a:spcPts val="0"/>
                        </a:spcAft>
                        <a:buNone/>
                      </a:pPr>
                      <a:r>
                        <a:rPr i="1" lang="en" sz="1500">
                          <a:latin typeface="Poppins"/>
                          <a:ea typeface="Poppins"/>
                          <a:cs typeface="Poppins"/>
                          <a:sym typeface="Poppins"/>
                        </a:rPr>
                        <a:t>List each step. </a:t>
                      </a:r>
                      <a:endParaRPr i="1"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 sz="1500">
                          <a:latin typeface="Poppins"/>
                          <a:ea typeface="Poppins"/>
                          <a:cs typeface="Poppins"/>
                          <a:sym typeface="Poppins"/>
                        </a:rPr>
                        <a:t>Required Sub-Skill </a:t>
                      </a:r>
                      <a:endParaRPr b="1" sz="1500">
                        <a:latin typeface="Poppins"/>
                        <a:ea typeface="Poppins"/>
                        <a:cs typeface="Poppins"/>
                        <a:sym typeface="Poppins"/>
                      </a:endParaRPr>
                    </a:p>
                    <a:p>
                      <a:pPr indent="0" lvl="0" marL="0" rtl="0" algn="l">
                        <a:spcBef>
                          <a:spcPts val="0"/>
                        </a:spcBef>
                        <a:spcAft>
                          <a:spcPts val="0"/>
                        </a:spcAft>
                        <a:buNone/>
                      </a:pPr>
                      <a:r>
                        <a:rPr i="1" lang="en" sz="1500">
                          <a:latin typeface="Poppins"/>
                          <a:ea typeface="Poppins"/>
                          <a:cs typeface="Poppins"/>
                          <a:sym typeface="Poppins"/>
                        </a:rPr>
                        <a:t>What did you need to be able to do or understand?</a:t>
                      </a:r>
                      <a:endParaRPr i="1"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840625">
                <a:tc>
                  <a:txBody>
                    <a:bodyPr/>
                    <a:lstStyle/>
                    <a:p>
                      <a:pPr indent="0" lvl="0" marL="0" rtl="0" algn="l">
                        <a:spcBef>
                          <a:spcPts val="0"/>
                        </a:spcBef>
                        <a:spcAft>
                          <a:spcPts val="0"/>
                        </a:spcAft>
                        <a:buNone/>
                      </a:pPr>
                      <a:r>
                        <a:rPr lang="en" sz="1500">
                          <a:solidFill>
                            <a:srgbClr val="980000"/>
                          </a:solidFill>
                          <a:latin typeface="Poppins"/>
                          <a:ea typeface="Poppins"/>
                          <a:cs typeface="Poppins"/>
                          <a:sym typeface="Poppins"/>
                        </a:rPr>
                        <a:t>Example: </a:t>
                      </a:r>
                      <a:endParaRPr sz="1500">
                        <a:solidFill>
                          <a:srgbClr val="980000"/>
                        </a:solidFill>
                        <a:latin typeface="Poppins"/>
                        <a:ea typeface="Poppins"/>
                        <a:cs typeface="Poppins"/>
                        <a:sym typeface="Poppins"/>
                      </a:endParaRPr>
                    </a:p>
                    <a:p>
                      <a:pPr indent="0" lvl="0" marL="0" rtl="0" algn="l">
                        <a:spcBef>
                          <a:spcPts val="0"/>
                        </a:spcBef>
                        <a:spcAft>
                          <a:spcPts val="0"/>
                        </a:spcAft>
                        <a:buNone/>
                      </a:pPr>
                      <a:r>
                        <a:rPr lang="en" sz="1500">
                          <a:solidFill>
                            <a:srgbClr val="980000"/>
                          </a:solidFill>
                          <a:latin typeface="Poppins"/>
                          <a:ea typeface="Poppins"/>
                          <a:cs typeface="Poppins"/>
                          <a:sym typeface="Poppins"/>
                        </a:rPr>
                        <a:t>Step 1: find a YouTube video on dog grooming</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980000"/>
                          </a:solidFill>
                          <a:latin typeface="Poppins"/>
                          <a:ea typeface="Poppins"/>
                          <a:cs typeface="Poppins"/>
                          <a:sym typeface="Poppins"/>
                        </a:rPr>
                        <a:t>Example: </a:t>
                      </a:r>
                      <a:endParaRPr sz="1500">
                        <a:solidFill>
                          <a:srgbClr val="980000"/>
                        </a:solidFill>
                        <a:latin typeface="Poppins"/>
                        <a:ea typeface="Poppins"/>
                        <a:cs typeface="Poppins"/>
                        <a:sym typeface="Poppins"/>
                      </a:endParaRPr>
                    </a:p>
                    <a:p>
                      <a:pPr indent="0" lvl="0" marL="0" rtl="0" algn="l">
                        <a:spcBef>
                          <a:spcPts val="0"/>
                        </a:spcBef>
                        <a:spcAft>
                          <a:spcPts val="0"/>
                        </a:spcAft>
                        <a:buNone/>
                      </a:pPr>
                      <a:r>
                        <a:rPr lang="en" sz="1500">
                          <a:solidFill>
                            <a:srgbClr val="980000"/>
                          </a:solidFill>
                          <a:latin typeface="Poppins"/>
                          <a:ea typeface="Poppins"/>
                          <a:cs typeface="Poppins"/>
                          <a:sym typeface="Poppins"/>
                        </a:rPr>
                        <a:t>Understand how to use a search engine</a:t>
                      </a:r>
                      <a:endParaRPr sz="1500">
                        <a:solidFill>
                          <a:srgbClr val="980000"/>
                        </a:solidFill>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840625">
                <a:tc>
                  <a:txBody>
                    <a:bodyPr/>
                    <a:lstStyle/>
                    <a:p>
                      <a:pPr indent="0" lvl="0" marL="0" rtl="0" algn="l">
                        <a:spcBef>
                          <a:spcPts val="0"/>
                        </a:spcBef>
                        <a:spcAft>
                          <a:spcPts val="0"/>
                        </a:spcAft>
                        <a:buNone/>
                      </a:pPr>
                      <a:r>
                        <a:rPr lang="en" sz="1500">
                          <a:latin typeface="Poppins"/>
                          <a:ea typeface="Poppins"/>
                          <a:cs typeface="Poppins"/>
                          <a:sym typeface="Poppins"/>
                        </a:rPr>
                        <a:t>Other….(add your own)</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840625">
                <a:tc>
                  <a:txBody>
                    <a:bodyPr/>
                    <a:lstStyle/>
                    <a:p>
                      <a:pPr indent="0" lvl="0" marL="0" rtl="0" algn="l">
                        <a:spcBef>
                          <a:spcPts val="0"/>
                        </a:spcBef>
                        <a:spcAft>
                          <a:spcPts val="0"/>
                        </a:spcAft>
                        <a:buNone/>
                      </a:pPr>
                      <a:r>
                        <a:rPr lang="en" sz="1500">
                          <a:latin typeface="Poppins"/>
                          <a:ea typeface="Poppins"/>
                          <a:cs typeface="Poppins"/>
                          <a:sym typeface="Poppins"/>
                        </a:rPr>
                        <a:t>Other….(add your own)</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840625">
                <a:tc>
                  <a:txBody>
                    <a:bodyPr/>
                    <a:lstStyle/>
                    <a:p>
                      <a:pPr indent="0" lvl="0" marL="0" rtl="0" algn="l">
                        <a:spcBef>
                          <a:spcPts val="0"/>
                        </a:spcBef>
                        <a:spcAft>
                          <a:spcPts val="0"/>
                        </a:spcAft>
                        <a:buNone/>
                      </a:pPr>
                      <a:r>
                        <a:rPr lang="en" sz="1500">
                          <a:latin typeface="Poppins"/>
                          <a:ea typeface="Poppins"/>
                          <a:cs typeface="Poppins"/>
                          <a:sym typeface="Poppins"/>
                        </a:rPr>
                        <a:t>Other….(add your own)</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7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3.6.2 - </a:t>
            </a:r>
            <a:r>
              <a:rPr lang="en" sz="3600"/>
              <a:t>Test a Tool: Graphic Organizers</a:t>
            </a:r>
            <a:endParaRPr sz="3600"/>
          </a:p>
        </p:txBody>
      </p:sp>
      <p:sp>
        <p:nvSpPr>
          <p:cNvPr id="1646" name="Google Shape;1646;p72"/>
          <p:cNvSpPr txBox="1"/>
          <p:nvPr>
            <p:ph idx="1" type="body"/>
          </p:nvPr>
        </p:nvSpPr>
        <p:spPr>
          <a:xfrm>
            <a:off x="374550" y="1614900"/>
            <a:ext cx="6514500" cy="3222000"/>
          </a:xfrm>
          <a:prstGeom prst="rect">
            <a:avLst/>
          </a:prstGeom>
        </p:spPr>
        <p:txBody>
          <a:bodyPr anchorCtr="0" anchor="t" bIns="91425" lIns="91425" spcFirstLastPara="1" rIns="91425" wrap="square" tIns="91425">
            <a:normAutofit lnSpcReduction="10000"/>
          </a:bodyPr>
          <a:lstStyle/>
          <a:p>
            <a:pPr indent="0" lvl="0" marL="0" rtl="0" algn="l">
              <a:lnSpc>
                <a:spcPct val="130000"/>
              </a:lnSpc>
              <a:spcBef>
                <a:spcPts val="0"/>
              </a:spcBef>
              <a:spcAft>
                <a:spcPts val="0"/>
              </a:spcAft>
              <a:buNone/>
            </a:pPr>
            <a:r>
              <a:rPr b="1" lang="en" sz="1600"/>
              <a:t>ESTABLISH: Reflection for Action</a:t>
            </a:r>
            <a:endParaRPr b="1" sz="1600"/>
          </a:p>
          <a:p>
            <a:pPr indent="0" lvl="0" marL="0" rtl="0" algn="l">
              <a:lnSpc>
                <a:spcPct val="9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05000"/>
              </a:lnSpc>
              <a:spcBef>
                <a:spcPts val="0"/>
              </a:spcBef>
              <a:spcAft>
                <a:spcPts val="0"/>
              </a:spcAft>
              <a:buClr>
                <a:schemeClr val="hlink"/>
              </a:buClr>
              <a:buSzPts val="1600"/>
              <a:buChar char="●"/>
            </a:pPr>
            <a:r>
              <a:rPr lang="en" sz="1600">
                <a:solidFill>
                  <a:schemeClr val="hlink"/>
                </a:solidFill>
              </a:rPr>
              <a:t>Graphic organizers are great tools to engage students across learning modalities. Consider a lesson in which a graphic organizer would be an effective scaffold for your learners to demonstrate connections between concepts. </a:t>
            </a:r>
            <a:endParaRPr sz="1600">
              <a:solidFill>
                <a:schemeClr val="hlink"/>
              </a:solidFill>
            </a:endParaRPr>
          </a:p>
          <a:p>
            <a:pPr indent="-330200" lvl="0" marL="457200" rtl="0" algn="l">
              <a:lnSpc>
                <a:spcPct val="105000"/>
              </a:lnSpc>
              <a:spcBef>
                <a:spcPts val="0"/>
              </a:spcBef>
              <a:spcAft>
                <a:spcPts val="0"/>
              </a:spcAft>
              <a:buClr>
                <a:schemeClr val="hlink"/>
              </a:buClr>
              <a:buSzPts val="1600"/>
              <a:buChar char="●"/>
            </a:pPr>
            <a:r>
              <a:rPr lang="en" sz="1600">
                <a:solidFill>
                  <a:schemeClr val="hlink"/>
                </a:solidFill>
              </a:rPr>
              <a:t>Create a graphic organizer for your lesson by  testing a digital mind-mapping app (</a:t>
            </a:r>
            <a:r>
              <a:rPr lang="en" sz="1600" u="sng">
                <a:solidFill>
                  <a:srgbClr val="1155CC"/>
                </a:solidFill>
                <a:hlinkClick r:id="rId3">
                  <a:extLst>
                    <a:ext uri="{A12FA001-AC4F-418D-AE19-62706E023703}">
                      <ahyp:hlinkClr val="tx"/>
                    </a:ext>
                  </a:extLst>
                </a:hlinkClick>
              </a:rPr>
              <a:t>MindMeister</a:t>
            </a:r>
            <a:r>
              <a:rPr lang="en" sz="1600">
                <a:solidFill>
                  <a:schemeClr val="hlink"/>
                </a:solidFill>
              </a:rPr>
              <a:t>, </a:t>
            </a:r>
            <a:r>
              <a:rPr lang="en" sz="1600" u="sng">
                <a:solidFill>
                  <a:srgbClr val="1155CC"/>
                </a:solidFill>
                <a:hlinkClick r:id="rId4">
                  <a:extLst>
                    <a:ext uri="{A12FA001-AC4F-418D-AE19-62706E023703}">
                      <ahyp:hlinkClr val="tx"/>
                    </a:ext>
                  </a:extLst>
                </a:hlinkClick>
              </a:rPr>
              <a:t>GitMind</a:t>
            </a:r>
            <a:r>
              <a:rPr lang="en" sz="1600">
                <a:solidFill>
                  <a:schemeClr val="hlink"/>
                </a:solidFill>
              </a:rPr>
              <a:t>, </a:t>
            </a:r>
            <a:r>
              <a:rPr lang="en" sz="1600" u="sng">
                <a:solidFill>
                  <a:srgbClr val="1155CC"/>
                </a:solidFill>
                <a:hlinkClick r:id="rId5">
                  <a:extLst>
                    <a:ext uri="{A12FA001-AC4F-418D-AE19-62706E023703}">
                      <ahyp:hlinkClr val="tx"/>
                    </a:ext>
                  </a:extLst>
                </a:hlinkClick>
              </a:rPr>
              <a:t>Graphic Organizer Maker</a:t>
            </a:r>
            <a:r>
              <a:rPr lang="en" sz="1600">
                <a:solidFill>
                  <a:schemeClr val="hlink"/>
                </a:solidFill>
              </a:rPr>
              <a:t>, or another tool of your choice) or hand-drawing your organizer to start. </a:t>
            </a:r>
            <a:endParaRPr sz="1600">
              <a:solidFill>
                <a:schemeClr val="hlink"/>
              </a:solidFill>
            </a:endParaRPr>
          </a:p>
          <a:p>
            <a:pPr indent="-330200" lvl="0" marL="457200" rtl="0" algn="l">
              <a:lnSpc>
                <a:spcPct val="105000"/>
              </a:lnSpc>
              <a:spcBef>
                <a:spcPts val="0"/>
              </a:spcBef>
              <a:spcAft>
                <a:spcPts val="0"/>
              </a:spcAft>
              <a:buClr>
                <a:schemeClr val="hlink"/>
              </a:buClr>
              <a:buSzPts val="1600"/>
              <a:buChar char="●"/>
            </a:pPr>
            <a:r>
              <a:rPr lang="en" sz="1600">
                <a:solidFill>
                  <a:schemeClr val="hlink"/>
                </a:solidFill>
              </a:rPr>
              <a:t>After you’ve completed your graphic organizer, consider the questions below. </a:t>
            </a:r>
            <a:endParaRPr sz="1600">
              <a:solidFill>
                <a:schemeClr val="hlink"/>
              </a:solidFill>
            </a:endParaRPr>
          </a:p>
        </p:txBody>
      </p:sp>
      <p:sp>
        <p:nvSpPr>
          <p:cNvPr id="1647" name="Google Shape;1647;p7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8" name="Google Shape;1648;p72">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9" name="Google Shape;1649;p7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0" name="Google Shape;1650;p7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1" name="Google Shape;1651;p72">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2" name="Google Shape;1652;p72">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3" name="Google Shape;1653;p72">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4" name="Google Shape;1654;p72">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5" name="Google Shape;1655;p72">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6" name="Google Shape;1656;p72">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7" name="Google Shape;1657;p72">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8" name="Google Shape;1658;p72">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59" name="Google Shape;1659;p72"/>
          <p:cNvGraphicFramePr/>
          <p:nvPr/>
        </p:nvGraphicFramePr>
        <p:xfrm>
          <a:off x="197438" y="4685925"/>
          <a:ext cx="3000000" cy="3000000"/>
        </p:xfrm>
        <a:graphic>
          <a:graphicData uri="http://schemas.openxmlformats.org/drawingml/2006/table">
            <a:tbl>
              <a:tblPr>
                <a:noFill/>
                <a:tableStyleId>{04218C51-78AD-4FC1-A2AB-7EA3EA0C681C}</a:tableStyleId>
              </a:tblPr>
              <a:tblGrid>
                <a:gridCol w="1008800"/>
                <a:gridCol w="1503075"/>
                <a:gridCol w="1503075"/>
                <a:gridCol w="1503075"/>
                <a:gridCol w="1503075"/>
              </a:tblGrid>
              <a:tr h="582675">
                <a:tc gridSpan="5">
                  <a:txBody>
                    <a:bodyPr/>
                    <a:lstStyle/>
                    <a:p>
                      <a:pPr indent="0" lvl="0" marL="0" rtl="0" algn="ctr">
                        <a:spcBef>
                          <a:spcPts val="0"/>
                        </a:spcBef>
                        <a:spcAft>
                          <a:spcPts val="0"/>
                        </a:spcAft>
                        <a:buNone/>
                      </a:pPr>
                      <a:r>
                        <a:rPr b="1" lang="en" sz="1600">
                          <a:latin typeface="Poppins"/>
                          <a:ea typeface="Poppins"/>
                          <a:cs typeface="Poppins"/>
                          <a:sym typeface="Poppins"/>
                        </a:rPr>
                        <a:t>Lesson: </a:t>
                      </a:r>
                      <a:endParaRPr b="1"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solidFill>
                      <a:schemeClr val="accent2"/>
                    </a:solidFill>
                  </a:tcPr>
                </a:tc>
                <a:tc hMerge="1"/>
                <a:tc hMerge="1"/>
                <a:tc hMerge="1"/>
                <a:tc hMerge="1"/>
              </a:tr>
              <a:tr h="582675">
                <a:tc gridSpan="5">
                  <a:txBody>
                    <a:bodyPr/>
                    <a:lstStyle/>
                    <a:p>
                      <a:pPr indent="0" lvl="0" marL="0" rtl="0" algn="ctr">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tcPr>
                </a:tc>
                <a:tc hMerge="1"/>
                <a:tc hMerge="1"/>
                <a:tc hMerge="1"/>
                <a:tc hMerge="1"/>
              </a:tr>
              <a:tr h="582675">
                <a:tc gridSpan="5">
                  <a:txBody>
                    <a:bodyPr/>
                    <a:lstStyle/>
                    <a:p>
                      <a:pPr indent="0" lvl="0" marL="0" rtl="0" algn="ctr">
                        <a:spcBef>
                          <a:spcPts val="0"/>
                        </a:spcBef>
                        <a:spcAft>
                          <a:spcPts val="0"/>
                        </a:spcAft>
                        <a:buNone/>
                      </a:pPr>
                      <a:r>
                        <a:rPr b="1" lang="en" sz="1600">
                          <a:latin typeface="Poppins"/>
                          <a:ea typeface="Poppins"/>
                          <a:cs typeface="Poppins"/>
                          <a:sym typeface="Poppins"/>
                        </a:rPr>
                        <a:t>Y</a:t>
                      </a:r>
                      <a:r>
                        <a:rPr b="1" lang="en" sz="1600">
                          <a:latin typeface="Poppins"/>
                          <a:ea typeface="Poppins"/>
                          <a:cs typeface="Poppins"/>
                          <a:sym typeface="Poppins"/>
                        </a:rPr>
                        <a:t>our </a:t>
                      </a:r>
                      <a:r>
                        <a:rPr b="1" lang="en" sz="1600">
                          <a:latin typeface="Poppins"/>
                          <a:ea typeface="Poppins"/>
                          <a:cs typeface="Poppins"/>
                          <a:sym typeface="Poppins"/>
                        </a:rPr>
                        <a:t>graphic</a:t>
                      </a:r>
                      <a:r>
                        <a:rPr b="1" lang="en" sz="1600">
                          <a:latin typeface="Poppins"/>
                          <a:ea typeface="Poppins"/>
                          <a:cs typeface="Poppins"/>
                          <a:sym typeface="Poppins"/>
                        </a:rPr>
                        <a:t> </a:t>
                      </a:r>
                      <a:r>
                        <a:rPr b="1" lang="en" sz="1600">
                          <a:latin typeface="Poppins"/>
                          <a:ea typeface="Poppins"/>
                          <a:cs typeface="Poppins"/>
                          <a:sym typeface="Poppins"/>
                        </a:rPr>
                        <a:t>organizer:</a:t>
                      </a:r>
                      <a:endParaRPr b="1"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solidFill>
                      <a:schemeClr val="accent2"/>
                    </a:solidFill>
                  </a:tcPr>
                </a:tc>
                <a:tc hMerge="1"/>
                <a:tc hMerge="1"/>
                <a:tc hMerge="1"/>
                <a:tc hMerge="1"/>
              </a:tr>
              <a:tr h="582675">
                <a:tc gridSpan="5">
                  <a:txBody>
                    <a:bodyPr/>
                    <a:lstStyle/>
                    <a:p>
                      <a:pPr indent="0" lvl="0" marL="0" rtl="0" algn="l">
                        <a:spcBef>
                          <a:spcPts val="0"/>
                        </a:spcBef>
                        <a:spcAft>
                          <a:spcPts val="0"/>
                        </a:spcAft>
                        <a:buNone/>
                      </a:pPr>
                      <a:r>
                        <a:rPr lang="en" sz="1600">
                          <a:latin typeface="Poppins"/>
                          <a:ea typeface="Poppins"/>
                          <a:cs typeface="Poppins"/>
                          <a:sym typeface="Poppins"/>
                        </a:rPr>
                        <a:t>Link:</a:t>
                      </a:r>
                      <a:endParaRPr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tcPr>
                </a:tc>
                <a:tc hMerge="1"/>
                <a:tc hMerge="1"/>
                <a:tc hMerge="1"/>
                <a:tc hMerge="1"/>
              </a:tr>
              <a:tr h="582675">
                <a:tc gridSpan="5">
                  <a:txBody>
                    <a:bodyPr/>
                    <a:lstStyle/>
                    <a:p>
                      <a:pPr indent="0" lvl="0" marL="0" rtl="0" algn="ctr">
                        <a:spcBef>
                          <a:spcPts val="0"/>
                        </a:spcBef>
                        <a:spcAft>
                          <a:spcPts val="0"/>
                        </a:spcAft>
                        <a:buNone/>
                      </a:pPr>
                      <a:r>
                        <a:rPr b="1" lang="en" sz="1600">
                          <a:latin typeface="Poppins"/>
                          <a:ea typeface="Poppins"/>
                          <a:cs typeface="Poppins"/>
                          <a:sym typeface="Poppins"/>
                        </a:rPr>
                        <a:t>Is your graphic organizer adaptable by students to address learner variability?</a:t>
                      </a:r>
                      <a:endParaRPr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solidFill>
                      <a:schemeClr val="accent2"/>
                    </a:solidFill>
                  </a:tcPr>
                </a:tc>
                <a:tc hMerge="1"/>
                <a:tc hMerge="1"/>
                <a:tc hMerge="1"/>
                <a:tc hMerge="1"/>
              </a:tr>
              <a:tr h="582675">
                <a:tc gridSpan="5">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tcPr>
                </a:tc>
                <a:tc hMerge="1"/>
                <a:tc hMerge="1"/>
                <a:tc hMerge="1"/>
                <a:tc hMerge="1"/>
              </a:tr>
              <a:tr h="582675">
                <a:tc gridSpan="5">
                  <a:txBody>
                    <a:bodyPr/>
                    <a:lstStyle/>
                    <a:p>
                      <a:pPr indent="0" lvl="0" marL="0" rtl="0" algn="ctr">
                        <a:spcBef>
                          <a:spcPts val="0"/>
                        </a:spcBef>
                        <a:spcAft>
                          <a:spcPts val="0"/>
                        </a:spcAft>
                        <a:buNone/>
                      </a:pPr>
                      <a:r>
                        <a:rPr b="1" lang="en" sz="1600">
                          <a:latin typeface="Poppins"/>
                          <a:ea typeface="Poppins"/>
                          <a:cs typeface="Poppins"/>
                          <a:sym typeface="Poppins"/>
                        </a:rPr>
                        <a:t>Will your students use the organizer you developed, or will they create/co-create their own? </a:t>
                      </a:r>
                      <a:endParaRPr b="1"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solidFill>
                      <a:schemeClr val="accent2"/>
                    </a:solidFill>
                  </a:tcPr>
                </a:tc>
                <a:tc hMerge="1"/>
                <a:tc hMerge="1"/>
                <a:tc hMerge="1"/>
                <a:tc hMerge="1"/>
              </a:tr>
              <a:tr h="582675">
                <a:tc gridSpan="5">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2"/>
                      </a:solidFill>
                      <a:prstDash val="dash"/>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38100">
                      <a:solidFill>
                        <a:schemeClr val="accent2"/>
                      </a:solidFill>
                      <a:prstDash val="dash"/>
                      <a:round/>
                      <a:headEnd len="sm" w="sm" type="none"/>
                      <a:tailEnd len="sm" w="sm" type="none"/>
                    </a:lnB>
                  </a:tcPr>
                </a:tc>
                <a:tc hMerge="1"/>
                <a:tc hMerge="1"/>
                <a:tc hMerge="1"/>
                <a:tc hMerge="1"/>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sp>
        <p:nvSpPr>
          <p:cNvPr id="1664" name="Google Shape;1664;p73"/>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3.6.3 - </a:t>
            </a:r>
            <a:r>
              <a:rPr lang="en"/>
              <a:t>Plan Scaffolds into Instruction</a:t>
            </a:r>
            <a:endParaRPr/>
          </a:p>
          <a:p>
            <a:pPr indent="0" lvl="0" marL="0" rtl="0" algn="l">
              <a:spcBef>
                <a:spcPts val="0"/>
              </a:spcBef>
              <a:spcAft>
                <a:spcPts val="0"/>
              </a:spcAft>
              <a:buNone/>
            </a:pPr>
            <a:r>
              <a:t/>
            </a:r>
            <a:endParaRPr/>
          </a:p>
        </p:txBody>
      </p:sp>
      <p:sp>
        <p:nvSpPr>
          <p:cNvPr id="1665" name="Google Shape;1665;p73"/>
          <p:cNvSpPr txBox="1"/>
          <p:nvPr>
            <p:ph idx="1" type="body"/>
          </p:nvPr>
        </p:nvSpPr>
        <p:spPr>
          <a:xfrm>
            <a:off x="374550" y="1600475"/>
            <a:ext cx="6514500" cy="2332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a:t>
            </a:r>
            <a:r>
              <a:rPr i="1" lang="en" sz="1700">
                <a:solidFill>
                  <a:schemeClr val="hlink"/>
                </a:solidFill>
              </a:rPr>
              <a:t>NSTRUCTIONS:</a:t>
            </a:r>
            <a:endParaRPr i="1"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Return to the lesson plan you have been developing for your micro-credential portfolio.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Identify when in the lesson students will be working in their Zone of Proximal Development.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Reflect on how you have provided scaffolding and plan for new scaffolds as needed.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666" name="Google Shape;1666;p7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667" name="Google Shape;1667;p7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8" name="Google Shape;1668;p7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9" name="Google Shape;1669;p7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0" name="Google Shape;1670;p7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1" name="Google Shape;1671;p7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2" name="Google Shape;1672;p7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3" name="Google Shape;1673;p7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4" name="Google Shape;1674;p7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5" name="Google Shape;1675;p7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6" name="Google Shape;1676;p7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7" name="Google Shape;1677;p7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8" name="Google Shape;1678;p7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79" name="Google Shape;1679;p73"/>
          <p:cNvGraphicFramePr/>
          <p:nvPr/>
        </p:nvGraphicFramePr>
        <p:xfrm>
          <a:off x="374550" y="3932690"/>
          <a:ext cx="3000000" cy="3000000"/>
        </p:xfrm>
        <a:graphic>
          <a:graphicData uri="http://schemas.openxmlformats.org/drawingml/2006/table">
            <a:tbl>
              <a:tblPr>
                <a:noFill/>
                <a:tableStyleId>{5737FB1C-6DE3-4DC4-9D02-68202961C296}</a:tableStyleId>
              </a:tblPr>
              <a:tblGrid>
                <a:gridCol w="6514500"/>
              </a:tblGrid>
              <a:tr h="726250">
                <a:tc>
                  <a:txBody>
                    <a:bodyPr/>
                    <a:lstStyle/>
                    <a:p>
                      <a:pPr indent="0" lvl="0" marL="0" rtl="0" algn="l">
                        <a:spcBef>
                          <a:spcPts val="0"/>
                        </a:spcBef>
                        <a:spcAft>
                          <a:spcPts val="0"/>
                        </a:spcAft>
                        <a:buNone/>
                      </a:pPr>
                      <a:r>
                        <a:rPr lang="en" sz="1600">
                          <a:solidFill>
                            <a:schemeClr val="hlink"/>
                          </a:solidFill>
                          <a:latin typeface="Poppins"/>
                          <a:ea typeface="Poppins"/>
                          <a:cs typeface="Poppins"/>
                          <a:sym typeface="Poppins"/>
                        </a:rPr>
                        <a:t>Learning Objective: </a:t>
                      </a:r>
                      <a:endParaRPr b="1" sz="1600">
                        <a:solidFill>
                          <a:schemeClr val="hlink"/>
                        </a:solidFill>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2"/>
                    </a:solidFill>
                  </a:tcPr>
                </a:tc>
              </a:tr>
              <a:tr h="726525">
                <a:tc>
                  <a:txBody>
                    <a:bodyPr/>
                    <a:lstStyle/>
                    <a:p>
                      <a:pPr indent="0" lvl="0" marL="0" rtl="0" algn="l">
                        <a:spcBef>
                          <a:spcPts val="0"/>
                        </a:spcBef>
                        <a:spcAft>
                          <a:spcPts val="0"/>
                        </a:spcAft>
                        <a:buNone/>
                      </a:pPr>
                      <a:r>
                        <a:rPr lang="en" sz="1600">
                          <a:latin typeface="Poppins"/>
                          <a:ea typeface="Poppins"/>
                          <a:cs typeface="Poppins"/>
                          <a:sym typeface="Poppins"/>
                        </a:rPr>
                        <a:t>Description of instruction/lesson step: </a:t>
                      </a:r>
                      <a:endParaRPr sz="1600">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2"/>
                    </a:solidFill>
                  </a:tcPr>
                </a:tc>
              </a:tr>
              <a:tr h="706125">
                <a:tc>
                  <a:txBody>
                    <a:bodyPr/>
                    <a:lstStyle/>
                    <a:p>
                      <a:pPr indent="0" lvl="0" marL="0" rtl="0" algn="l">
                        <a:spcBef>
                          <a:spcPts val="0"/>
                        </a:spcBef>
                        <a:spcAft>
                          <a:spcPts val="0"/>
                        </a:spcAft>
                        <a:buClr>
                          <a:schemeClr val="hlink"/>
                        </a:buClr>
                        <a:buSzPts val="1100"/>
                        <a:buFont typeface="Arial"/>
                        <a:buNone/>
                      </a:pPr>
                      <a:r>
                        <a:rPr lang="en" sz="1600">
                          <a:solidFill>
                            <a:schemeClr val="hlink"/>
                          </a:solidFill>
                          <a:latin typeface="Poppins"/>
                          <a:ea typeface="Poppins"/>
                          <a:cs typeface="Poppins"/>
                          <a:sym typeface="Poppins"/>
                        </a:rPr>
                        <a:t>Current or needed scaffolds:</a:t>
                      </a:r>
                      <a:endParaRPr sz="16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928475">
                <a:tc>
                  <a:txBody>
                    <a:bodyPr/>
                    <a:lstStyle/>
                    <a:p>
                      <a:pPr indent="0" lvl="0" marL="0" rtl="0" algn="l">
                        <a:spcBef>
                          <a:spcPts val="0"/>
                        </a:spcBef>
                        <a:spcAft>
                          <a:spcPts val="0"/>
                        </a:spcAft>
                        <a:buNone/>
                      </a:pPr>
                      <a:r>
                        <a:rPr lang="en" sz="1600">
                          <a:solidFill>
                            <a:schemeClr val="hlink"/>
                          </a:solidFill>
                          <a:latin typeface="Poppins"/>
                          <a:ea typeface="Poppins"/>
                          <a:cs typeface="Poppins"/>
                          <a:sym typeface="Poppins"/>
                        </a:rPr>
                        <a:t>Reflect and draft ideas for improvement:</a:t>
                      </a:r>
                      <a:endParaRPr sz="1600">
                        <a:solidFill>
                          <a:schemeClr val="hlink"/>
                        </a:solidFill>
                        <a:latin typeface="Poppins"/>
                        <a:ea typeface="Poppins"/>
                        <a:cs typeface="Poppins"/>
                        <a:sym typeface="Poppins"/>
                      </a:endParaRPr>
                    </a:p>
                    <a:p>
                      <a:pPr indent="0" lvl="0" marL="0" rtl="0" algn="l">
                        <a:spcBef>
                          <a:spcPts val="0"/>
                        </a:spcBef>
                        <a:spcAft>
                          <a:spcPts val="0"/>
                        </a:spcAft>
                        <a:buNone/>
                      </a:pPr>
                      <a:r>
                        <a:t/>
                      </a:r>
                      <a:endParaRPr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rPr lang="en" sz="1600">
                          <a:solidFill>
                            <a:schemeClr val="hlink"/>
                          </a:solidFill>
                          <a:latin typeface="Poppins"/>
                          <a:ea typeface="Poppins"/>
                          <a:cs typeface="Poppins"/>
                          <a:sym typeface="Poppins"/>
                        </a:rPr>
                        <a:t>Is the scaffold portable? Can it be accessed across learning environments? </a:t>
                      </a:r>
                      <a:endParaRPr sz="16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rPr lang="en" sz="1600">
                          <a:solidFill>
                            <a:schemeClr val="hlink"/>
                          </a:solidFill>
                          <a:latin typeface="Poppins"/>
                          <a:ea typeface="Poppins"/>
                          <a:cs typeface="Poppins"/>
                          <a:sym typeface="Poppins"/>
                        </a:rPr>
                        <a:t>Can students self-pace through the scaffold? Can they reorganize and/or repeat?</a:t>
                      </a:r>
                      <a:endParaRPr sz="16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rPr lang="en" sz="1600">
                          <a:solidFill>
                            <a:schemeClr val="hlink"/>
                          </a:solidFill>
                          <a:latin typeface="Poppins"/>
                          <a:ea typeface="Poppins"/>
                          <a:cs typeface="Poppins"/>
                          <a:sym typeface="Poppins"/>
                        </a:rPr>
                        <a:t>Is it passive, active, or interactive?</a:t>
                      </a:r>
                      <a:endParaRPr sz="16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rPr lang="en" sz="1600">
                          <a:solidFill>
                            <a:schemeClr val="hlink"/>
                          </a:solidFill>
                          <a:latin typeface="Poppins"/>
                          <a:ea typeface="Poppins"/>
                          <a:cs typeface="Poppins"/>
                          <a:sym typeface="Poppins"/>
                        </a:rPr>
                        <a:t>Is it assigned, available, or accessible?</a:t>
                      </a:r>
                      <a:endParaRPr sz="16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600">
                        <a:solidFill>
                          <a:schemeClr val="hlink"/>
                        </a:solidFill>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grpSp>
        <p:nvGrpSpPr>
          <p:cNvPr id="1684" name="Google Shape;1684;p74"/>
          <p:cNvGrpSpPr/>
          <p:nvPr/>
        </p:nvGrpSpPr>
        <p:grpSpPr>
          <a:xfrm>
            <a:off x="224350" y="224350"/>
            <a:ext cx="7116900" cy="9597300"/>
            <a:chOff x="224350" y="224350"/>
            <a:chExt cx="7116900" cy="9597300"/>
          </a:xfrm>
        </p:grpSpPr>
        <p:sp>
          <p:nvSpPr>
            <p:cNvPr id="1685" name="Google Shape;1685;p74"/>
            <p:cNvSpPr/>
            <p:nvPr/>
          </p:nvSpPr>
          <p:spPr>
            <a:xfrm>
              <a:off x="224350" y="224350"/>
              <a:ext cx="6967500" cy="959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4"/>
            <p:cNvSpPr/>
            <p:nvPr/>
          </p:nvSpPr>
          <p:spPr>
            <a:xfrm rot="5400000">
              <a:off x="6936250" y="7898347"/>
              <a:ext cx="660600" cy="149400"/>
            </a:xfrm>
            <a:prstGeom prst="triangle">
              <a:avLst>
                <a:gd fmla="val 5088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7" name="Google Shape;1687;p74"/>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07</a:t>
            </a:r>
            <a:endParaRPr/>
          </a:p>
        </p:txBody>
      </p:sp>
      <p:cxnSp>
        <p:nvCxnSpPr>
          <p:cNvPr id="1688" name="Google Shape;1688;p74"/>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689" name="Google Shape;1689;p7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0" name="Google Shape;1690;p7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1" name="Google Shape;1691;p74">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2" name="Google Shape;1692;p74">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3" name="Google Shape;1693;p74">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4" name="Google Shape;1694;p74">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5" name="Google Shape;1695;p74">
            <a:hlinkClick action="ppaction://hlinksldjump" r:id="rId5"/>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6" name="Google Shape;1696;p74">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7" name="Google Shape;1697;p74">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8" name="Google Shape;1698;p7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699" name="Google Shape;1699;p74">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700" name="Google Shape;1700;p74"/>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Explicit Instruction: </a:t>
            </a:r>
            <a:endParaRPr/>
          </a:p>
          <a:p>
            <a:pPr indent="0" lvl="0" marL="0" rtl="0" algn="ctr">
              <a:spcBef>
                <a:spcPts val="0"/>
              </a:spcBef>
              <a:spcAft>
                <a:spcPts val="0"/>
              </a:spcAft>
              <a:buNone/>
            </a:pPr>
            <a:r>
              <a:rPr lang="en"/>
              <a:t>Showing and Telling Across Learning Environments</a:t>
            </a:r>
            <a:endParaRPr/>
          </a:p>
        </p:txBody>
      </p:sp>
      <p:sp>
        <p:nvSpPr>
          <p:cNvPr id="1701" name="Google Shape;1701;p74">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2" name="Google Shape;1702;p74">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3" name="Google Shape;1703;p74">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4" name="Google Shape;1704;p74">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5" name="Google Shape;1705;p74">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6" name="Google Shape;1706;p74">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7" name="Google Shape;1707;p74">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8" name="Google Shape;1708;p74">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9" name="Google Shape;1709;p74">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0" name="Google Shape;1710;p74">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1" name="Google Shape;1711;p7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2" name="Google Shape;1712;p7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3" name="Google Shape;1713;p74">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4" name="Google Shape;1714;p74">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5" name="Google Shape;1715;p74">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6" name="Google Shape;1716;p74">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7" name="Google Shape;1717;p74">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8" name="Google Shape;1718;p74">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9" name="Google Shape;1719;p74">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0" name="Google Shape;1720;p74">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4" name="Shape 1724"/>
        <p:cNvGrpSpPr/>
        <p:nvPr/>
      </p:nvGrpSpPr>
      <p:grpSpPr>
        <a:xfrm>
          <a:off x="0" y="0"/>
          <a:ext cx="0" cy="0"/>
          <a:chOff x="0" y="0"/>
          <a:chExt cx="0" cy="0"/>
        </a:xfrm>
      </p:grpSpPr>
      <p:sp>
        <p:nvSpPr>
          <p:cNvPr id="1725" name="Google Shape;1725;p7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726" name="Google Shape;1726;p7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727" name="Google Shape;1727;p75"/>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656000"/>
                <a:gridCol w="2393850"/>
                <a:gridCol w="2393850"/>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058325">
                <a:tc>
                  <a:txBody>
                    <a:bodyPr/>
                    <a:lstStyle/>
                    <a:p>
                      <a:pPr indent="0" lvl="0" marL="0" rtl="0" algn="l">
                        <a:spcBef>
                          <a:spcPts val="0"/>
                        </a:spcBef>
                        <a:spcAft>
                          <a:spcPts val="0"/>
                        </a:spcAft>
                        <a:buNone/>
                      </a:pPr>
                      <a:r>
                        <a:rPr lang="en" sz="1600" u="sng">
                          <a:solidFill>
                            <a:srgbClr val="1155CC"/>
                          </a:solidFill>
                          <a:latin typeface="Poppins"/>
                          <a:ea typeface="Poppins"/>
                          <a:cs typeface="Poppins"/>
                          <a:sym typeface="Poppins"/>
                          <a:hlinkClick r:id="rId3">
                            <a:extLst>
                              <a:ext uri="{A12FA001-AC4F-418D-AE19-62706E023703}">
                                <ahyp:hlinkClr val="tx"/>
                              </a:ext>
                            </a:extLst>
                          </a:hlinkClick>
                        </a:rPr>
                        <a:t>Cumulative</a:t>
                      </a:r>
                      <a:r>
                        <a:rPr lang="en" sz="1600">
                          <a:latin typeface="Poppins"/>
                          <a:ea typeface="Poppins"/>
                          <a:cs typeface="Poppins"/>
                          <a:sym typeface="Poppins"/>
                        </a:rPr>
                        <a:t> Practice</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Practicing a newly learned skill alongside a previously learned and related skill to help students maintain and sustain mastery of recently taught and previously taught skills </a:t>
                      </a:r>
                      <a:endParaRPr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058325">
                <a:tc>
                  <a:txBody>
                    <a:bodyPr/>
                    <a:lstStyle/>
                    <a:p>
                      <a:pPr indent="0" lvl="0" marL="0" rtl="0" algn="l">
                        <a:spcBef>
                          <a:spcPts val="0"/>
                        </a:spcBef>
                        <a:spcAft>
                          <a:spcPts val="0"/>
                        </a:spcAft>
                        <a:buNone/>
                      </a:pPr>
                      <a:r>
                        <a:rPr lang="en" sz="1600" u="sng">
                          <a:solidFill>
                            <a:srgbClr val="1155CC"/>
                          </a:solidFill>
                          <a:latin typeface="Poppins"/>
                          <a:ea typeface="Poppins"/>
                          <a:cs typeface="Poppins"/>
                          <a:sym typeface="Poppins"/>
                          <a:hlinkClick r:id="rId4">
                            <a:extLst>
                              <a:ext uri="{A12FA001-AC4F-418D-AE19-62706E023703}">
                                <ahyp:hlinkClr val="tx"/>
                              </a:ext>
                            </a:extLst>
                          </a:hlinkClick>
                        </a:rPr>
                        <a:t>Distributed</a:t>
                      </a:r>
                      <a:r>
                        <a:rPr lang="en" sz="1600">
                          <a:latin typeface="Poppins"/>
                          <a:ea typeface="Poppins"/>
                          <a:cs typeface="Poppins"/>
                          <a:sym typeface="Poppins"/>
                        </a:rPr>
                        <a:t> Practice</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Practicing in short sessions over time  </a:t>
                      </a:r>
                      <a:endParaRPr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058325">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Explicit Instruction</a:t>
                      </a:r>
                      <a:endParaRPr b="1"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002938"/>
                          </a:solidFill>
                          <a:latin typeface="Poppins"/>
                          <a:ea typeface="Poppins"/>
                          <a:cs typeface="Poppins"/>
                          <a:sym typeface="Poppins"/>
                        </a:rPr>
                        <a:t>“</a:t>
                      </a:r>
                      <a:r>
                        <a:rPr lang="en" sz="1600" u="sng">
                          <a:solidFill>
                            <a:srgbClr val="1155CC"/>
                          </a:solidFill>
                          <a:latin typeface="Poppins"/>
                          <a:ea typeface="Poppins"/>
                          <a:cs typeface="Poppins"/>
                          <a:sym typeface="Poppins"/>
                          <a:hlinkClick r:id="rId5">
                            <a:extLst>
                              <a:ext uri="{A12FA001-AC4F-418D-AE19-62706E023703}">
                                <ahyp:hlinkClr val="tx"/>
                              </a:ext>
                            </a:extLst>
                          </a:hlinkClick>
                        </a:rPr>
                        <a:t>Explicit instruction</a:t>
                      </a:r>
                      <a:r>
                        <a:rPr lang="en" sz="1600">
                          <a:solidFill>
                            <a:srgbClr val="002938"/>
                          </a:solidFill>
                          <a:latin typeface="Poppins"/>
                          <a:ea typeface="Poppins"/>
                          <a:cs typeface="Poppins"/>
                          <a:sym typeface="Poppins"/>
                        </a:rPr>
                        <a:t> is a way to teach in a direct, structured way. When teachers use explicit instruction, they make lessons crystal clear. They show kids how to start and succeed on a task. They also give kids plenty of feedback and chances to practice.”</a:t>
                      </a:r>
                      <a:endParaRPr b="1" sz="1600">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bl>
          </a:graphicData>
        </a:graphic>
      </p:graphicFrame>
      <p:sp>
        <p:nvSpPr>
          <p:cNvPr id="1728" name="Google Shape;1728;p75">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9" name="Google Shape;1729;p75">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0" name="Google Shape;1730;p7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1" name="Google Shape;1731;p7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2" name="Google Shape;1732;p75">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3" name="Google Shape;1733;p75">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4" name="Google Shape;1734;p75">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5" name="Google Shape;1735;p75">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6" name="Google Shape;1736;p75">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7" name="Google Shape;1737;p75">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8" name="Google Shape;1738;p75">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9" name="Google Shape;1739;p75">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7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3.7.1 - </a:t>
            </a:r>
            <a:r>
              <a:rPr lang="en"/>
              <a:t>Defining Explicit Instruction</a:t>
            </a:r>
            <a:endParaRPr/>
          </a:p>
        </p:txBody>
      </p:sp>
      <p:sp>
        <p:nvSpPr>
          <p:cNvPr id="1745" name="Google Shape;1745;p76"/>
          <p:cNvSpPr txBox="1"/>
          <p:nvPr>
            <p:ph idx="1" type="body"/>
          </p:nvPr>
        </p:nvSpPr>
        <p:spPr>
          <a:xfrm>
            <a:off x="374550" y="1581675"/>
            <a:ext cx="6514500" cy="2106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850"/>
              <a:t>ENGAGE: Activate Prior Knowledge</a:t>
            </a:r>
            <a:endParaRPr sz="1850">
              <a:solidFill>
                <a:schemeClr val="hlink"/>
              </a:solidFill>
            </a:endParaRPr>
          </a:p>
          <a:p>
            <a:pPr indent="0" lvl="0" marL="0" rtl="0" algn="l">
              <a:lnSpc>
                <a:spcPct val="90000"/>
              </a:lnSpc>
              <a:spcBef>
                <a:spcPts val="0"/>
              </a:spcBef>
              <a:spcAft>
                <a:spcPts val="0"/>
              </a:spcAft>
              <a:buNone/>
            </a:pPr>
            <a:r>
              <a:rPr i="1" lang="en" sz="1850">
                <a:solidFill>
                  <a:schemeClr val="hlink"/>
                </a:solidFill>
              </a:rPr>
              <a:t>INSTRUCTIONS: </a:t>
            </a:r>
            <a:endParaRPr i="1" sz="1850">
              <a:solidFill>
                <a:schemeClr val="hlink"/>
              </a:solidFill>
            </a:endParaRPr>
          </a:p>
          <a:p>
            <a:pPr indent="0" lvl="0" marL="0" rtl="0" algn="l">
              <a:lnSpc>
                <a:spcPct val="90000"/>
              </a:lnSpc>
              <a:spcBef>
                <a:spcPts val="0"/>
              </a:spcBef>
              <a:spcAft>
                <a:spcPts val="0"/>
              </a:spcAft>
              <a:buNone/>
            </a:pPr>
            <a:r>
              <a:rPr lang="en" sz="1850">
                <a:solidFill>
                  <a:schemeClr val="hlink"/>
                </a:solidFill>
              </a:rPr>
              <a:t>Using the word bank, fill in the blanks to complete the </a:t>
            </a:r>
            <a:r>
              <a:rPr b="1" lang="en" sz="1850">
                <a:solidFill>
                  <a:schemeClr val="hlink"/>
                </a:solidFill>
              </a:rPr>
              <a:t>definition of explicit instruction</a:t>
            </a:r>
            <a:r>
              <a:rPr lang="en" sz="1850">
                <a:solidFill>
                  <a:schemeClr val="hlink"/>
                </a:solidFill>
              </a:rPr>
              <a:t> provided by the CEEDAR Center in their list of high-leverage practices for special education, then advance to the next page.</a:t>
            </a:r>
            <a:endParaRPr sz="1850">
              <a:solidFill>
                <a:schemeClr val="hlink"/>
              </a:solidFill>
            </a:endParaRPr>
          </a:p>
        </p:txBody>
      </p:sp>
      <p:sp>
        <p:nvSpPr>
          <p:cNvPr id="1746" name="Google Shape;1746;p7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7" name="Google Shape;1747;p7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8" name="Google Shape;1748;p7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9" name="Google Shape;1749;p7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0" name="Google Shape;1750;p7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1" name="Google Shape;1751;p7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2" name="Google Shape;1752;p7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3" name="Google Shape;1753;p7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4" name="Google Shape;1754;p7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5" name="Google Shape;1755;p7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6" name="Google Shape;1756;p7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7" name="Google Shape;1757;p7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58" name="Google Shape;1758;p76"/>
          <p:cNvGraphicFramePr/>
          <p:nvPr/>
        </p:nvGraphicFramePr>
        <p:xfrm>
          <a:off x="520050" y="3505400"/>
          <a:ext cx="3000000" cy="3000000"/>
        </p:xfrm>
        <a:graphic>
          <a:graphicData uri="http://schemas.openxmlformats.org/drawingml/2006/table">
            <a:tbl>
              <a:tblPr>
                <a:noFill/>
                <a:tableStyleId>{5737FB1C-6DE3-4DC4-9D02-68202961C296}</a:tableStyleId>
              </a:tblPr>
              <a:tblGrid>
                <a:gridCol w="2055700"/>
                <a:gridCol w="2055700"/>
                <a:gridCol w="2055700"/>
              </a:tblGrid>
              <a:tr h="486625">
                <a:tc gridSpan="3">
                  <a:txBody>
                    <a:bodyPr/>
                    <a:lstStyle/>
                    <a:p>
                      <a:pPr indent="0" lvl="0" marL="0" rtl="0" algn="l">
                        <a:spcBef>
                          <a:spcPts val="0"/>
                        </a:spcBef>
                        <a:spcAft>
                          <a:spcPts val="0"/>
                        </a:spcAft>
                        <a:buNone/>
                      </a:pPr>
                      <a:r>
                        <a:rPr lang="en" sz="1600">
                          <a:latin typeface="Poppins"/>
                          <a:ea typeface="Poppins"/>
                          <a:cs typeface="Poppins"/>
                          <a:sym typeface="Poppins"/>
                        </a:rPr>
                        <a:t>“Teachers make content, skills, and concepts explicit by            </a:t>
                      </a:r>
                      <a:r>
                        <a:rPr lang="en" sz="1600">
                          <a:solidFill>
                            <a:schemeClr val="accent2"/>
                          </a:solidFill>
                          <a:latin typeface="Poppins"/>
                          <a:ea typeface="Poppins"/>
                          <a:cs typeface="Poppins"/>
                          <a:sym typeface="Poppins"/>
                        </a:rPr>
                        <a:t>_     </a:t>
                      </a:r>
                      <a:r>
                        <a:rPr lang="en" sz="1600">
                          <a:latin typeface="Poppins"/>
                          <a:ea typeface="Poppins"/>
                          <a:cs typeface="Poppins"/>
                          <a:sym typeface="Poppins"/>
                        </a:rPr>
                        <a:t>       and </a:t>
                      </a:r>
                      <a:r>
                        <a:rPr lang="en" sz="1600">
                          <a:solidFill>
                            <a:schemeClr val="accent2"/>
                          </a:solidFill>
                          <a:latin typeface="Poppins"/>
                          <a:ea typeface="Poppins"/>
                          <a:cs typeface="Poppins"/>
                          <a:sym typeface="Poppins"/>
                        </a:rPr>
                        <a:t>____  </a:t>
                      </a:r>
                      <a:r>
                        <a:rPr lang="en" sz="1600">
                          <a:latin typeface="Poppins"/>
                          <a:ea typeface="Poppins"/>
                          <a:cs typeface="Poppins"/>
                          <a:sym typeface="Poppins"/>
                        </a:rPr>
                        <a:t>students what to do or think while solving problems, enacting strategies, completing tasks, and classifying concepts. Teachers use explicit instruction when students are learning </a:t>
                      </a:r>
                      <a:r>
                        <a:rPr lang="en" sz="1600">
                          <a:solidFill>
                            <a:schemeClr val="accent2"/>
                          </a:solidFill>
                          <a:latin typeface="Poppins"/>
                          <a:ea typeface="Poppins"/>
                          <a:cs typeface="Poppins"/>
                          <a:sym typeface="Poppins"/>
                        </a:rPr>
                        <a:t>____</a:t>
                      </a:r>
                      <a:r>
                        <a:rPr lang="en" sz="1600">
                          <a:latin typeface="Poppins"/>
                          <a:ea typeface="Poppins"/>
                          <a:cs typeface="Poppins"/>
                          <a:sym typeface="Poppins"/>
                        </a:rPr>
                        <a:t> material and </a:t>
                      </a:r>
                      <a:r>
                        <a:rPr lang="en" sz="1600">
                          <a:solidFill>
                            <a:schemeClr val="accent2"/>
                          </a:solidFill>
                          <a:latin typeface="Poppins"/>
                          <a:ea typeface="Poppins"/>
                          <a:cs typeface="Poppins"/>
                          <a:sym typeface="Poppins"/>
                        </a:rPr>
                        <a:t>_____ </a:t>
                      </a:r>
                      <a:r>
                        <a:rPr lang="en" sz="1600">
                          <a:latin typeface="Poppins"/>
                          <a:ea typeface="Poppins"/>
                          <a:cs typeface="Poppins"/>
                          <a:sym typeface="Poppins"/>
                        </a:rPr>
                        <a:t>concepts and skills. They strategically choose examples and non-examples and language to facilitate student understanding, anticipate common</a:t>
                      </a:r>
                      <a:r>
                        <a:rPr lang="en" sz="1600">
                          <a:solidFill>
                            <a:schemeClr val="accent2"/>
                          </a:solidFill>
                          <a:latin typeface="Poppins"/>
                          <a:ea typeface="Poppins"/>
                          <a:cs typeface="Poppins"/>
                          <a:sym typeface="Poppins"/>
                        </a:rPr>
                        <a:t>______</a:t>
                      </a:r>
                      <a:r>
                        <a:rPr lang="en" sz="1600">
                          <a:latin typeface="Poppins"/>
                          <a:ea typeface="Poppins"/>
                          <a:cs typeface="Poppins"/>
                          <a:sym typeface="Poppins"/>
                        </a:rPr>
                        <a:t>, highlight </a:t>
                      </a:r>
                      <a:r>
                        <a:rPr lang="en" sz="1600">
                          <a:solidFill>
                            <a:schemeClr val="accent2"/>
                          </a:solidFill>
                          <a:latin typeface="Poppins"/>
                          <a:ea typeface="Poppins"/>
                          <a:cs typeface="Poppins"/>
                          <a:sym typeface="Poppins"/>
                        </a:rPr>
                        <a:t>_____ </a:t>
                      </a:r>
                      <a:r>
                        <a:rPr lang="en" sz="1600">
                          <a:latin typeface="Poppins"/>
                          <a:ea typeface="Poppins"/>
                          <a:cs typeface="Poppins"/>
                          <a:sym typeface="Poppins"/>
                        </a:rPr>
                        <a:t>content, and remove </a:t>
                      </a:r>
                      <a:r>
                        <a:rPr lang="en" sz="1600">
                          <a:solidFill>
                            <a:schemeClr val="accent2"/>
                          </a:solidFill>
                          <a:latin typeface="Poppins"/>
                          <a:ea typeface="Poppins"/>
                          <a:cs typeface="Poppins"/>
                          <a:sym typeface="Poppins"/>
                        </a:rPr>
                        <a:t>_____ </a:t>
                      </a:r>
                      <a:r>
                        <a:rPr lang="en" sz="1600">
                          <a:latin typeface="Poppins"/>
                          <a:ea typeface="Poppins"/>
                          <a:cs typeface="Poppins"/>
                          <a:sym typeface="Poppins"/>
                        </a:rPr>
                        <a:t>information. They model and </a:t>
                      </a:r>
                      <a:r>
                        <a:rPr lang="en" sz="1600">
                          <a:solidFill>
                            <a:schemeClr val="accent2"/>
                          </a:solidFill>
                          <a:latin typeface="Poppins"/>
                          <a:ea typeface="Poppins"/>
                          <a:cs typeface="Poppins"/>
                          <a:sym typeface="Poppins"/>
                        </a:rPr>
                        <a:t>_____ </a:t>
                      </a:r>
                      <a:r>
                        <a:rPr lang="en" sz="1600">
                          <a:latin typeface="Poppins"/>
                          <a:ea typeface="Poppins"/>
                          <a:cs typeface="Poppins"/>
                          <a:sym typeface="Poppins"/>
                        </a:rPr>
                        <a:t>steps or processes needed to understand content and concepts, apply skills, and complete tasks successfully and independently.”</a:t>
                      </a:r>
                      <a:endParaRPr sz="1600">
                        <a:latin typeface="Poppins"/>
                        <a:ea typeface="Poppins"/>
                        <a:cs typeface="Poppins"/>
                        <a:sym typeface="Poppins"/>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c hMerge="1"/>
              </a:tr>
              <a:tr h="100000">
                <a:tc gridSpan="3">
                  <a:txBody>
                    <a:bodyPr/>
                    <a:lstStyle/>
                    <a:p>
                      <a:pPr indent="0" lvl="0" marL="0" rtl="0" algn="ctr">
                        <a:spcBef>
                          <a:spcPts val="0"/>
                        </a:spcBef>
                        <a:spcAft>
                          <a:spcPts val="0"/>
                        </a:spcAft>
                        <a:buNone/>
                      </a:pPr>
                      <a:r>
                        <a:rPr b="1" lang="en" sz="1500">
                          <a:latin typeface="Poppins"/>
                          <a:ea typeface="Poppins"/>
                          <a:cs typeface="Poppins"/>
                          <a:sym typeface="Poppins"/>
                        </a:rPr>
                        <a:t>Word Bank</a:t>
                      </a:r>
                      <a:endParaRPr b="1" sz="1500">
                        <a:latin typeface="Poppins"/>
                        <a:ea typeface="Poppins"/>
                        <a:cs typeface="Poppins"/>
                        <a:sym typeface="Poppins"/>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r>
              <a:tr h="148050">
                <a:tc>
                  <a:txBody>
                    <a:bodyPr/>
                    <a:lstStyle/>
                    <a:p>
                      <a:pPr indent="0" lvl="0" marL="0" rtl="0" algn="ctr">
                        <a:spcBef>
                          <a:spcPts val="0"/>
                        </a:spcBef>
                        <a:spcAft>
                          <a:spcPts val="0"/>
                        </a:spcAft>
                        <a:buNone/>
                      </a:pPr>
                      <a:r>
                        <a:rPr b="1" lang="en" sz="2900">
                          <a:latin typeface="Caveat"/>
                          <a:ea typeface="Caveat"/>
                          <a:cs typeface="Caveat"/>
                          <a:sym typeface="Caveat"/>
                        </a:rPr>
                        <a:t>Verbs</a:t>
                      </a:r>
                      <a:endParaRPr b="1" i="1" sz="2900">
                        <a:latin typeface="Caveat"/>
                        <a:ea typeface="Caveat"/>
                        <a:cs typeface="Caveat"/>
                        <a:sym typeface="Caveat"/>
                      </a:endParaRPr>
                    </a:p>
                  </a:txBody>
                  <a:tcPr marT="91425" marB="91425" marR="91425" marL="91425">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2900">
                          <a:latin typeface="Caveat"/>
                          <a:ea typeface="Caveat"/>
                          <a:cs typeface="Caveat"/>
                          <a:sym typeface="Caveat"/>
                        </a:rPr>
                        <a:t>Adjectives</a:t>
                      </a:r>
                      <a:endParaRPr b="1" sz="2900">
                        <a:latin typeface="Caveat"/>
                        <a:ea typeface="Caveat"/>
                        <a:cs typeface="Caveat"/>
                        <a:sym typeface="Caveat"/>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2900">
                          <a:latin typeface="Caveat"/>
                          <a:ea typeface="Caveat"/>
                          <a:cs typeface="Caveat"/>
                          <a:sym typeface="Caveat"/>
                        </a:rPr>
                        <a:t>Nouns </a:t>
                      </a:r>
                      <a:endParaRPr b="1" sz="2900">
                        <a:latin typeface="Caveat"/>
                        <a:ea typeface="Caveat"/>
                        <a:cs typeface="Caveat"/>
                        <a:sym typeface="Caveat"/>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r>
              <a:tr h="1027350">
                <a:tc>
                  <a:txBody>
                    <a:bodyPr/>
                    <a:lstStyle/>
                    <a:p>
                      <a:pPr indent="0" lvl="0" marL="0" rtl="0" algn="l">
                        <a:lnSpc>
                          <a:spcPct val="115000"/>
                        </a:lnSpc>
                        <a:spcBef>
                          <a:spcPts val="0"/>
                        </a:spcBef>
                        <a:spcAft>
                          <a:spcPts val="0"/>
                        </a:spcAft>
                        <a:buNone/>
                      </a:pPr>
                      <a:r>
                        <a:rPr lang="en" sz="1600">
                          <a:solidFill>
                            <a:schemeClr val="hlink"/>
                          </a:solidFill>
                          <a:latin typeface="Poppins"/>
                          <a:ea typeface="Poppins"/>
                          <a:cs typeface="Poppins"/>
                          <a:sym typeface="Poppins"/>
                        </a:rPr>
                        <a:t>I</a:t>
                      </a:r>
                      <a:r>
                        <a:rPr lang="en" sz="1600">
                          <a:solidFill>
                            <a:schemeClr val="hlink"/>
                          </a:solidFill>
                          <a:latin typeface="Poppins"/>
                          <a:ea typeface="Poppins"/>
                          <a:cs typeface="Poppins"/>
                          <a:sym typeface="Poppins"/>
                        </a:rPr>
                        <a:t>nsinuating</a:t>
                      </a:r>
                      <a:endParaRPr sz="16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600">
                          <a:latin typeface="Poppins"/>
                          <a:ea typeface="Poppins"/>
                          <a:cs typeface="Poppins"/>
                          <a:sym typeface="Poppins"/>
                        </a:rPr>
                        <a:t>showing </a:t>
                      </a:r>
                      <a:endParaRPr sz="1600">
                        <a:latin typeface="Poppins"/>
                        <a:ea typeface="Poppins"/>
                        <a:cs typeface="Poppins"/>
                        <a:sym typeface="Poppins"/>
                      </a:endParaRPr>
                    </a:p>
                    <a:p>
                      <a:pPr indent="0" lvl="0" marL="0" rtl="0" algn="l">
                        <a:lnSpc>
                          <a:spcPct val="115000"/>
                        </a:lnSpc>
                        <a:spcBef>
                          <a:spcPts val="0"/>
                        </a:spcBef>
                        <a:spcAft>
                          <a:spcPts val="0"/>
                        </a:spcAft>
                        <a:buNone/>
                      </a:pPr>
                      <a:r>
                        <a:rPr lang="en" sz="1600">
                          <a:latin typeface="Poppins"/>
                          <a:ea typeface="Poppins"/>
                          <a:cs typeface="Poppins"/>
                          <a:sym typeface="Poppins"/>
                        </a:rPr>
                        <a:t>telling </a:t>
                      </a:r>
                      <a:endParaRPr sz="1600">
                        <a:latin typeface="Poppins"/>
                        <a:ea typeface="Poppins"/>
                        <a:cs typeface="Poppins"/>
                        <a:sym typeface="Poppins"/>
                      </a:endParaRPr>
                    </a:p>
                    <a:p>
                      <a:pPr indent="0" lvl="0" marL="0" rtl="0" algn="l">
                        <a:lnSpc>
                          <a:spcPct val="115000"/>
                        </a:lnSpc>
                        <a:spcBef>
                          <a:spcPts val="0"/>
                        </a:spcBef>
                        <a:spcAft>
                          <a:spcPts val="0"/>
                        </a:spcAft>
                        <a:buNone/>
                      </a:pPr>
                      <a:r>
                        <a:rPr lang="en" sz="1600">
                          <a:latin typeface="Poppins"/>
                          <a:ea typeface="Poppins"/>
                          <a:cs typeface="Poppins"/>
                          <a:sym typeface="Poppins"/>
                        </a:rPr>
                        <a:t>guiding </a:t>
                      </a:r>
                      <a:endParaRPr sz="1600">
                        <a:latin typeface="Poppins"/>
                        <a:ea typeface="Poppins"/>
                        <a:cs typeface="Poppins"/>
                        <a:sym typeface="Poppins"/>
                      </a:endParaRPr>
                    </a:p>
                    <a:p>
                      <a:pPr indent="0" lvl="0" marL="0" rtl="0" algn="l">
                        <a:lnSpc>
                          <a:spcPct val="115000"/>
                        </a:lnSpc>
                        <a:spcBef>
                          <a:spcPts val="0"/>
                        </a:spcBef>
                        <a:spcAft>
                          <a:spcPts val="0"/>
                        </a:spcAft>
                        <a:buNone/>
                      </a:pPr>
                      <a:r>
                        <a:rPr lang="en" sz="1600">
                          <a:latin typeface="Poppins"/>
                          <a:ea typeface="Poppins"/>
                          <a:cs typeface="Poppins"/>
                          <a:sym typeface="Poppins"/>
                        </a:rPr>
                        <a:t>scaffold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old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new</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essential</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redundant </a:t>
                      </a:r>
                      <a:endParaRPr sz="16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600">
                          <a:solidFill>
                            <a:schemeClr val="hlink"/>
                          </a:solidFill>
                          <a:latin typeface="Poppins"/>
                          <a:ea typeface="Poppins"/>
                          <a:cs typeface="Poppins"/>
                          <a:sym typeface="Poppins"/>
                        </a:rPr>
                        <a:t>complex</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distracting</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misconceptions</a:t>
                      </a:r>
                      <a:endParaRPr sz="1600">
                        <a:latin typeface="Poppins"/>
                        <a:ea typeface="Poppins"/>
                        <a:cs typeface="Poppins"/>
                        <a:sym typeface="Poppins"/>
                      </a:endParaRPr>
                    </a:p>
                    <a:p>
                      <a:pPr indent="0" lvl="0" marL="0" rtl="0" algn="l">
                        <a:lnSpc>
                          <a:spcPct val="115000"/>
                        </a:lnSpc>
                        <a:spcBef>
                          <a:spcPts val="0"/>
                        </a:spcBef>
                        <a:spcAft>
                          <a:spcPts val="0"/>
                        </a:spcAft>
                        <a:buNone/>
                      </a:pPr>
                      <a:r>
                        <a:rPr lang="en" sz="1600">
                          <a:latin typeface="Poppins"/>
                          <a:ea typeface="Poppins"/>
                          <a:cs typeface="Poppins"/>
                          <a:sym typeface="Poppins"/>
                        </a:rPr>
                        <a:t>criticisms  </a:t>
                      </a:r>
                      <a:endParaRPr sz="1600">
                        <a:solidFill>
                          <a:srgbClr val="980000"/>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cxnSp>
        <p:nvCxnSpPr>
          <p:cNvPr id="1759" name="Google Shape;1759;p76"/>
          <p:cNvCxnSpPr/>
          <p:nvPr/>
        </p:nvCxnSpPr>
        <p:spPr>
          <a:xfrm>
            <a:off x="686275" y="4067675"/>
            <a:ext cx="621900" cy="0"/>
          </a:xfrm>
          <a:prstGeom prst="straightConnector1">
            <a:avLst/>
          </a:prstGeom>
          <a:noFill/>
          <a:ln cap="flat" cmpd="sng" w="38100">
            <a:solidFill>
              <a:srgbClr val="000000"/>
            </a:solidFill>
            <a:prstDash val="solid"/>
            <a:round/>
            <a:headEnd len="med" w="med" type="none"/>
            <a:tailEnd len="med" w="med" type="none"/>
          </a:ln>
        </p:spPr>
      </p:cxnSp>
      <p:cxnSp>
        <p:nvCxnSpPr>
          <p:cNvPr id="1760" name="Google Shape;1760;p76"/>
          <p:cNvCxnSpPr/>
          <p:nvPr/>
        </p:nvCxnSpPr>
        <p:spPr>
          <a:xfrm>
            <a:off x="1868100" y="4067675"/>
            <a:ext cx="621900" cy="0"/>
          </a:xfrm>
          <a:prstGeom prst="straightConnector1">
            <a:avLst/>
          </a:prstGeom>
          <a:noFill/>
          <a:ln cap="flat" cmpd="sng" w="38100">
            <a:solidFill>
              <a:srgbClr val="000000"/>
            </a:solidFill>
            <a:prstDash val="solid"/>
            <a:round/>
            <a:headEnd len="med" w="med" type="none"/>
            <a:tailEnd len="med" w="med" type="none"/>
          </a:ln>
        </p:spPr>
      </p:cxnSp>
      <p:cxnSp>
        <p:nvCxnSpPr>
          <p:cNvPr id="1761" name="Google Shape;1761;p76"/>
          <p:cNvCxnSpPr/>
          <p:nvPr/>
        </p:nvCxnSpPr>
        <p:spPr>
          <a:xfrm>
            <a:off x="3435950" y="4836800"/>
            <a:ext cx="621900" cy="0"/>
          </a:xfrm>
          <a:prstGeom prst="straightConnector1">
            <a:avLst/>
          </a:prstGeom>
          <a:noFill/>
          <a:ln cap="flat" cmpd="sng" w="38100">
            <a:solidFill>
              <a:srgbClr val="000000"/>
            </a:solidFill>
            <a:prstDash val="solid"/>
            <a:round/>
            <a:headEnd len="med" w="med" type="none"/>
            <a:tailEnd len="med" w="med" type="none"/>
          </a:ln>
        </p:spPr>
      </p:cxnSp>
      <p:cxnSp>
        <p:nvCxnSpPr>
          <p:cNvPr id="1762" name="Google Shape;1762;p76"/>
          <p:cNvCxnSpPr/>
          <p:nvPr/>
        </p:nvCxnSpPr>
        <p:spPr>
          <a:xfrm>
            <a:off x="4339000" y="5487700"/>
            <a:ext cx="621900" cy="0"/>
          </a:xfrm>
          <a:prstGeom prst="straightConnector1">
            <a:avLst/>
          </a:prstGeom>
          <a:noFill/>
          <a:ln cap="flat" cmpd="sng" w="38100">
            <a:solidFill>
              <a:srgbClr val="000000"/>
            </a:solidFill>
            <a:prstDash val="solid"/>
            <a:round/>
            <a:headEnd len="med" w="med" type="none"/>
            <a:tailEnd len="med" w="med" type="none"/>
          </a:ln>
        </p:spPr>
      </p:cxnSp>
      <p:cxnSp>
        <p:nvCxnSpPr>
          <p:cNvPr id="1763" name="Google Shape;1763;p76"/>
          <p:cNvCxnSpPr/>
          <p:nvPr/>
        </p:nvCxnSpPr>
        <p:spPr>
          <a:xfrm>
            <a:off x="686275" y="5761275"/>
            <a:ext cx="621900" cy="0"/>
          </a:xfrm>
          <a:prstGeom prst="straightConnector1">
            <a:avLst/>
          </a:prstGeom>
          <a:noFill/>
          <a:ln cap="flat" cmpd="sng" w="38100">
            <a:solidFill>
              <a:srgbClr val="000000"/>
            </a:solidFill>
            <a:prstDash val="solid"/>
            <a:round/>
            <a:headEnd len="med" w="med" type="none"/>
            <a:tailEnd len="med" w="med" type="none"/>
          </a:ln>
        </p:spPr>
      </p:cxnSp>
      <p:cxnSp>
        <p:nvCxnSpPr>
          <p:cNvPr id="1764" name="Google Shape;1764;p76"/>
          <p:cNvCxnSpPr/>
          <p:nvPr/>
        </p:nvCxnSpPr>
        <p:spPr>
          <a:xfrm>
            <a:off x="3603600" y="5761275"/>
            <a:ext cx="621900" cy="0"/>
          </a:xfrm>
          <a:prstGeom prst="straightConnector1">
            <a:avLst/>
          </a:prstGeom>
          <a:noFill/>
          <a:ln cap="flat" cmpd="sng" w="38100">
            <a:solidFill>
              <a:srgbClr val="000000"/>
            </a:solidFill>
            <a:prstDash val="solid"/>
            <a:round/>
            <a:headEnd len="med" w="med" type="none"/>
            <a:tailEnd len="med" w="med" type="none"/>
          </a:ln>
        </p:spPr>
      </p:cxnSp>
      <p:cxnSp>
        <p:nvCxnSpPr>
          <p:cNvPr id="1765" name="Google Shape;1765;p76"/>
          <p:cNvCxnSpPr/>
          <p:nvPr/>
        </p:nvCxnSpPr>
        <p:spPr>
          <a:xfrm>
            <a:off x="1868100" y="5999475"/>
            <a:ext cx="621900" cy="0"/>
          </a:xfrm>
          <a:prstGeom prst="straightConnector1">
            <a:avLst/>
          </a:prstGeom>
          <a:noFill/>
          <a:ln cap="flat" cmpd="sng" w="38100">
            <a:solidFill>
              <a:srgbClr val="000000"/>
            </a:solidFill>
            <a:prstDash val="solid"/>
            <a:round/>
            <a:headEnd len="med" w="med" type="none"/>
            <a:tailEnd len="med" w="med" type="none"/>
          </a:ln>
        </p:spPr>
      </p:cxnSp>
      <p:cxnSp>
        <p:nvCxnSpPr>
          <p:cNvPr id="1766" name="Google Shape;1766;p76"/>
          <p:cNvCxnSpPr/>
          <p:nvPr/>
        </p:nvCxnSpPr>
        <p:spPr>
          <a:xfrm>
            <a:off x="5497075" y="4836800"/>
            <a:ext cx="621900" cy="0"/>
          </a:xfrm>
          <a:prstGeom prst="straightConnector1">
            <a:avLst/>
          </a:prstGeom>
          <a:noFill/>
          <a:ln cap="flat" cmpd="sng" w="38100">
            <a:solidFill>
              <a:srgbClr val="000000"/>
            </a:solidFill>
            <a:prstDash val="solid"/>
            <a:round/>
            <a:headEnd len="med" w="med" type="none"/>
            <a:tailEnd len="med" w="med" type="none"/>
          </a:ln>
        </p:spPr>
      </p:cxnSp>
      <p:sp>
        <p:nvSpPr>
          <p:cNvPr id="1767" name="Google Shape;1767;p7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1" name="Shape 1771"/>
        <p:cNvGrpSpPr/>
        <p:nvPr/>
      </p:nvGrpSpPr>
      <p:grpSpPr>
        <a:xfrm>
          <a:off x="0" y="0"/>
          <a:ext cx="0" cy="0"/>
          <a:chOff x="0" y="0"/>
          <a:chExt cx="0" cy="0"/>
        </a:xfrm>
      </p:grpSpPr>
      <p:sp>
        <p:nvSpPr>
          <p:cNvPr id="1772" name="Google Shape;1772;p7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3.7.1 - Defining Explicit Instruction (Continued) </a:t>
            </a:r>
            <a:endParaRPr/>
          </a:p>
        </p:txBody>
      </p:sp>
      <p:sp>
        <p:nvSpPr>
          <p:cNvPr id="1773" name="Google Shape;1773;p7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4" name="Google Shape;1774;p7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5" name="Google Shape;1775;p7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6" name="Google Shape;1776;p7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7" name="Google Shape;1777;p7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8" name="Google Shape;1778;p7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9" name="Google Shape;1779;p7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0" name="Google Shape;1780;p7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1" name="Google Shape;1781;p7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2" name="Google Shape;1782;p7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3" name="Google Shape;1783;p7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4" name="Google Shape;1784;p7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85" name="Google Shape;1785;p77"/>
          <p:cNvGraphicFramePr/>
          <p:nvPr/>
        </p:nvGraphicFramePr>
        <p:xfrm>
          <a:off x="520050" y="1773136"/>
          <a:ext cx="3000000" cy="3000000"/>
        </p:xfrm>
        <a:graphic>
          <a:graphicData uri="http://schemas.openxmlformats.org/drawingml/2006/table">
            <a:tbl>
              <a:tblPr>
                <a:noFill/>
                <a:tableStyleId>{5737FB1C-6DE3-4DC4-9D02-68202961C296}</a:tableStyleId>
              </a:tblPr>
              <a:tblGrid>
                <a:gridCol w="2055700"/>
                <a:gridCol w="2055700"/>
                <a:gridCol w="2055700"/>
              </a:tblGrid>
              <a:tr h="820450">
                <a:tc gridSpan="3">
                  <a:txBody>
                    <a:bodyPr/>
                    <a:lstStyle/>
                    <a:p>
                      <a:pPr indent="0" lvl="0" marL="0" rtl="0" algn="ctr">
                        <a:lnSpc>
                          <a:spcPct val="90000"/>
                        </a:lnSpc>
                        <a:spcBef>
                          <a:spcPts val="0"/>
                        </a:spcBef>
                        <a:spcAft>
                          <a:spcPts val="0"/>
                        </a:spcAft>
                        <a:buNone/>
                      </a:pPr>
                      <a:r>
                        <a:rPr b="1" lang="en" sz="1800">
                          <a:solidFill>
                            <a:schemeClr val="hlink"/>
                          </a:solidFill>
                          <a:latin typeface="Poppins"/>
                          <a:ea typeface="Poppins"/>
                          <a:cs typeface="Poppins"/>
                          <a:sym typeface="Poppins"/>
                        </a:rPr>
                        <a:t>Answer Key: </a:t>
                      </a:r>
                      <a:endParaRPr b="1" sz="1800">
                        <a:solidFill>
                          <a:schemeClr val="hlink"/>
                        </a:solidFill>
                        <a:latin typeface="Poppins"/>
                        <a:ea typeface="Poppins"/>
                        <a:cs typeface="Poppins"/>
                        <a:sym typeface="Poppins"/>
                      </a:endParaRPr>
                    </a:p>
                    <a:p>
                      <a:pPr indent="0" lvl="0" marL="0" rtl="0" algn="ctr">
                        <a:lnSpc>
                          <a:spcPct val="90000"/>
                        </a:lnSpc>
                        <a:spcBef>
                          <a:spcPts val="0"/>
                        </a:spcBef>
                        <a:spcAft>
                          <a:spcPts val="0"/>
                        </a:spcAft>
                        <a:buClr>
                          <a:schemeClr val="hlink"/>
                        </a:buClr>
                        <a:buSzPts val="1100"/>
                        <a:buFont typeface="Arial"/>
                        <a:buNone/>
                      </a:pPr>
                      <a:r>
                        <a:rPr b="1" lang="en" sz="1800">
                          <a:solidFill>
                            <a:schemeClr val="hlink"/>
                          </a:solidFill>
                          <a:latin typeface="Poppins"/>
                          <a:ea typeface="Poppins"/>
                          <a:cs typeface="Poppins"/>
                          <a:sym typeface="Poppins"/>
                        </a:rPr>
                        <a:t>D</a:t>
                      </a:r>
                      <a:r>
                        <a:rPr b="1" lang="en" sz="1800">
                          <a:solidFill>
                            <a:schemeClr val="hlink"/>
                          </a:solidFill>
                          <a:latin typeface="Poppins"/>
                          <a:ea typeface="Poppins"/>
                          <a:cs typeface="Poppins"/>
                          <a:sym typeface="Poppins"/>
                        </a:rPr>
                        <a:t>efinition of explicit instruction provided by the CEEDAR Center</a:t>
                      </a:r>
                      <a:endParaRPr b="1" sz="1800">
                        <a:latin typeface="Poppins"/>
                        <a:ea typeface="Poppins"/>
                        <a:cs typeface="Poppins"/>
                        <a:sym typeface="Poppins"/>
                      </a:endParaRPr>
                    </a:p>
                  </a:txBody>
                  <a:tcPr marT="91425" marB="91425" marR="91425" marL="91425">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hMerge="1"/>
                <a:tc hMerge="1"/>
              </a:tr>
              <a:tr h="3984950">
                <a:tc gridSpan="3">
                  <a:txBody>
                    <a:bodyPr/>
                    <a:lstStyle/>
                    <a:p>
                      <a:pPr indent="0" lvl="0" marL="0" rtl="0" algn="l">
                        <a:spcBef>
                          <a:spcPts val="0"/>
                        </a:spcBef>
                        <a:spcAft>
                          <a:spcPts val="0"/>
                        </a:spcAft>
                        <a:buNone/>
                      </a:pPr>
                      <a:r>
                        <a:rPr lang="en" sz="1800">
                          <a:latin typeface="Poppins"/>
                          <a:ea typeface="Poppins"/>
                          <a:cs typeface="Poppins"/>
                          <a:sym typeface="Poppins"/>
                        </a:rPr>
                        <a:t>Teachers make content, skills, and concepts explicit by </a:t>
                      </a:r>
                      <a:r>
                        <a:rPr lang="en" sz="1800">
                          <a:highlight>
                            <a:srgbClr val="FFFFFF"/>
                          </a:highlight>
                          <a:latin typeface="Poppins"/>
                          <a:ea typeface="Poppins"/>
                          <a:cs typeface="Poppins"/>
                          <a:sym typeface="Poppins"/>
                        </a:rPr>
                        <a:t>showing</a:t>
                      </a:r>
                      <a:r>
                        <a:rPr lang="en" sz="1800">
                          <a:latin typeface="Poppins"/>
                          <a:ea typeface="Poppins"/>
                          <a:cs typeface="Poppins"/>
                          <a:sym typeface="Poppins"/>
                        </a:rPr>
                        <a:t> and </a:t>
                      </a:r>
                      <a:r>
                        <a:rPr lang="en" sz="1800">
                          <a:highlight>
                            <a:srgbClr val="FFFFFF"/>
                          </a:highlight>
                          <a:latin typeface="Poppins"/>
                          <a:ea typeface="Poppins"/>
                          <a:cs typeface="Poppins"/>
                          <a:sym typeface="Poppins"/>
                        </a:rPr>
                        <a:t>telling</a:t>
                      </a:r>
                      <a:r>
                        <a:rPr lang="en" sz="1800">
                          <a:latin typeface="Poppins"/>
                          <a:ea typeface="Poppins"/>
                          <a:cs typeface="Poppins"/>
                          <a:sym typeface="Poppins"/>
                        </a:rPr>
                        <a:t> students what to do or think while solving problems, enacting strategies, completing tasks, and classifying concepts. Teachers use explicit instruction when students are learning </a:t>
                      </a:r>
                      <a:r>
                        <a:rPr lang="en" sz="1800">
                          <a:highlight>
                            <a:srgbClr val="FFFFFF"/>
                          </a:highlight>
                          <a:latin typeface="Poppins"/>
                          <a:ea typeface="Poppins"/>
                          <a:cs typeface="Poppins"/>
                          <a:sym typeface="Poppins"/>
                        </a:rPr>
                        <a:t>new</a:t>
                      </a:r>
                      <a:r>
                        <a:rPr lang="en" sz="1800">
                          <a:latin typeface="Poppins"/>
                          <a:ea typeface="Poppins"/>
                          <a:cs typeface="Poppins"/>
                          <a:sym typeface="Poppins"/>
                        </a:rPr>
                        <a:t> material and </a:t>
                      </a:r>
                      <a:r>
                        <a:rPr lang="en" sz="1800">
                          <a:highlight>
                            <a:srgbClr val="FFFFFF"/>
                          </a:highlight>
                          <a:latin typeface="Poppins"/>
                          <a:ea typeface="Poppins"/>
                          <a:cs typeface="Poppins"/>
                          <a:sym typeface="Poppins"/>
                        </a:rPr>
                        <a:t>complex</a:t>
                      </a:r>
                      <a:r>
                        <a:rPr lang="en" sz="1800">
                          <a:latin typeface="Poppins"/>
                          <a:ea typeface="Poppins"/>
                          <a:cs typeface="Poppins"/>
                          <a:sym typeface="Poppins"/>
                        </a:rPr>
                        <a:t> concepts and skills. They strategically choose examples and non-examples and language to facilitate student understanding, anticipate common </a:t>
                      </a:r>
                      <a:r>
                        <a:rPr lang="en" sz="1800">
                          <a:highlight>
                            <a:srgbClr val="FFFFFF"/>
                          </a:highlight>
                          <a:latin typeface="Poppins"/>
                          <a:ea typeface="Poppins"/>
                          <a:cs typeface="Poppins"/>
                          <a:sym typeface="Poppins"/>
                        </a:rPr>
                        <a:t>misconceptions</a:t>
                      </a:r>
                      <a:r>
                        <a:rPr lang="en" sz="1800">
                          <a:latin typeface="Poppins"/>
                          <a:ea typeface="Poppins"/>
                          <a:cs typeface="Poppins"/>
                          <a:sym typeface="Poppins"/>
                        </a:rPr>
                        <a:t>, highlight </a:t>
                      </a:r>
                      <a:r>
                        <a:rPr lang="en" sz="1800">
                          <a:highlight>
                            <a:srgbClr val="FFFFFF"/>
                          </a:highlight>
                          <a:latin typeface="Poppins"/>
                          <a:ea typeface="Poppins"/>
                          <a:cs typeface="Poppins"/>
                          <a:sym typeface="Poppins"/>
                        </a:rPr>
                        <a:t>essential</a:t>
                      </a:r>
                      <a:r>
                        <a:rPr lang="en" sz="1800">
                          <a:latin typeface="Poppins"/>
                          <a:ea typeface="Poppins"/>
                          <a:cs typeface="Poppins"/>
                          <a:sym typeface="Poppins"/>
                        </a:rPr>
                        <a:t> content, and remove </a:t>
                      </a:r>
                      <a:r>
                        <a:rPr lang="en" sz="1800">
                          <a:highlight>
                            <a:srgbClr val="FFFFFF"/>
                          </a:highlight>
                          <a:latin typeface="Poppins"/>
                          <a:ea typeface="Poppins"/>
                          <a:cs typeface="Poppins"/>
                          <a:sym typeface="Poppins"/>
                        </a:rPr>
                        <a:t>distracting</a:t>
                      </a:r>
                      <a:r>
                        <a:rPr lang="en" sz="1800">
                          <a:latin typeface="Poppins"/>
                          <a:ea typeface="Poppins"/>
                          <a:cs typeface="Poppins"/>
                          <a:sym typeface="Poppins"/>
                        </a:rPr>
                        <a:t> information. They model and </a:t>
                      </a:r>
                      <a:r>
                        <a:rPr lang="en" sz="1800">
                          <a:highlight>
                            <a:srgbClr val="FFFFFF"/>
                          </a:highlight>
                          <a:latin typeface="Poppins"/>
                          <a:ea typeface="Poppins"/>
                          <a:cs typeface="Poppins"/>
                          <a:sym typeface="Poppins"/>
                        </a:rPr>
                        <a:t>scaffold</a:t>
                      </a:r>
                      <a:r>
                        <a:rPr lang="en" sz="1800">
                          <a:latin typeface="Poppins"/>
                          <a:ea typeface="Poppins"/>
                          <a:cs typeface="Poppins"/>
                          <a:sym typeface="Poppins"/>
                        </a:rPr>
                        <a:t> steps or processes needed to understand content and concepts, apply skills, and complete tasks successfully and independently.</a:t>
                      </a:r>
                      <a:endParaRPr sz="1800">
                        <a:latin typeface="Poppins"/>
                        <a:ea typeface="Poppins"/>
                        <a:cs typeface="Poppins"/>
                        <a:sym typeface="Poppins"/>
                      </a:endParaRPr>
                    </a:p>
                  </a:txBody>
                  <a:tcPr marT="91425" marB="91425" marR="91425" marL="91425">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solidFill>
                      <a:schemeClr val="accent3"/>
                    </a:solidFill>
                  </a:tcPr>
                </a:tc>
                <a:tc hMerge="1"/>
                <a:tc hMerge="1"/>
              </a:tr>
              <a:tr h="966675">
                <a:tc gridSpan="3">
                  <a:txBody>
                    <a:bodyPr/>
                    <a:lstStyle/>
                    <a:p>
                      <a:pPr indent="0" lvl="0" marL="0" rtl="0" algn="ctr">
                        <a:lnSpc>
                          <a:spcPct val="115000"/>
                        </a:lnSpc>
                        <a:spcBef>
                          <a:spcPts val="0"/>
                        </a:spcBef>
                        <a:spcAft>
                          <a:spcPts val="0"/>
                        </a:spcAft>
                        <a:buNone/>
                      </a:pPr>
                      <a:r>
                        <a:rPr b="1" lang="en" sz="1800">
                          <a:solidFill>
                            <a:schemeClr val="hlink"/>
                          </a:solidFill>
                          <a:latin typeface="Poppins"/>
                          <a:ea typeface="Poppins"/>
                          <a:cs typeface="Poppins"/>
                          <a:sym typeface="Poppins"/>
                        </a:rPr>
                        <a:t>YOUR Definition of Explicit Instruction: </a:t>
                      </a:r>
                      <a:endParaRPr b="1" sz="1800">
                        <a:solidFill>
                          <a:schemeClr val="hlink"/>
                        </a:solidFill>
                        <a:latin typeface="Poppins"/>
                        <a:ea typeface="Poppins"/>
                        <a:cs typeface="Poppins"/>
                        <a:sym typeface="Poppins"/>
                      </a:endParaRPr>
                    </a:p>
                    <a:p>
                      <a:pPr indent="0" lvl="0" marL="0" rtl="0" algn="ctr">
                        <a:lnSpc>
                          <a:spcPct val="115000"/>
                        </a:lnSpc>
                        <a:spcBef>
                          <a:spcPts val="0"/>
                        </a:spcBef>
                        <a:spcAft>
                          <a:spcPts val="0"/>
                        </a:spcAft>
                        <a:buNone/>
                      </a:pPr>
                      <a:r>
                        <a:rPr b="1" lang="en" sz="1800">
                          <a:solidFill>
                            <a:schemeClr val="hlink"/>
                          </a:solidFill>
                          <a:latin typeface="Poppins"/>
                          <a:ea typeface="Poppins"/>
                          <a:cs typeface="Poppins"/>
                          <a:sym typeface="Poppins"/>
                        </a:rPr>
                        <a:t>In this space, rewrite the above definition of explicit instruction in your own words.</a:t>
                      </a:r>
                      <a:endParaRPr b="1" sz="1800">
                        <a:solidFill>
                          <a:schemeClr val="hlink"/>
                        </a:solidFill>
                        <a:latin typeface="Poppins"/>
                        <a:ea typeface="Poppins"/>
                        <a:cs typeface="Poppins"/>
                        <a:sym typeface="Poppins"/>
                      </a:endParaRPr>
                    </a:p>
                  </a:txBody>
                  <a:tcPr marT="91425" marB="91425" marR="91425" marL="91425">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hMerge="1"/>
                <a:tc hMerge="1"/>
              </a:tr>
              <a:tr h="1654650">
                <a:tc gridSpan="3">
                  <a:txBody>
                    <a:bodyPr/>
                    <a:lstStyle/>
                    <a:p>
                      <a:pPr indent="0" lvl="0" marL="0" rtl="0" algn="l">
                        <a:spcBef>
                          <a:spcPts val="0"/>
                        </a:spcBef>
                        <a:spcAft>
                          <a:spcPts val="0"/>
                        </a:spcAft>
                        <a:buNone/>
                      </a:pPr>
                      <a:r>
                        <a:t/>
                      </a:r>
                      <a:endParaRPr b="1" sz="1800">
                        <a:latin typeface="Poppins"/>
                        <a:ea typeface="Poppins"/>
                        <a:cs typeface="Poppins"/>
                        <a:sym typeface="Poppins"/>
                      </a:endParaRPr>
                    </a:p>
                  </a:txBody>
                  <a:tcPr marT="91425" marB="91425" marR="91425" marL="91425">
                    <a:lnL cap="flat" cmpd="sng" w="76200">
                      <a:solidFill>
                        <a:schemeClr val="accent3"/>
                      </a:solidFill>
                      <a:prstDash val="solid"/>
                      <a:round/>
                      <a:headEnd len="sm" w="sm" type="none"/>
                      <a:tailEnd len="sm" w="sm" type="none"/>
                    </a:lnL>
                    <a:lnR cap="flat" cmpd="sng" w="762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solidFill>
                      <a:schemeClr val="accent3"/>
                    </a:solidFill>
                  </a:tcPr>
                </a:tc>
                <a:tc hMerge="1"/>
                <a:tc hMerge="1"/>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p78"/>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3.7.2 - </a:t>
            </a:r>
            <a:r>
              <a:rPr lang="en" sz="3600"/>
              <a:t>Explicit Instruction Self-Assessment</a:t>
            </a:r>
            <a:endParaRPr sz="3600"/>
          </a:p>
        </p:txBody>
      </p:sp>
      <p:sp>
        <p:nvSpPr>
          <p:cNvPr id="1791" name="Google Shape;1791;p78"/>
          <p:cNvSpPr txBox="1"/>
          <p:nvPr>
            <p:ph idx="1" type="body"/>
          </p:nvPr>
        </p:nvSpPr>
        <p:spPr>
          <a:xfrm>
            <a:off x="374550" y="1614900"/>
            <a:ext cx="6514500" cy="2072700"/>
          </a:xfrm>
          <a:prstGeom prst="rect">
            <a:avLst/>
          </a:prstGeom>
        </p:spPr>
        <p:txBody>
          <a:bodyPr anchorCtr="0" anchor="t" bIns="91425" lIns="91425" spcFirstLastPara="1" rIns="91425" wrap="square" tIns="91425">
            <a:normAutofit lnSpcReduction="20000"/>
          </a:bodyPr>
          <a:lstStyle/>
          <a:p>
            <a:pPr indent="0" lvl="0" marL="0" rtl="0" algn="l">
              <a:lnSpc>
                <a:spcPct val="130000"/>
              </a:lnSpc>
              <a:spcBef>
                <a:spcPts val="0"/>
              </a:spcBef>
              <a:spcAft>
                <a:spcPts val="0"/>
              </a:spcAft>
              <a:buNone/>
            </a:pPr>
            <a:r>
              <a:rPr b="1" lang="en" sz="1800"/>
              <a:t>ESTABLISH: Reflection for Action</a:t>
            </a:r>
            <a:endParaRPr b="1" sz="1800"/>
          </a:p>
          <a:p>
            <a:pPr indent="0" lvl="0" marL="0" rtl="0" algn="l">
              <a:lnSpc>
                <a:spcPct val="90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Select a unit or lesson you’ve taught using explicit instruction.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Complete the self-assessment below to determine the extent to which you were using the </a:t>
            </a:r>
            <a:r>
              <a:rPr lang="en" sz="1800" u="sng">
                <a:solidFill>
                  <a:srgbClr val="1155CC"/>
                </a:solidFill>
                <a:hlinkClick r:id="rId3">
                  <a:extLst>
                    <a:ext uri="{A12FA001-AC4F-418D-AE19-62706E023703}">
                      <ahyp:hlinkClr val="tx"/>
                    </a:ext>
                  </a:extLst>
                </a:hlinkClick>
              </a:rPr>
              <a:t>16 foundations of explicit instruction</a:t>
            </a:r>
            <a:r>
              <a:rPr lang="en" sz="1800">
                <a:solidFill>
                  <a:schemeClr val="hlink"/>
                </a:solidFill>
              </a:rPr>
              <a:t>. </a:t>
            </a:r>
            <a:endParaRPr sz="1600">
              <a:solidFill>
                <a:schemeClr val="hlink"/>
              </a:solidFill>
            </a:endParaRPr>
          </a:p>
        </p:txBody>
      </p:sp>
      <p:sp>
        <p:nvSpPr>
          <p:cNvPr id="1792" name="Google Shape;1792;p7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3" name="Google Shape;1793;p7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4" name="Google Shape;1794;p7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5" name="Google Shape;1795;p7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6" name="Google Shape;1796;p7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7" name="Google Shape;1797;p7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8" name="Google Shape;1798;p7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9" name="Google Shape;1799;p7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0" name="Google Shape;1800;p7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1" name="Google Shape;1801;p7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2" name="Google Shape;1802;p7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3" name="Google Shape;1803;p7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04" name="Google Shape;1804;p78"/>
          <p:cNvGraphicFramePr/>
          <p:nvPr/>
        </p:nvGraphicFramePr>
        <p:xfrm>
          <a:off x="567575" y="3687725"/>
          <a:ext cx="3000000" cy="3000000"/>
        </p:xfrm>
        <a:graphic>
          <a:graphicData uri="http://schemas.openxmlformats.org/drawingml/2006/table">
            <a:tbl>
              <a:tblPr>
                <a:noFill/>
                <a:tableStyleId>{04218C51-78AD-4FC1-A2AB-7EA3EA0C681C}</a:tableStyleId>
              </a:tblPr>
              <a:tblGrid>
                <a:gridCol w="3627250"/>
                <a:gridCol w="898075"/>
                <a:gridCol w="898075"/>
                <a:gridCol w="898075"/>
              </a:tblGrid>
              <a:tr h="12700">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Explicit Instruction Foundation</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Yes</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No</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Not Sure</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The focus of explicit instruction was on </a:t>
                      </a:r>
                      <a:r>
                        <a:rPr lang="en" sz="1600" u="sng">
                          <a:solidFill>
                            <a:srgbClr val="1155CC"/>
                          </a:solidFill>
                          <a:latin typeface="Poppins"/>
                          <a:ea typeface="Poppins"/>
                          <a:cs typeface="Poppins"/>
                          <a:sym typeface="Poppins"/>
                          <a:hlinkClick r:id="rId14">
                            <a:extLst>
                              <a:ext uri="{A12FA001-AC4F-418D-AE19-62706E023703}">
                                <ahyp:hlinkClr val="tx"/>
                              </a:ext>
                            </a:extLst>
                          </a:hlinkClick>
                        </a:rPr>
                        <a:t>critical content</a:t>
                      </a:r>
                      <a:r>
                        <a:rPr lang="en" sz="1600">
                          <a:latin typeface="Poppins"/>
                          <a:ea typeface="Poppins"/>
                          <a:cs typeface="Poppins"/>
                          <a:sym typeface="Poppins"/>
                        </a:rPr>
                        <a:t>.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The skills that were taught were logically </a:t>
                      </a:r>
                      <a:r>
                        <a:rPr lang="en" sz="1600" u="sng">
                          <a:solidFill>
                            <a:srgbClr val="1155CC"/>
                          </a:solidFill>
                          <a:latin typeface="Poppins"/>
                          <a:ea typeface="Poppins"/>
                          <a:cs typeface="Poppins"/>
                          <a:sym typeface="Poppins"/>
                          <a:hlinkClick r:id="rId15">
                            <a:extLst>
                              <a:ext uri="{A12FA001-AC4F-418D-AE19-62706E023703}">
                                <ahyp:hlinkClr val="tx"/>
                              </a:ext>
                            </a:extLst>
                          </a:hlinkClick>
                        </a:rPr>
                        <a:t>sequenced</a:t>
                      </a:r>
                      <a:r>
                        <a:rPr lang="en" sz="1600">
                          <a:latin typeface="Poppins"/>
                          <a:ea typeface="Poppins"/>
                          <a:cs typeface="Poppins"/>
                          <a:sym typeface="Poppins"/>
                        </a:rPr>
                        <a:t>.</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Complex skills and strategies were broken into </a:t>
                      </a:r>
                      <a:r>
                        <a:rPr lang="en" sz="1600" u="sng">
                          <a:solidFill>
                            <a:srgbClr val="1155CC"/>
                          </a:solidFill>
                          <a:latin typeface="Poppins"/>
                          <a:ea typeface="Poppins"/>
                          <a:cs typeface="Poppins"/>
                          <a:sym typeface="Poppins"/>
                          <a:hlinkClick r:id="rId16">
                            <a:extLst>
                              <a:ext uri="{A12FA001-AC4F-418D-AE19-62706E023703}">
                                <ahyp:hlinkClr val="tx"/>
                              </a:ext>
                            </a:extLst>
                          </a:hlinkClick>
                        </a:rPr>
                        <a:t>chunks</a:t>
                      </a:r>
                      <a:r>
                        <a:rPr lang="en" sz="1600">
                          <a:latin typeface="Poppins"/>
                          <a:ea typeface="Poppins"/>
                          <a:cs typeface="Poppins"/>
                          <a:sym typeface="Poppins"/>
                        </a:rPr>
                        <a:t>.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The lesson was organized and focused without irrelevant digressions.</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The lesson started with the </a:t>
                      </a:r>
                      <a:r>
                        <a:rPr lang="en" sz="1600">
                          <a:latin typeface="Poppins"/>
                          <a:ea typeface="Poppins"/>
                          <a:cs typeface="Poppins"/>
                          <a:sym typeface="Poppins"/>
                        </a:rPr>
                        <a:t>lesson</a:t>
                      </a:r>
                      <a:r>
                        <a:rPr lang="en" sz="1600">
                          <a:latin typeface="Poppins"/>
                          <a:ea typeface="Poppins"/>
                          <a:cs typeface="Poppins"/>
                          <a:sym typeface="Poppins"/>
                        </a:rPr>
                        <a:t> goals and expectations.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The lesson began with a review of prerequisite skills and knowledge.</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provided step-by-step demonstrations or modeling.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1805" name="Google Shape;1805;p7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3700"/>
              <a:t>Stickers</a:t>
            </a:r>
            <a:endParaRPr b="0" i="1" sz="3700">
              <a:latin typeface="Yeseva One"/>
              <a:ea typeface="Yeseva One"/>
              <a:cs typeface="Yeseva One"/>
              <a:sym typeface="Yeseva One"/>
            </a:endParaRPr>
          </a:p>
        </p:txBody>
      </p:sp>
      <p:grpSp>
        <p:nvGrpSpPr>
          <p:cNvPr id="406" name="Google Shape;406;p25"/>
          <p:cNvGrpSpPr/>
          <p:nvPr/>
        </p:nvGrpSpPr>
        <p:grpSpPr>
          <a:xfrm>
            <a:off x="3245640" y="5287275"/>
            <a:ext cx="415409" cy="1807140"/>
            <a:chOff x="3640477" y="1538105"/>
            <a:chExt cx="317203" cy="1380023"/>
          </a:xfrm>
        </p:grpSpPr>
        <p:sp>
          <p:nvSpPr>
            <p:cNvPr id="407" name="Google Shape;407;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8" name="Google Shape;408;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9" name="Google Shape;409;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0" name="Google Shape;410;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1" name="Google Shape;411;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2" name="Google Shape;412;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3" name="Google Shape;413;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4" name="Google Shape;414;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5" name="Google Shape;415;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6" name="Google Shape;416;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7" name="Google Shape;417;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8" name="Google Shape;418;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9" name="Google Shape;419;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0" name="Google Shape;420;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1" name="Google Shape;421;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2" name="Google Shape;422;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3" name="Google Shape;423;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4" name="Google Shape;424;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5" name="Google Shape;425;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6" name="Google Shape;426;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7" name="Google Shape;427;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8" name="Google Shape;428;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9" name="Google Shape;429;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0" name="Google Shape;430;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31" name="Google Shape;431;p25"/>
          <p:cNvGrpSpPr/>
          <p:nvPr/>
        </p:nvGrpSpPr>
        <p:grpSpPr>
          <a:xfrm>
            <a:off x="3759990" y="5287275"/>
            <a:ext cx="415409" cy="1807140"/>
            <a:chOff x="3640477" y="1538105"/>
            <a:chExt cx="317203" cy="1380023"/>
          </a:xfrm>
        </p:grpSpPr>
        <p:sp>
          <p:nvSpPr>
            <p:cNvPr id="432" name="Google Shape;432;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3" name="Google Shape;433;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4" name="Google Shape;434;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5" name="Google Shape;435;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6" name="Google Shape;436;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7" name="Google Shape;437;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8" name="Google Shape;438;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9" name="Google Shape;439;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0" name="Google Shape;440;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1" name="Google Shape;441;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2" name="Google Shape;442;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3" name="Google Shape;443;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4" name="Google Shape;444;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5" name="Google Shape;445;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6" name="Google Shape;446;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9" name="Google Shape;449;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1" name="Google Shape;451;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2" name="Google Shape;452;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3" name="Google Shape;453;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4" name="Google Shape;454;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5" name="Google Shape;455;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56" name="Google Shape;456;p25"/>
          <p:cNvGrpSpPr/>
          <p:nvPr/>
        </p:nvGrpSpPr>
        <p:grpSpPr>
          <a:xfrm>
            <a:off x="4274340" y="5287275"/>
            <a:ext cx="415409" cy="1807140"/>
            <a:chOff x="3640477" y="1538105"/>
            <a:chExt cx="317203" cy="1380023"/>
          </a:xfrm>
        </p:grpSpPr>
        <p:sp>
          <p:nvSpPr>
            <p:cNvPr id="457" name="Google Shape;457;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8" name="Google Shape;458;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9" name="Google Shape;459;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1" name="Google Shape;461;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2" name="Google Shape;462;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3" name="Google Shape;463;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4" name="Google Shape;464;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5" name="Google Shape;465;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6" name="Google Shape;466;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7" name="Google Shape;467;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8" name="Google Shape;468;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9" name="Google Shape;469;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0" name="Google Shape;470;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1" name="Google Shape;471;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2" name="Google Shape;472;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3" name="Google Shape;473;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4" name="Google Shape;474;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5" name="Google Shape;475;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6" name="Google Shape;476;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7" name="Google Shape;477;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8" name="Google Shape;478;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9" name="Google Shape;479;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0" name="Google Shape;480;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81" name="Google Shape;481;p25"/>
          <p:cNvGrpSpPr/>
          <p:nvPr/>
        </p:nvGrpSpPr>
        <p:grpSpPr>
          <a:xfrm>
            <a:off x="4788690" y="5287275"/>
            <a:ext cx="415409" cy="1807140"/>
            <a:chOff x="3640477" y="1538105"/>
            <a:chExt cx="317203" cy="1380023"/>
          </a:xfrm>
        </p:grpSpPr>
        <p:sp>
          <p:nvSpPr>
            <p:cNvPr id="482" name="Google Shape;482;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3" name="Google Shape;483;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4" name="Google Shape;484;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5" name="Google Shape;485;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6" name="Google Shape;486;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7" name="Google Shape;487;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8" name="Google Shape;488;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9" name="Google Shape;489;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0" name="Google Shape;490;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1" name="Google Shape;491;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2" name="Google Shape;492;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3" name="Google Shape;493;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4" name="Google Shape;494;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5" name="Google Shape;495;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6" name="Google Shape;496;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7" name="Google Shape;497;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8" name="Google Shape;498;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9" name="Google Shape;499;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0" name="Google Shape;500;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1" name="Google Shape;501;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2" name="Google Shape;502;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3" name="Google Shape;503;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4" name="Google Shape;504;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5" name="Google Shape;505;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06" name="Google Shape;506;p25"/>
          <p:cNvGrpSpPr/>
          <p:nvPr/>
        </p:nvGrpSpPr>
        <p:grpSpPr>
          <a:xfrm>
            <a:off x="5303040" y="5287275"/>
            <a:ext cx="415409" cy="1807140"/>
            <a:chOff x="3640477" y="1538105"/>
            <a:chExt cx="317203" cy="1380023"/>
          </a:xfrm>
        </p:grpSpPr>
        <p:sp>
          <p:nvSpPr>
            <p:cNvPr id="507" name="Google Shape;507;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8" name="Google Shape;508;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9" name="Google Shape;509;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0" name="Google Shape;510;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1" name="Google Shape;511;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2" name="Google Shape;512;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3" name="Google Shape;513;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4" name="Google Shape;514;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5" name="Google Shape;515;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6" name="Google Shape;516;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7" name="Google Shape;517;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8" name="Google Shape;518;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9" name="Google Shape;519;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0" name="Google Shape;520;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1" name="Google Shape;521;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2" name="Google Shape;522;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3" name="Google Shape;523;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4" name="Google Shape;524;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5" name="Google Shape;525;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6" name="Google Shape;526;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7" name="Google Shape;527;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8" name="Google Shape;528;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9" name="Google Shape;529;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0" name="Google Shape;530;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31" name="Google Shape;531;p25"/>
          <p:cNvGrpSpPr/>
          <p:nvPr/>
        </p:nvGrpSpPr>
        <p:grpSpPr>
          <a:xfrm>
            <a:off x="5817390" y="5287275"/>
            <a:ext cx="415409" cy="1807140"/>
            <a:chOff x="3640477" y="1538105"/>
            <a:chExt cx="317203" cy="1380023"/>
          </a:xfrm>
        </p:grpSpPr>
        <p:sp>
          <p:nvSpPr>
            <p:cNvPr id="532" name="Google Shape;532;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3" name="Google Shape;533;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4" name="Google Shape;534;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5" name="Google Shape;535;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6" name="Google Shape;536;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7" name="Google Shape;537;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8" name="Google Shape;538;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9" name="Google Shape;539;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0" name="Google Shape;540;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1" name="Google Shape;541;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2" name="Google Shape;542;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3" name="Google Shape;543;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4" name="Google Shape;544;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5" name="Google Shape;545;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6" name="Google Shape;546;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7" name="Google Shape;547;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8" name="Google Shape;548;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9" name="Google Shape;549;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0" name="Google Shape;550;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1" name="Google Shape;551;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2" name="Google Shape;552;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3" name="Google Shape;553;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4" name="Google Shape;554;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5" name="Google Shape;555;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556" name="Google Shape;556;p25"/>
          <p:cNvSpPr/>
          <p:nvPr/>
        </p:nvSpPr>
        <p:spPr>
          <a:xfrm>
            <a:off x="3344263"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7" name="Google Shape;557;p25"/>
          <p:cNvSpPr/>
          <p:nvPr/>
        </p:nvSpPr>
        <p:spPr>
          <a:xfrm>
            <a:off x="3957270"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8" name="Google Shape;558;p25"/>
          <p:cNvSpPr/>
          <p:nvPr/>
        </p:nvSpPr>
        <p:spPr>
          <a:xfrm>
            <a:off x="4570276"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9" name="Google Shape;559;p25"/>
          <p:cNvSpPr/>
          <p:nvPr/>
        </p:nvSpPr>
        <p:spPr>
          <a:xfrm>
            <a:off x="5183282"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0" name="Google Shape;560;p25"/>
          <p:cNvSpPr/>
          <p:nvPr/>
        </p:nvSpPr>
        <p:spPr>
          <a:xfrm>
            <a:off x="5796288"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1" name="Google Shape;561;p25"/>
          <p:cNvSpPr/>
          <p:nvPr/>
        </p:nvSpPr>
        <p:spPr>
          <a:xfrm>
            <a:off x="3344276"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2" name="Google Shape;562;p25"/>
          <p:cNvSpPr/>
          <p:nvPr/>
        </p:nvSpPr>
        <p:spPr>
          <a:xfrm>
            <a:off x="3957282"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3" name="Google Shape;563;p25"/>
          <p:cNvSpPr/>
          <p:nvPr/>
        </p:nvSpPr>
        <p:spPr>
          <a:xfrm>
            <a:off x="4570288"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4" name="Google Shape;564;p25"/>
          <p:cNvSpPr/>
          <p:nvPr/>
        </p:nvSpPr>
        <p:spPr>
          <a:xfrm>
            <a:off x="5183295"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5" name="Google Shape;565;p25"/>
          <p:cNvSpPr/>
          <p:nvPr/>
        </p:nvSpPr>
        <p:spPr>
          <a:xfrm>
            <a:off x="5796301"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6" name="Google Shape;566;p25"/>
          <p:cNvSpPr/>
          <p:nvPr/>
        </p:nvSpPr>
        <p:spPr>
          <a:xfrm>
            <a:off x="33443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7" name="Google Shape;567;p25"/>
          <p:cNvSpPr/>
          <p:nvPr/>
        </p:nvSpPr>
        <p:spPr>
          <a:xfrm>
            <a:off x="39470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8" name="Google Shape;568;p25"/>
          <p:cNvSpPr/>
          <p:nvPr/>
        </p:nvSpPr>
        <p:spPr>
          <a:xfrm>
            <a:off x="45496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9" name="Google Shape;569;p25"/>
          <p:cNvSpPr/>
          <p:nvPr/>
        </p:nvSpPr>
        <p:spPr>
          <a:xfrm>
            <a:off x="51523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0" name="Google Shape;570;p25"/>
          <p:cNvSpPr/>
          <p:nvPr/>
        </p:nvSpPr>
        <p:spPr>
          <a:xfrm>
            <a:off x="57549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1" name="Google Shape;571;p25"/>
          <p:cNvSpPr/>
          <p:nvPr/>
        </p:nvSpPr>
        <p:spPr>
          <a:xfrm>
            <a:off x="33650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2" name="Google Shape;572;p25"/>
          <p:cNvSpPr/>
          <p:nvPr/>
        </p:nvSpPr>
        <p:spPr>
          <a:xfrm>
            <a:off x="39677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3" name="Google Shape;573;p25"/>
          <p:cNvSpPr/>
          <p:nvPr/>
        </p:nvSpPr>
        <p:spPr>
          <a:xfrm>
            <a:off x="45703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4" name="Google Shape;574;p25"/>
          <p:cNvSpPr/>
          <p:nvPr/>
        </p:nvSpPr>
        <p:spPr>
          <a:xfrm>
            <a:off x="51730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5" name="Google Shape;575;p25"/>
          <p:cNvSpPr/>
          <p:nvPr/>
        </p:nvSpPr>
        <p:spPr>
          <a:xfrm>
            <a:off x="57756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grpSp>
        <p:nvGrpSpPr>
          <p:cNvPr id="576" name="Google Shape;576;p25"/>
          <p:cNvGrpSpPr/>
          <p:nvPr/>
        </p:nvGrpSpPr>
        <p:grpSpPr>
          <a:xfrm>
            <a:off x="1228621" y="7357843"/>
            <a:ext cx="800410" cy="800410"/>
            <a:chOff x="1923959" y="3509316"/>
            <a:chExt cx="299835" cy="299835"/>
          </a:xfrm>
        </p:grpSpPr>
        <p:sp>
          <p:nvSpPr>
            <p:cNvPr id="577" name="Google Shape;577;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8" name="Google Shape;578;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9" name="Google Shape;579;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0" name="Google Shape;580;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1" name="Google Shape;581;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2" name="Google Shape;582;p25"/>
          <p:cNvGrpSpPr/>
          <p:nvPr/>
        </p:nvGrpSpPr>
        <p:grpSpPr>
          <a:xfrm>
            <a:off x="2273858" y="7357843"/>
            <a:ext cx="800410" cy="800410"/>
            <a:chOff x="1923959" y="3509316"/>
            <a:chExt cx="299835" cy="299835"/>
          </a:xfrm>
        </p:grpSpPr>
        <p:sp>
          <p:nvSpPr>
            <p:cNvPr id="583" name="Google Shape;583;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4" name="Google Shape;584;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5" name="Google Shape;585;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6" name="Google Shape;586;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7" name="Google Shape;587;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8" name="Google Shape;588;p25"/>
          <p:cNvGrpSpPr/>
          <p:nvPr/>
        </p:nvGrpSpPr>
        <p:grpSpPr>
          <a:xfrm>
            <a:off x="3319096" y="7357843"/>
            <a:ext cx="800410" cy="800410"/>
            <a:chOff x="1923959" y="3509316"/>
            <a:chExt cx="299835" cy="299835"/>
          </a:xfrm>
        </p:grpSpPr>
        <p:sp>
          <p:nvSpPr>
            <p:cNvPr id="589" name="Google Shape;589;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0" name="Google Shape;590;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1" name="Google Shape;591;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2" name="Google Shape;592;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3" name="Google Shape;593;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4" name="Google Shape;594;p25"/>
          <p:cNvGrpSpPr/>
          <p:nvPr/>
        </p:nvGrpSpPr>
        <p:grpSpPr>
          <a:xfrm>
            <a:off x="4364333" y="7357843"/>
            <a:ext cx="800410" cy="800410"/>
            <a:chOff x="1923959" y="3509316"/>
            <a:chExt cx="299835" cy="299835"/>
          </a:xfrm>
        </p:grpSpPr>
        <p:sp>
          <p:nvSpPr>
            <p:cNvPr id="595" name="Google Shape;595;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6" name="Google Shape;596;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7" name="Google Shape;597;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8" name="Google Shape;598;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9" name="Google Shape;599;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00" name="Google Shape;600;p25"/>
          <p:cNvGrpSpPr/>
          <p:nvPr/>
        </p:nvGrpSpPr>
        <p:grpSpPr>
          <a:xfrm>
            <a:off x="5409571" y="7357843"/>
            <a:ext cx="800410" cy="800410"/>
            <a:chOff x="1923959" y="3509316"/>
            <a:chExt cx="299835" cy="299835"/>
          </a:xfrm>
        </p:grpSpPr>
        <p:sp>
          <p:nvSpPr>
            <p:cNvPr id="601" name="Google Shape;601;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2" name="Google Shape;602;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3" name="Google Shape;603;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4" name="Google Shape;604;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5" name="Google Shape;605;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06" name="Google Shape;606;p25"/>
          <p:cNvGrpSpPr/>
          <p:nvPr/>
        </p:nvGrpSpPr>
        <p:grpSpPr>
          <a:xfrm>
            <a:off x="1228621" y="8252118"/>
            <a:ext cx="800410" cy="800410"/>
            <a:chOff x="1923959" y="3509316"/>
            <a:chExt cx="299835" cy="299835"/>
          </a:xfrm>
        </p:grpSpPr>
        <p:sp>
          <p:nvSpPr>
            <p:cNvPr id="607" name="Google Shape;607;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8" name="Google Shape;608;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9" name="Google Shape;609;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0" name="Google Shape;610;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1" name="Google Shape;611;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2" name="Google Shape;612;p25"/>
          <p:cNvGrpSpPr/>
          <p:nvPr/>
        </p:nvGrpSpPr>
        <p:grpSpPr>
          <a:xfrm>
            <a:off x="2273858" y="8252118"/>
            <a:ext cx="800410" cy="800410"/>
            <a:chOff x="1923959" y="3509316"/>
            <a:chExt cx="299835" cy="299835"/>
          </a:xfrm>
        </p:grpSpPr>
        <p:sp>
          <p:nvSpPr>
            <p:cNvPr id="613" name="Google Shape;613;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4" name="Google Shape;614;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5" name="Google Shape;615;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6" name="Google Shape;616;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7" name="Google Shape;617;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8" name="Google Shape;618;p25"/>
          <p:cNvGrpSpPr/>
          <p:nvPr/>
        </p:nvGrpSpPr>
        <p:grpSpPr>
          <a:xfrm>
            <a:off x="3319096" y="8252118"/>
            <a:ext cx="800410" cy="800410"/>
            <a:chOff x="1923959" y="3509316"/>
            <a:chExt cx="299835" cy="299835"/>
          </a:xfrm>
        </p:grpSpPr>
        <p:sp>
          <p:nvSpPr>
            <p:cNvPr id="619" name="Google Shape;619;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0" name="Google Shape;620;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1" name="Google Shape;621;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2" name="Google Shape;622;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3" name="Google Shape;623;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4" name="Google Shape;624;p25"/>
          <p:cNvGrpSpPr/>
          <p:nvPr/>
        </p:nvGrpSpPr>
        <p:grpSpPr>
          <a:xfrm>
            <a:off x="4364333" y="8252118"/>
            <a:ext cx="800410" cy="800410"/>
            <a:chOff x="1923959" y="3509316"/>
            <a:chExt cx="299835" cy="299835"/>
          </a:xfrm>
        </p:grpSpPr>
        <p:sp>
          <p:nvSpPr>
            <p:cNvPr id="625" name="Google Shape;625;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6" name="Google Shape;626;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7" name="Google Shape;627;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8" name="Google Shape;628;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9" name="Google Shape;629;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30" name="Google Shape;630;p25"/>
          <p:cNvGrpSpPr/>
          <p:nvPr/>
        </p:nvGrpSpPr>
        <p:grpSpPr>
          <a:xfrm>
            <a:off x="5409571" y="8252118"/>
            <a:ext cx="800410" cy="800410"/>
            <a:chOff x="1923959" y="3509316"/>
            <a:chExt cx="299835" cy="299835"/>
          </a:xfrm>
        </p:grpSpPr>
        <p:sp>
          <p:nvSpPr>
            <p:cNvPr id="631" name="Google Shape;631;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2" name="Google Shape;632;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3" name="Google Shape;633;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4" name="Google Shape;634;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5" name="Google Shape;635;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636" name="Google Shape;636;p25"/>
          <p:cNvSpPr/>
          <p:nvPr/>
        </p:nvSpPr>
        <p:spPr>
          <a:xfrm>
            <a:off x="953746" y="2642050"/>
            <a:ext cx="1913100" cy="3762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7" name="Google Shape;637;p25"/>
          <p:cNvSpPr/>
          <p:nvPr/>
        </p:nvSpPr>
        <p:spPr>
          <a:xfrm>
            <a:off x="953746" y="3189044"/>
            <a:ext cx="1913100" cy="376200"/>
          </a:xfrm>
          <a:prstGeom prst="chevron">
            <a:avLst>
              <a:gd fmla="val 50000" name="adj"/>
            </a:avLst>
          </a:pr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8" name="Google Shape;638;p25"/>
          <p:cNvSpPr/>
          <p:nvPr/>
        </p:nvSpPr>
        <p:spPr>
          <a:xfrm>
            <a:off x="953746" y="3800650"/>
            <a:ext cx="1913100" cy="376200"/>
          </a:xfrm>
          <a:prstGeom prst="chevron">
            <a:avLst>
              <a:gd fmla="val 50000" name="adj"/>
            </a:avLst>
          </a:pr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9" name="Google Shape;639;p25"/>
          <p:cNvSpPr/>
          <p:nvPr/>
        </p:nvSpPr>
        <p:spPr>
          <a:xfrm>
            <a:off x="953746" y="4347644"/>
            <a:ext cx="1913100" cy="376200"/>
          </a:xfrm>
          <a:prstGeom prst="chevron">
            <a:avLst>
              <a:gd fmla="val 50000" name="adj"/>
            </a:avLst>
          </a:pr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40" name="Google Shape;640;p25"/>
          <p:cNvSpPr/>
          <p:nvPr/>
        </p:nvSpPr>
        <p:spPr>
          <a:xfrm>
            <a:off x="953735" y="4959251"/>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1" name="Google Shape;641;p25"/>
          <p:cNvSpPr/>
          <p:nvPr/>
        </p:nvSpPr>
        <p:spPr>
          <a:xfrm>
            <a:off x="953735" y="5570803"/>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2" name="Google Shape;642;p25"/>
          <p:cNvSpPr/>
          <p:nvPr/>
        </p:nvSpPr>
        <p:spPr>
          <a:xfrm>
            <a:off x="953735" y="6182356"/>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3" name="Google Shape;643;p25"/>
          <p:cNvSpPr txBox="1"/>
          <p:nvPr/>
        </p:nvSpPr>
        <p:spPr>
          <a:xfrm>
            <a:off x="565350" y="1151850"/>
            <a:ext cx="6199800" cy="1296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900">
                <a:solidFill>
                  <a:srgbClr val="353535"/>
                </a:solidFill>
                <a:latin typeface="Poppins"/>
                <a:ea typeface="Poppins"/>
                <a:cs typeface="Poppins"/>
                <a:sym typeface="Poppins"/>
              </a:rPr>
              <a:t>You can copy and paste the stickers below to note important text in your workbook. This is </a:t>
            </a:r>
            <a:r>
              <a:rPr lang="en" sz="1900">
                <a:solidFill>
                  <a:srgbClr val="353535"/>
                </a:solidFill>
                <a:latin typeface="Poppins"/>
                <a:ea typeface="Poppins"/>
                <a:cs typeface="Poppins"/>
                <a:sym typeface="Poppins"/>
              </a:rPr>
              <a:t>optional</a:t>
            </a:r>
            <a:r>
              <a:rPr lang="en" sz="1900">
                <a:solidFill>
                  <a:srgbClr val="353535"/>
                </a:solidFill>
                <a:latin typeface="Poppins"/>
                <a:ea typeface="Poppins"/>
                <a:cs typeface="Poppins"/>
                <a:sym typeface="Poppins"/>
              </a:rPr>
              <a:t>. </a:t>
            </a:r>
            <a:r>
              <a:rPr b="1" lang="en" sz="1900">
                <a:solidFill>
                  <a:srgbClr val="353535"/>
                </a:solidFill>
                <a:latin typeface="Poppins"/>
                <a:ea typeface="Poppins"/>
                <a:cs typeface="Poppins"/>
                <a:sym typeface="Poppins"/>
              </a:rPr>
              <a:t> </a:t>
            </a:r>
            <a:endParaRPr/>
          </a:p>
        </p:txBody>
      </p:sp>
      <p:sp>
        <p:nvSpPr>
          <p:cNvPr id="644" name="Google Shape;644;p2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5" name="Google Shape;645;p2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6" name="Google Shape;646;p2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7" name="Google Shape;647;p2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8" name="Google Shape;648;p2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9" name="Google Shape;649;p2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0" name="Google Shape;650;p2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1" name="Google Shape;651;p2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2" name="Google Shape;652;p2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3" name="Google Shape;653;p2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4" name="Google Shape;654;p2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5" name="Google Shape;655;p2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7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3.7.2 - </a:t>
            </a:r>
            <a:r>
              <a:rPr lang="en" sz="3600"/>
              <a:t>Explicit Instruction Self-Assessment (Continued) </a:t>
            </a:r>
            <a:endParaRPr sz="3600"/>
          </a:p>
        </p:txBody>
      </p:sp>
      <p:sp>
        <p:nvSpPr>
          <p:cNvPr id="1811" name="Google Shape;1811;p7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2" name="Google Shape;1812;p7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3" name="Google Shape;1813;p7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4" name="Google Shape;1814;p7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5" name="Google Shape;1815;p7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6" name="Google Shape;1816;p7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7" name="Google Shape;1817;p7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8" name="Google Shape;1818;p7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9" name="Google Shape;1819;p7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0" name="Google Shape;1820;p7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1" name="Google Shape;1821;p7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2" name="Google Shape;1822;p7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23" name="Google Shape;1823;p79"/>
          <p:cNvGraphicFramePr/>
          <p:nvPr/>
        </p:nvGraphicFramePr>
        <p:xfrm>
          <a:off x="471063" y="1860588"/>
          <a:ext cx="3000000" cy="3000000"/>
        </p:xfrm>
        <a:graphic>
          <a:graphicData uri="http://schemas.openxmlformats.org/drawingml/2006/table">
            <a:tbl>
              <a:tblPr>
                <a:noFill/>
                <a:tableStyleId>{04218C51-78AD-4FC1-A2AB-7EA3EA0C681C}</a:tableStyleId>
              </a:tblPr>
              <a:tblGrid>
                <a:gridCol w="3627250"/>
                <a:gridCol w="898075"/>
                <a:gridCol w="898075"/>
                <a:gridCol w="898075"/>
              </a:tblGrid>
              <a:tr h="12700">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Explicit Instruction Foundation</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Yes</a:t>
                      </a:r>
                      <a:endParaRPr b="1"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No</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Not Sure</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used clear and concise language.</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provided examples and non-examples so students know when to use the skill.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offered guided and supported practice for students.</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gave students frequent opportunities to respond to questions.</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closely monitored student performance.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offered immediate, affirmative, and corrective feedback.</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The lesson moved at a brisk but reasonable pace.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I used techniques to help students organize knowledge.</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600">
                          <a:latin typeface="Poppins"/>
                          <a:ea typeface="Poppins"/>
                          <a:cs typeface="Poppins"/>
                          <a:sym typeface="Poppins"/>
                        </a:rPr>
                        <a:t>The lesson offered opportunities for </a:t>
                      </a:r>
                      <a:r>
                        <a:rPr lang="en" sz="1600" u="sng">
                          <a:solidFill>
                            <a:srgbClr val="1155CC"/>
                          </a:solidFill>
                          <a:latin typeface="Poppins"/>
                          <a:ea typeface="Poppins"/>
                          <a:cs typeface="Poppins"/>
                          <a:sym typeface="Poppins"/>
                          <a:hlinkClick r:id="rId13">
                            <a:extLst>
                              <a:ext uri="{A12FA001-AC4F-418D-AE19-62706E023703}">
                                <ahyp:hlinkClr val="tx"/>
                              </a:ext>
                            </a:extLst>
                          </a:hlinkClick>
                        </a:rPr>
                        <a:t>distributed</a:t>
                      </a:r>
                      <a:r>
                        <a:rPr lang="en" sz="1600">
                          <a:latin typeface="Poppins"/>
                          <a:ea typeface="Poppins"/>
                          <a:cs typeface="Poppins"/>
                          <a:sym typeface="Poppins"/>
                        </a:rPr>
                        <a:t> and </a:t>
                      </a:r>
                      <a:r>
                        <a:rPr lang="en" sz="1600" u="sng">
                          <a:solidFill>
                            <a:srgbClr val="1155CC"/>
                          </a:solidFill>
                          <a:latin typeface="Poppins"/>
                          <a:ea typeface="Poppins"/>
                          <a:cs typeface="Poppins"/>
                          <a:sym typeface="Poppins"/>
                          <a:hlinkClick r:id="rId14">
                            <a:extLst>
                              <a:ext uri="{A12FA001-AC4F-418D-AE19-62706E023703}">
                                <ahyp:hlinkClr val="tx"/>
                              </a:ext>
                            </a:extLst>
                          </a:hlinkClick>
                        </a:rPr>
                        <a:t>cumulative</a:t>
                      </a:r>
                      <a:r>
                        <a:rPr lang="en" sz="1600">
                          <a:latin typeface="Poppins"/>
                          <a:ea typeface="Poppins"/>
                          <a:cs typeface="Poppins"/>
                          <a:sym typeface="Poppins"/>
                        </a:rPr>
                        <a:t> practice.</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1824" name="Google Shape;1824;p7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8" name="Shape 1828"/>
        <p:cNvGrpSpPr/>
        <p:nvPr/>
      </p:nvGrpSpPr>
      <p:grpSpPr>
        <a:xfrm>
          <a:off x="0" y="0"/>
          <a:ext cx="0" cy="0"/>
          <a:chOff x="0" y="0"/>
          <a:chExt cx="0" cy="0"/>
        </a:xfrm>
      </p:grpSpPr>
      <p:sp>
        <p:nvSpPr>
          <p:cNvPr id="1829" name="Google Shape;1829;p8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3.7.2 - </a:t>
            </a:r>
            <a:r>
              <a:rPr lang="en" sz="3600"/>
              <a:t>Explicit Instruction Self-Assessment (Continued) </a:t>
            </a:r>
            <a:endParaRPr sz="3600"/>
          </a:p>
        </p:txBody>
      </p:sp>
      <p:sp>
        <p:nvSpPr>
          <p:cNvPr id="1830" name="Google Shape;1830;p8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1" name="Google Shape;1831;p8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2" name="Google Shape;1832;p8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3" name="Google Shape;1833;p8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4" name="Google Shape;1834;p8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5" name="Google Shape;1835;p8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6" name="Google Shape;1836;p8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7" name="Google Shape;1837;p8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8" name="Google Shape;1838;p8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9" name="Google Shape;1839;p8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0" name="Google Shape;1840;p8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1" name="Google Shape;1841;p8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42" name="Google Shape;1842;p80"/>
          <p:cNvGraphicFramePr/>
          <p:nvPr/>
        </p:nvGraphicFramePr>
        <p:xfrm>
          <a:off x="567575" y="1811175"/>
          <a:ext cx="3000000" cy="3000000"/>
        </p:xfrm>
        <a:graphic>
          <a:graphicData uri="http://schemas.openxmlformats.org/drawingml/2006/table">
            <a:tbl>
              <a:tblPr>
                <a:noFill/>
                <a:tableStyleId>{04218C51-78AD-4FC1-A2AB-7EA3EA0C681C}</a:tableStyleId>
              </a:tblPr>
              <a:tblGrid>
                <a:gridCol w="3627250"/>
                <a:gridCol w="898075"/>
                <a:gridCol w="898075"/>
                <a:gridCol w="898075"/>
              </a:tblGrid>
              <a:tr h="838550">
                <a:tc gridSpan="4">
                  <a:txBody>
                    <a:bodyPr/>
                    <a:lstStyle/>
                    <a:p>
                      <a:pPr indent="0" lvl="0" marL="0" rtl="0" algn="ctr">
                        <a:lnSpc>
                          <a:spcPct val="115000"/>
                        </a:lnSpc>
                        <a:spcBef>
                          <a:spcPts val="0"/>
                        </a:spcBef>
                        <a:spcAft>
                          <a:spcPts val="0"/>
                        </a:spcAft>
                        <a:buNone/>
                      </a:pPr>
                      <a:r>
                        <a:rPr b="1" lang="en" sz="1800">
                          <a:latin typeface="Poppins"/>
                          <a:ea typeface="Poppins"/>
                          <a:cs typeface="Poppins"/>
                          <a:sym typeface="Poppins"/>
                        </a:rPr>
                        <a:t>Looking at your self-assessment, which foundations of explicit instruction do you want to work on the next time you implement this unit/lesson? </a:t>
                      </a:r>
                      <a:endParaRPr b="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hMerge="1"/>
                <a:tc hMerge="1"/>
                <a:tc hMerge="1"/>
              </a:tr>
              <a:tr h="902675">
                <a:tc gridSpan="4">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c hMerge="1"/>
                <a:tc hMerge="1"/>
              </a:tr>
              <a:tr h="538075">
                <a:tc gridSpan="4">
                  <a:txBody>
                    <a:bodyPr/>
                    <a:lstStyle/>
                    <a:p>
                      <a:pPr indent="0" lvl="0" marL="0" rtl="0" algn="ctr">
                        <a:lnSpc>
                          <a:spcPct val="115000"/>
                        </a:lnSpc>
                        <a:spcBef>
                          <a:spcPts val="0"/>
                        </a:spcBef>
                        <a:spcAft>
                          <a:spcPts val="0"/>
                        </a:spcAft>
                        <a:buClr>
                          <a:schemeClr val="hlink"/>
                        </a:buClr>
                        <a:buSzPts val="1100"/>
                        <a:buFont typeface="Arial"/>
                        <a:buNone/>
                      </a:pPr>
                      <a:r>
                        <a:rPr b="1" lang="en" sz="1800">
                          <a:solidFill>
                            <a:schemeClr val="hlink"/>
                          </a:solidFill>
                          <a:latin typeface="Poppins"/>
                          <a:ea typeface="Poppins"/>
                          <a:cs typeface="Poppins"/>
                          <a:sym typeface="Poppins"/>
                        </a:rPr>
                        <a:t>What resources will you consult to make this change in your practice? </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hMerge="1"/>
                <a:tc hMerge="1"/>
                <a:tc hMerge="1"/>
              </a:tr>
              <a:tr h="902675">
                <a:tc gridSpan="4">
                  <a:txBody>
                    <a:bodyPr/>
                    <a:lstStyle/>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c hMerge="1"/>
                <a:tc hMerge="1"/>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6" name="Shape 1846"/>
        <p:cNvGrpSpPr/>
        <p:nvPr/>
      </p:nvGrpSpPr>
      <p:grpSpPr>
        <a:xfrm>
          <a:off x="0" y="0"/>
          <a:ext cx="0" cy="0"/>
          <a:chOff x="0" y="0"/>
          <a:chExt cx="0" cy="0"/>
        </a:xfrm>
      </p:grpSpPr>
      <p:sp>
        <p:nvSpPr>
          <p:cNvPr id="1847" name="Google Shape;1847;p81"/>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3.7.3 - </a:t>
            </a:r>
            <a:r>
              <a:rPr lang="en"/>
              <a:t>Lesson Revision</a:t>
            </a:r>
            <a:endParaRPr/>
          </a:p>
        </p:txBody>
      </p:sp>
      <p:sp>
        <p:nvSpPr>
          <p:cNvPr id="1848" name="Google Shape;1848;p81"/>
          <p:cNvSpPr txBox="1"/>
          <p:nvPr>
            <p:ph idx="1" type="body"/>
          </p:nvPr>
        </p:nvSpPr>
        <p:spPr>
          <a:xfrm>
            <a:off x="374550" y="1066550"/>
            <a:ext cx="6514500" cy="662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In this activity, you’ll continue developing the lesson plan for your portfolio by improving your explicit instruction. </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Note: If the lesson you’ve been working with does not have explicit instruction, consider where it could be added in the instructional sequence. It may be explicit instruction that comes before the lesson to build prerequisite knowledge, for example.</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Use what you’ve learned about the foundations of explicit instruction and how to make explicit instruction portable to revise/develop an element of explicit instruction related to the learning goals in your lesson.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After you have made adjustments to the lesson to revise/develop an element of explicit instruction, self-assess your design in the chart on the following page.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849" name="Google Shape;1849;p81"/>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50" name="Google Shape;1850;p8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1" name="Google Shape;1851;p8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2" name="Google Shape;1852;p8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3" name="Google Shape;1853;p8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4" name="Google Shape;1854;p8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5" name="Google Shape;1855;p8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6" name="Google Shape;1856;p8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7" name="Google Shape;1857;p8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8" name="Google Shape;1858;p8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9" name="Google Shape;1859;p8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0" name="Google Shape;1860;p8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1" name="Google Shape;1861;p8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2" name="Google Shape;1862;p8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82"/>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3.7.3 - </a:t>
            </a:r>
            <a:r>
              <a:rPr lang="en"/>
              <a:t>Lesson Revision (Continued) </a:t>
            </a:r>
            <a:endParaRPr/>
          </a:p>
        </p:txBody>
      </p:sp>
      <p:pic>
        <p:nvPicPr>
          <p:cNvPr id="1868" name="Google Shape;1868;p8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69" name="Google Shape;1869;p8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0" name="Google Shape;1870;p8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1" name="Google Shape;1871;p8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2" name="Google Shape;1872;p8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3" name="Google Shape;1873;p8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4" name="Google Shape;1874;p8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5" name="Google Shape;1875;p8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6" name="Google Shape;1876;p8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7" name="Google Shape;1877;p8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8" name="Google Shape;1878;p8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9" name="Google Shape;1879;p8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0" name="Google Shape;1880;p8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81" name="Google Shape;1881;p82"/>
          <p:cNvGraphicFramePr/>
          <p:nvPr/>
        </p:nvGraphicFramePr>
        <p:xfrm>
          <a:off x="222325" y="1689100"/>
          <a:ext cx="3000000" cy="3000000"/>
        </p:xfrm>
        <a:graphic>
          <a:graphicData uri="http://schemas.openxmlformats.org/drawingml/2006/table">
            <a:tbl>
              <a:tblPr>
                <a:noFill/>
                <a:tableStyleId>{04218C51-78AD-4FC1-A2AB-7EA3EA0C681C}</a:tableStyleId>
              </a:tblPr>
              <a:tblGrid>
                <a:gridCol w="1469550"/>
                <a:gridCol w="3116925"/>
                <a:gridCol w="2293250"/>
              </a:tblGrid>
              <a:tr h="289975">
                <a:tc>
                  <a:txBody>
                    <a:bodyPr/>
                    <a:lstStyle/>
                    <a:p>
                      <a:pPr indent="0" lvl="0" marL="0" rtl="0" algn="ctr">
                        <a:spcBef>
                          <a:spcPts val="0"/>
                        </a:spcBef>
                        <a:spcAft>
                          <a:spcPts val="0"/>
                        </a:spcAft>
                        <a:buNone/>
                      </a:pPr>
                      <a:r>
                        <a:rPr b="1" lang="en">
                          <a:latin typeface="Poppins"/>
                          <a:ea typeface="Poppins"/>
                          <a:cs typeface="Poppins"/>
                          <a:sym typeface="Poppins"/>
                        </a:rPr>
                        <a:t>Component</a:t>
                      </a:r>
                      <a:endParaRPr b="1">
                        <a:latin typeface="Poppins"/>
                        <a:ea typeface="Poppins"/>
                        <a:cs typeface="Poppins"/>
                        <a:sym typeface="Poppins"/>
                      </a:endParaRPr>
                    </a:p>
                  </a:txBody>
                  <a:tcPr marT="63500" marB="63500" marR="63500" marL="63500">
                    <a:solidFill>
                      <a:schemeClr val="accent3"/>
                    </a:solidFill>
                  </a:tcPr>
                </a:tc>
                <a:tc>
                  <a:txBody>
                    <a:bodyPr/>
                    <a:lstStyle/>
                    <a:p>
                      <a:pPr indent="0" lvl="0" marL="0" rtl="0" algn="ctr">
                        <a:spcBef>
                          <a:spcPts val="0"/>
                        </a:spcBef>
                        <a:spcAft>
                          <a:spcPts val="0"/>
                        </a:spcAft>
                        <a:buNone/>
                      </a:pPr>
                      <a:r>
                        <a:rPr b="1" lang="en">
                          <a:latin typeface="Poppins"/>
                          <a:ea typeface="Poppins"/>
                          <a:cs typeface="Poppins"/>
                          <a:sym typeface="Poppins"/>
                        </a:rPr>
                        <a:t>Self-Assessment</a:t>
                      </a:r>
                      <a:endParaRPr b="1">
                        <a:latin typeface="Poppins"/>
                        <a:ea typeface="Poppins"/>
                        <a:cs typeface="Poppins"/>
                        <a:sym typeface="Poppins"/>
                      </a:endParaRPr>
                    </a:p>
                  </a:txBody>
                  <a:tcPr marT="63500" marB="63500" marR="63500" marL="63500">
                    <a:solidFill>
                      <a:schemeClr val="accent3"/>
                    </a:solidFill>
                  </a:tcPr>
                </a:tc>
                <a:tc>
                  <a:txBody>
                    <a:bodyPr/>
                    <a:lstStyle/>
                    <a:p>
                      <a:pPr indent="0" lvl="0" marL="0" rtl="0" algn="ctr">
                        <a:spcBef>
                          <a:spcPts val="0"/>
                        </a:spcBef>
                        <a:spcAft>
                          <a:spcPts val="0"/>
                        </a:spcAft>
                        <a:buNone/>
                      </a:pPr>
                      <a:r>
                        <a:rPr b="1" lang="en">
                          <a:latin typeface="Poppins"/>
                          <a:ea typeface="Poppins"/>
                          <a:cs typeface="Poppins"/>
                          <a:sym typeface="Poppins"/>
                        </a:rPr>
                        <a:t>My Notes </a:t>
                      </a:r>
                      <a:endParaRPr b="1">
                        <a:latin typeface="Poppins"/>
                        <a:ea typeface="Poppins"/>
                        <a:cs typeface="Poppins"/>
                        <a:sym typeface="Poppins"/>
                      </a:endParaRPr>
                    </a:p>
                  </a:txBody>
                  <a:tcPr marT="63500" marB="63500" marR="63500" marL="63500">
                    <a:solidFill>
                      <a:schemeClr val="accent3"/>
                    </a:solidFill>
                  </a:tcPr>
                </a:tc>
              </a:tr>
              <a:tr h="1955700">
                <a:tc>
                  <a:txBody>
                    <a:bodyPr/>
                    <a:lstStyle/>
                    <a:p>
                      <a:pPr indent="0" lvl="0" marL="0" rtl="0" algn="l">
                        <a:spcBef>
                          <a:spcPts val="0"/>
                        </a:spcBef>
                        <a:spcAft>
                          <a:spcPts val="0"/>
                        </a:spcAft>
                        <a:buNone/>
                      </a:pPr>
                      <a:r>
                        <a:rPr lang="en">
                          <a:latin typeface="Poppins"/>
                          <a:ea typeface="Poppins"/>
                          <a:cs typeface="Poppins"/>
                          <a:sym typeface="Poppins"/>
                        </a:rPr>
                        <a:t>The design applies the </a:t>
                      </a:r>
                      <a:r>
                        <a:rPr lang="en" u="sng">
                          <a:latin typeface="Poppins"/>
                          <a:ea typeface="Poppins"/>
                          <a:cs typeface="Poppins"/>
                          <a:sym typeface="Poppins"/>
                          <a:hlinkClick r:id="rId14"/>
                        </a:rPr>
                        <a:t>16 foundations of explicit instruction</a:t>
                      </a:r>
                      <a:r>
                        <a:rPr lang="en" u="sng">
                          <a:latin typeface="Poppins"/>
                          <a:ea typeface="Poppins"/>
                          <a:cs typeface="Poppins"/>
                          <a:sym typeface="Poppins"/>
                        </a:rPr>
                        <a:t>.</a:t>
                      </a:r>
                      <a:endParaRPr u="sng">
                        <a:latin typeface="Poppins"/>
                        <a:ea typeface="Poppins"/>
                        <a:cs typeface="Poppins"/>
                        <a:sym typeface="Poppins"/>
                      </a:endParaRPr>
                    </a:p>
                  </a:txBody>
                  <a:tcPr marT="63500" marB="63500" marR="63500" marL="63500"/>
                </a:tc>
                <a:tc>
                  <a:txBody>
                    <a:bodyPr/>
                    <a:lstStyle/>
                    <a:p>
                      <a:pPr indent="0" lvl="0" marL="0" rtl="0" algn="l">
                        <a:spcBef>
                          <a:spcPts val="0"/>
                        </a:spcBef>
                        <a:spcAft>
                          <a:spcPts val="0"/>
                        </a:spcAft>
                        <a:buNone/>
                      </a:pPr>
                      <a:r>
                        <a:rPr lang="en">
                          <a:latin typeface="Poppins"/>
                          <a:ea typeface="Poppins"/>
                          <a:cs typeface="Poppins"/>
                          <a:sym typeface="Poppins"/>
                        </a:rPr>
                        <a:t>3 - I’m expert or near-expert level on this, and my learning design demonstrates it.</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2 - I’m proficient with this. My learning design addresses most of the foundations.</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1 - I’m still developing my skills. My learning design addresses just a few of the foundations. </a:t>
                      </a:r>
                      <a:endParaRPr>
                        <a:latin typeface="Poppins"/>
                        <a:ea typeface="Poppins"/>
                        <a:cs typeface="Poppins"/>
                        <a:sym typeface="Poppins"/>
                      </a:endParaRPr>
                    </a:p>
                  </a:txBody>
                  <a:tcPr marT="63500" marB="63500" marR="63500" marL="63500"/>
                </a:tc>
                <a:tc>
                  <a:txBody>
                    <a:bodyPr/>
                    <a:lstStyle/>
                    <a:p>
                      <a:pPr indent="0" lvl="0" marL="0" rtl="0" algn="l">
                        <a:spcBef>
                          <a:spcPts val="0"/>
                        </a:spcBef>
                        <a:spcAft>
                          <a:spcPts val="0"/>
                        </a:spcAft>
                        <a:buNone/>
                      </a:pPr>
                      <a:r>
                        <a:rPr lang="en">
                          <a:latin typeface="Poppins"/>
                          <a:ea typeface="Poppins"/>
                          <a:cs typeface="Poppins"/>
                          <a:sym typeface="Poppins"/>
                        </a:rPr>
                        <a:t>Which of the foundations does your design apply? Are there any you weren’t able to apply? How does your application of these foundations support students with disabilities?</a:t>
                      </a:r>
                      <a:endParaRPr>
                        <a:latin typeface="Poppins"/>
                        <a:ea typeface="Poppins"/>
                        <a:cs typeface="Poppins"/>
                        <a:sym typeface="Poppins"/>
                      </a:endParaRPr>
                    </a:p>
                  </a:txBody>
                  <a:tcPr marT="63500" marB="63500" marR="63500" marL="63500"/>
                </a:tc>
              </a:tr>
              <a:tr h="1955700">
                <a:tc>
                  <a:txBody>
                    <a:bodyPr/>
                    <a:lstStyle/>
                    <a:p>
                      <a:pPr indent="0" lvl="0" marL="0" rtl="0" algn="l">
                        <a:spcBef>
                          <a:spcPts val="0"/>
                        </a:spcBef>
                        <a:spcAft>
                          <a:spcPts val="0"/>
                        </a:spcAft>
                        <a:buNone/>
                      </a:pPr>
                      <a:r>
                        <a:rPr lang="en">
                          <a:latin typeface="Poppins"/>
                          <a:ea typeface="Poppins"/>
                          <a:cs typeface="Poppins"/>
                          <a:sym typeface="Poppins"/>
                        </a:rPr>
                        <a:t>The design follows the </a:t>
                      </a:r>
                      <a:r>
                        <a:rPr lang="en">
                          <a:uFill>
                            <a:noFill/>
                          </a:uFill>
                          <a:latin typeface="Poppins"/>
                          <a:ea typeface="Poppins"/>
                          <a:cs typeface="Poppins"/>
                          <a:sym typeface="Poppins"/>
                          <a:hlinkClick r:id="rId15"/>
                        </a:rPr>
                        <a:t>s</a:t>
                      </a:r>
                      <a:r>
                        <a:rPr lang="en" u="sng">
                          <a:latin typeface="Poppins"/>
                          <a:ea typeface="Poppins"/>
                          <a:cs typeface="Poppins"/>
                          <a:sym typeface="Poppins"/>
                          <a:hlinkClick r:id="rId16"/>
                        </a:rPr>
                        <a:t>ix steps of explicit instruction</a:t>
                      </a:r>
                      <a:r>
                        <a:rPr lang="en">
                          <a:latin typeface="Poppins"/>
                          <a:ea typeface="Poppins"/>
                          <a:cs typeface="Poppins"/>
                          <a:sym typeface="Poppins"/>
                        </a:rPr>
                        <a:t>.</a:t>
                      </a:r>
                      <a:endParaRPr>
                        <a:latin typeface="Poppins"/>
                        <a:ea typeface="Poppins"/>
                        <a:cs typeface="Poppins"/>
                        <a:sym typeface="Poppins"/>
                      </a:endParaRPr>
                    </a:p>
                  </a:txBody>
                  <a:tcPr marT="63500" marB="63500" marR="63500" marL="63500"/>
                </a:tc>
                <a:tc>
                  <a:txBody>
                    <a:bodyPr/>
                    <a:lstStyle/>
                    <a:p>
                      <a:pPr indent="0" lvl="0" marL="0" rtl="0" algn="l">
                        <a:spcBef>
                          <a:spcPts val="0"/>
                        </a:spcBef>
                        <a:spcAft>
                          <a:spcPts val="0"/>
                        </a:spcAft>
                        <a:buNone/>
                      </a:pPr>
                      <a:r>
                        <a:rPr lang="en">
                          <a:latin typeface="Poppins"/>
                          <a:ea typeface="Poppins"/>
                          <a:cs typeface="Poppins"/>
                          <a:sym typeface="Poppins"/>
                        </a:rPr>
                        <a:t>3 - I’m expert or near-expert level on this, and my learning design demonstrates it.</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2 - I’m proficient with this. My learning design addresses most of the steps..</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1 - I’m still developing my skills. My learning design addresses just a few of the steps. </a:t>
                      </a:r>
                      <a:endParaRPr>
                        <a:latin typeface="Poppins"/>
                        <a:ea typeface="Poppins"/>
                        <a:cs typeface="Poppins"/>
                        <a:sym typeface="Poppins"/>
                      </a:endParaRPr>
                    </a:p>
                  </a:txBody>
                  <a:tcPr marT="63500" marB="63500" marR="63500" marL="63500"/>
                </a:tc>
                <a:tc>
                  <a:txBody>
                    <a:bodyPr/>
                    <a:lstStyle/>
                    <a:p>
                      <a:pPr indent="0" lvl="0" marL="0" rtl="0" algn="l">
                        <a:spcBef>
                          <a:spcPts val="0"/>
                        </a:spcBef>
                        <a:spcAft>
                          <a:spcPts val="0"/>
                        </a:spcAft>
                        <a:buNone/>
                      </a:pPr>
                      <a:r>
                        <a:rPr lang="en">
                          <a:latin typeface="Poppins"/>
                          <a:ea typeface="Poppins"/>
                          <a:cs typeface="Poppins"/>
                          <a:sym typeface="Poppins"/>
                        </a:rPr>
                        <a:t>How does your design apply the six steps of explicit instruction? How are students with disabilities supported through your approaches to chunking, modeling, verbalizing the thinking process, and offering practice and feedback?</a:t>
                      </a:r>
                      <a:endParaRPr>
                        <a:latin typeface="Poppins"/>
                        <a:ea typeface="Poppins"/>
                        <a:cs typeface="Poppins"/>
                        <a:sym typeface="Poppins"/>
                      </a:endParaRPr>
                    </a:p>
                  </a:txBody>
                  <a:tcPr marT="63500" marB="63500" marR="63500" marL="63500"/>
                </a:tc>
              </a:tr>
              <a:tr h="2288850">
                <a:tc>
                  <a:txBody>
                    <a:bodyPr/>
                    <a:lstStyle/>
                    <a:p>
                      <a:pPr indent="0" lvl="0" marL="0" rtl="0" algn="l">
                        <a:spcBef>
                          <a:spcPts val="0"/>
                        </a:spcBef>
                        <a:spcAft>
                          <a:spcPts val="0"/>
                        </a:spcAft>
                        <a:buNone/>
                      </a:pPr>
                      <a:r>
                        <a:rPr lang="en">
                          <a:latin typeface="Poppins"/>
                          <a:ea typeface="Poppins"/>
                          <a:cs typeface="Poppins"/>
                          <a:sym typeface="Poppins"/>
                        </a:rPr>
                        <a:t>The design is portable.</a:t>
                      </a:r>
                      <a:endParaRPr>
                        <a:latin typeface="Poppins"/>
                        <a:ea typeface="Poppins"/>
                        <a:cs typeface="Poppins"/>
                        <a:sym typeface="Poppins"/>
                      </a:endParaRPr>
                    </a:p>
                  </a:txBody>
                  <a:tcPr marT="63500" marB="63500" marR="63500" marL="63500"/>
                </a:tc>
                <a:tc>
                  <a:txBody>
                    <a:bodyPr/>
                    <a:lstStyle/>
                    <a:p>
                      <a:pPr indent="0" lvl="0" marL="0" rtl="0" algn="l">
                        <a:spcBef>
                          <a:spcPts val="0"/>
                        </a:spcBef>
                        <a:spcAft>
                          <a:spcPts val="0"/>
                        </a:spcAft>
                        <a:buNone/>
                      </a:pPr>
                      <a:r>
                        <a:rPr lang="en">
                          <a:latin typeface="Poppins"/>
                          <a:ea typeface="Poppins"/>
                          <a:cs typeface="Poppins"/>
                          <a:sym typeface="Poppins"/>
                        </a:rPr>
                        <a:t>3 - I’m expert or near-expert level on this, and my learning design demonstrates it.</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2 - I’m proficient with this. My learning design can be sufficiently effective across learning environments.</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1 - I’m still developing my skills. My learning design is still most effective in/appropriate for one learning environment. </a:t>
                      </a:r>
                      <a:endParaRPr>
                        <a:latin typeface="Poppins"/>
                        <a:ea typeface="Poppins"/>
                        <a:cs typeface="Poppins"/>
                        <a:sym typeface="Poppins"/>
                      </a:endParaRPr>
                    </a:p>
                  </a:txBody>
                  <a:tcPr marT="63500" marB="63500" marR="63500" marL="63500"/>
                </a:tc>
                <a:tc>
                  <a:txBody>
                    <a:bodyPr/>
                    <a:lstStyle/>
                    <a:p>
                      <a:pPr indent="0" lvl="0" marL="0" rtl="0" algn="l">
                        <a:spcBef>
                          <a:spcPts val="0"/>
                        </a:spcBef>
                        <a:spcAft>
                          <a:spcPts val="0"/>
                        </a:spcAft>
                        <a:buNone/>
                      </a:pPr>
                      <a:r>
                        <a:rPr lang="en">
                          <a:latin typeface="Poppins"/>
                          <a:ea typeface="Poppins"/>
                          <a:cs typeface="Poppins"/>
                          <a:sym typeface="Poppins"/>
                        </a:rPr>
                        <a:t>What tools and resources make your explicit instruction effective across learning environments? How have the needs of your students with disabilities been met? </a:t>
                      </a:r>
                      <a:endParaRPr>
                        <a:latin typeface="Poppins"/>
                        <a:ea typeface="Poppins"/>
                        <a:cs typeface="Poppins"/>
                        <a:sym typeface="Poppins"/>
                      </a:endParaRPr>
                    </a:p>
                  </a:txBody>
                  <a:tcPr marT="63500" marB="63500" marR="63500" marL="6350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grpSp>
        <p:nvGrpSpPr>
          <p:cNvPr id="1886" name="Google Shape;1886;p83"/>
          <p:cNvGrpSpPr/>
          <p:nvPr/>
        </p:nvGrpSpPr>
        <p:grpSpPr>
          <a:xfrm>
            <a:off x="224350" y="224350"/>
            <a:ext cx="7116900" cy="9597300"/>
            <a:chOff x="224350" y="224350"/>
            <a:chExt cx="7116900" cy="9597300"/>
          </a:xfrm>
        </p:grpSpPr>
        <p:sp>
          <p:nvSpPr>
            <p:cNvPr id="1887" name="Google Shape;1887;p83"/>
            <p:cNvSpPr/>
            <p:nvPr/>
          </p:nvSpPr>
          <p:spPr>
            <a:xfrm>
              <a:off x="224350" y="224350"/>
              <a:ext cx="6967500" cy="959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83"/>
            <p:cNvSpPr/>
            <p:nvPr/>
          </p:nvSpPr>
          <p:spPr>
            <a:xfrm rot="5400000">
              <a:off x="6936250" y="9118853"/>
              <a:ext cx="660600" cy="149400"/>
            </a:xfrm>
            <a:prstGeom prst="triangle">
              <a:avLst>
                <a:gd fmla="val 5088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9" name="Google Shape;1889;p83"/>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08</a:t>
            </a:r>
            <a:endParaRPr/>
          </a:p>
        </p:txBody>
      </p:sp>
      <p:cxnSp>
        <p:nvCxnSpPr>
          <p:cNvPr id="1890" name="Google Shape;1890;p83"/>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891" name="Google Shape;1891;p8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2" name="Google Shape;1892;p8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3" name="Google Shape;1893;p83">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4" name="Google Shape;1894;p83">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5" name="Google Shape;1895;p83">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6" name="Google Shape;1896;p83">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7" name="Google Shape;1897;p83">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8" name="Google Shape;1898;p83">
            <a:hlinkClick action="ppaction://hlinksldjump" r:id="rId5"/>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9" name="Google Shape;1899;p83">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00" name="Google Shape;1900;p83">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901" name="Google Shape;1901;p83">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902" name="Google Shape;1902;p83"/>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Collaborating to Support Specially Designed Instruction </a:t>
            </a:r>
            <a:endParaRPr/>
          </a:p>
        </p:txBody>
      </p:sp>
      <p:sp>
        <p:nvSpPr>
          <p:cNvPr id="1903" name="Google Shape;1903;p83">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4" name="Google Shape;1904;p83">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5" name="Google Shape;1905;p83">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6" name="Google Shape;1906;p83">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7" name="Google Shape;1907;p83">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8" name="Google Shape;1908;p83">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9" name="Google Shape;1909;p83">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0" name="Google Shape;1910;p83">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1" name="Google Shape;1911;p83">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2" name="Google Shape;1912;p83">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3" name="Google Shape;1913;p8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4" name="Google Shape;1914;p8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5" name="Google Shape;1915;p83">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6" name="Google Shape;1916;p83">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7" name="Google Shape;1917;p83">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8" name="Google Shape;1918;p83">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9" name="Google Shape;1919;p83">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0" name="Google Shape;1920;p83">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1" name="Google Shape;1921;p83">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2" name="Google Shape;1922;p83">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8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928" name="Google Shape;1928;p8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929" name="Google Shape;1929;p84"/>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656000"/>
                <a:gridCol w="2393850"/>
                <a:gridCol w="2393850"/>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lang="en" sz="1200">
                          <a:solidFill>
                            <a:srgbClr val="262626"/>
                          </a:solidFill>
                          <a:latin typeface="Poppins"/>
                          <a:ea typeface="Poppins"/>
                          <a:cs typeface="Poppins"/>
                          <a:sym typeface="Poppins"/>
                        </a:rPr>
                        <a:t>Differentiated Instruction</a:t>
                      </a:r>
                      <a:endParaRPr sz="12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62626"/>
                          </a:solidFill>
                          <a:latin typeface="Poppins"/>
                          <a:ea typeface="Poppins"/>
                          <a:cs typeface="Poppins"/>
                          <a:sym typeface="Poppins"/>
                        </a:rPr>
                        <a:t>An instructional approach that differentiates instruction by content, process, and product while considering the student’s readiness, interests, and learning profile</a:t>
                      </a:r>
                      <a:endParaRPr sz="12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lang="en" sz="1200">
                          <a:solidFill>
                            <a:srgbClr val="262626"/>
                          </a:solidFill>
                          <a:latin typeface="Poppins"/>
                          <a:ea typeface="Poppins"/>
                          <a:cs typeface="Poppins"/>
                          <a:sym typeface="Poppins"/>
                        </a:rPr>
                        <a:t>Specially Designed Instruction (SDI)</a:t>
                      </a:r>
                      <a:endParaRPr sz="12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u="sng">
                          <a:solidFill>
                            <a:srgbClr val="1155CC"/>
                          </a:solidFill>
                          <a:latin typeface="Poppins"/>
                          <a:ea typeface="Poppins"/>
                          <a:cs typeface="Poppins"/>
                          <a:sym typeface="Poppins"/>
                          <a:hlinkClick r:id="rId3">
                            <a:extLst>
                              <a:ext uri="{A12FA001-AC4F-418D-AE19-62706E023703}">
                                <ahyp:hlinkClr val="tx"/>
                              </a:ext>
                            </a:extLst>
                          </a:hlinkClick>
                        </a:rPr>
                        <a:t>New York State</a:t>
                      </a:r>
                      <a:r>
                        <a:rPr lang="en" sz="1200">
                          <a:latin typeface="Poppins"/>
                          <a:ea typeface="Poppins"/>
                          <a:cs typeface="Poppins"/>
                          <a:sym typeface="Poppins"/>
                        </a:rPr>
                        <a:t> defines SDI as “adapting, as appropriate to the needs of an eligible student, the content, methodology, or delivery of instruction to address the unique needs that result from the student’s disability; and [ensuring] access of the student to the general curriculum, so that he or she can meet the education standards that apply to all students.”</a:t>
                      </a:r>
                      <a:endParaRPr sz="1200" u="sng">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lang="en" sz="1200">
                          <a:solidFill>
                            <a:srgbClr val="262626"/>
                          </a:solidFill>
                          <a:latin typeface="Poppins"/>
                          <a:ea typeface="Poppins"/>
                          <a:cs typeface="Poppins"/>
                          <a:sym typeface="Poppins"/>
                        </a:rPr>
                        <a:t>Universal Design for Learning (UDL)</a:t>
                      </a:r>
                      <a:endParaRPr sz="12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62626"/>
                          </a:solidFill>
                          <a:latin typeface="Poppins"/>
                          <a:ea typeface="Poppins"/>
                          <a:cs typeface="Poppins"/>
                          <a:sym typeface="Poppins"/>
                        </a:rPr>
                        <a:t>An educational framework that promotes the development of flexible learning environments and approaches that can accommodate individual learning differences</a:t>
                      </a:r>
                      <a:endParaRPr sz="12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1930" name="Google Shape;1930;p8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1" name="Google Shape;1931;p8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2" name="Google Shape;1932;p8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3" name="Google Shape;1933;p8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4" name="Google Shape;1934;p8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5" name="Google Shape;1935;p8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6" name="Google Shape;1936;p8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7" name="Google Shape;1937;p8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8" name="Google Shape;1938;p8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9" name="Google Shape;1939;p8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0" name="Google Shape;1940;p8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1" name="Google Shape;1941;p8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5" name="Shape 1945"/>
        <p:cNvGrpSpPr/>
        <p:nvPr/>
      </p:nvGrpSpPr>
      <p:grpSpPr>
        <a:xfrm>
          <a:off x="0" y="0"/>
          <a:ext cx="0" cy="0"/>
          <a:chOff x="0" y="0"/>
          <a:chExt cx="0" cy="0"/>
        </a:xfrm>
      </p:grpSpPr>
      <p:sp>
        <p:nvSpPr>
          <p:cNvPr id="1946" name="Google Shape;1946;p8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3.8.1 - </a:t>
            </a:r>
            <a:r>
              <a:rPr lang="en"/>
              <a:t>Freewrite on Collaboration</a:t>
            </a:r>
            <a:endParaRPr/>
          </a:p>
        </p:txBody>
      </p:sp>
      <p:sp>
        <p:nvSpPr>
          <p:cNvPr id="1947" name="Google Shape;1947;p85"/>
          <p:cNvSpPr txBox="1"/>
          <p:nvPr>
            <p:ph idx="1" type="body"/>
          </p:nvPr>
        </p:nvSpPr>
        <p:spPr>
          <a:xfrm>
            <a:off x="374550" y="1581675"/>
            <a:ext cx="6514500" cy="2106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600"/>
              <a:t>ENGAGE: Activate Prior Knowledge</a:t>
            </a:r>
            <a:endParaRPr sz="1600">
              <a:solidFill>
                <a:schemeClr val="hlink"/>
              </a:solidFill>
            </a:endParaRPr>
          </a:p>
          <a:p>
            <a:pPr indent="0" lvl="0" marL="0" rtl="0" algn="l">
              <a:lnSpc>
                <a:spcPct val="90000"/>
              </a:lnSpc>
              <a:spcBef>
                <a:spcPts val="0"/>
              </a:spcBef>
              <a:spcAft>
                <a:spcPts val="0"/>
              </a:spcAft>
              <a:buNone/>
            </a:pPr>
            <a:r>
              <a:rPr i="1" lang="en" sz="1600">
                <a:solidFill>
                  <a:schemeClr val="hlink"/>
                </a:solidFill>
              </a:rPr>
              <a:t>INSTRUCTIONS: </a:t>
            </a:r>
            <a:endParaRPr i="1" sz="1600">
              <a:solidFill>
                <a:schemeClr val="hlink"/>
              </a:solidFill>
            </a:endParaRPr>
          </a:p>
          <a:p>
            <a:pPr indent="-330200" lvl="0" marL="457200" rtl="0" algn="l">
              <a:lnSpc>
                <a:spcPct val="90000"/>
              </a:lnSpc>
              <a:spcBef>
                <a:spcPts val="0"/>
              </a:spcBef>
              <a:spcAft>
                <a:spcPts val="0"/>
              </a:spcAft>
              <a:buClr>
                <a:schemeClr val="hlink"/>
              </a:buClr>
              <a:buSzPts val="1600"/>
              <a:buChar char="●"/>
            </a:pPr>
            <a:r>
              <a:rPr lang="en" sz="1600">
                <a:solidFill>
                  <a:schemeClr val="hlink"/>
                </a:solidFill>
              </a:rPr>
              <a:t>Read the quotation below. </a:t>
            </a:r>
            <a:endParaRPr sz="1600">
              <a:solidFill>
                <a:schemeClr val="hlink"/>
              </a:solidFill>
            </a:endParaRPr>
          </a:p>
          <a:p>
            <a:pPr indent="-330200" lvl="0" marL="457200" rtl="0" algn="l">
              <a:lnSpc>
                <a:spcPct val="90000"/>
              </a:lnSpc>
              <a:spcBef>
                <a:spcPts val="0"/>
              </a:spcBef>
              <a:spcAft>
                <a:spcPts val="0"/>
              </a:spcAft>
              <a:buClr>
                <a:schemeClr val="hlink"/>
              </a:buClr>
              <a:buSzPts val="1600"/>
              <a:buChar char="●"/>
            </a:pPr>
            <a:r>
              <a:rPr lang="en" sz="1600">
                <a:solidFill>
                  <a:schemeClr val="hlink"/>
                </a:solidFill>
              </a:rPr>
              <a:t>Set a timer for three minutes and freewrite your reaction to this quotation in light of your experiences collaborating with other educators to support students with disabilities. </a:t>
            </a:r>
            <a:endParaRPr sz="1600">
              <a:solidFill>
                <a:schemeClr val="hlink"/>
              </a:solidFill>
            </a:endParaRPr>
          </a:p>
          <a:p>
            <a:pPr indent="-330200" lvl="0" marL="457200" rtl="0" algn="l">
              <a:lnSpc>
                <a:spcPct val="90000"/>
              </a:lnSpc>
              <a:spcBef>
                <a:spcPts val="0"/>
              </a:spcBef>
              <a:spcAft>
                <a:spcPts val="0"/>
              </a:spcAft>
              <a:buClr>
                <a:schemeClr val="hlink"/>
              </a:buClr>
              <a:buSzPts val="1600"/>
              <a:buChar char="●"/>
            </a:pPr>
            <a:r>
              <a:rPr lang="en" sz="1600">
                <a:solidFill>
                  <a:schemeClr val="hlink"/>
                </a:solidFill>
              </a:rPr>
              <a:t>Feel free to supplement your writing with </a:t>
            </a:r>
            <a:r>
              <a:rPr lang="en" sz="1500" u="sng">
                <a:solidFill>
                  <a:srgbClr val="1155CC"/>
                </a:solidFill>
                <a:hlinkClick r:id="rId3">
                  <a:extLst>
                    <a:ext uri="{A12FA001-AC4F-418D-AE19-62706E023703}">
                      <ahyp:hlinkClr val="tx"/>
                    </a:ext>
                  </a:extLst>
                </a:hlinkClick>
              </a:rPr>
              <a:t>emojis</a:t>
            </a:r>
            <a:r>
              <a:rPr lang="en" sz="1600">
                <a:solidFill>
                  <a:schemeClr val="hlink"/>
                </a:solidFill>
              </a:rPr>
              <a:t>. </a:t>
            </a:r>
            <a:endParaRPr sz="1600">
              <a:solidFill>
                <a:schemeClr val="hlink"/>
              </a:solidFill>
            </a:endParaRPr>
          </a:p>
          <a:p>
            <a:pPr indent="0" lvl="0" marL="0" rtl="0" algn="l">
              <a:lnSpc>
                <a:spcPct val="90000"/>
              </a:lnSpc>
              <a:spcBef>
                <a:spcPts val="0"/>
              </a:spcBef>
              <a:spcAft>
                <a:spcPts val="0"/>
              </a:spcAft>
              <a:buNone/>
            </a:pPr>
            <a:r>
              <a:t/>
            </a:r>
            <a:endParaRPr sz="1600">
              <a:solidFill>
                <a:schemeClr val="hlink"/>
              </a:solidFill>
            </a:endParaRPr>
          </a:p>
          <a:p>
            <a:pPr indent="0" lvl="0" marL="0" rtl="0" algn="l">
              <a:lnSpc>
                <a:spcPct val="90000"/>
              </a:lnSpc>
              <a:spcBef>
                <a:spcPts val="0"/>
              </a:spcBef>
              <a:spcAft>
                <a:spcPts val="0"/>
              </a:spcAft>
              <a:buNone/>
            </a:pPr>
            <a:r>
              <a:t/>
            </a:r>
            <a:endParaRPr sz="1850">
              <a:solidFill>
                <a:schemeClr val="hlink"/>
              </a:solidFill>
            </a:endParaRPr>
          </a:p>
        </p:txBody>
      </p:sp>
      <p:sp>
        <p:nvSpPr>
          <p:cNvPr id="1948" name="Google Shape;1948;p85">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9" name="Google Shape;1949;p85">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0" name="Google Shape;1950;p8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1" name="Google Shape;1951;p8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2" name="Google Shape;1952;p85">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3" name="Google Shape;1953;p85">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4" name="Google Shape;1954;p85">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5" name="Google Shape;1955;p85">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6" name="Google Shape;1956;p85">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7" name="Google Shape;1957;p85">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8" name="Google Shape;1958;p85">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9" name="Google Shape;1959;p85">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60" name="Google Shape;1960;p85"/>
          <p:cNvGraphicFramePr/>
          <p:nvPr/>
        </p:nvGraphicFramePr>
        <p:xfrm>
          <a:off x="469925" y="3446681"/>
          <a:ext cx="3000000" cy="3000000"/>
        </p:xfrm>
        <a:graphic>
          <a:graphicData uri="http://schemas.openxmlformats.org/drawingml/2006/table">
            <a:tbl>
              <a:tblPr>
                <a:noFill/>
                <a:tableStyleId>{5737FB1C-6DE3-4DC4-9D02-68202961C296}</a:tableStyleId>
              </a:tblPr>
              <a:tblGrid>
                <a:gridCol w="6349975"/>
              </a:tblGrid>
              <a:tr h="1937675">
                <a:tc>
                  <a:txBody>
                    <a:bodyPr/>
                    <a:lstStyle/>
                    <a:p>
                      <a:pPr indent="0" lvl="0" marL="0" rtl="0" algn="l">
                        <a:lnSpc>
                          <a:spcPct val="115000"/>
                        </a:lnSpc>
                        <a:spcBef>
                          <a:spcPts val="0"/>
                        </a:spcBef>
                        <a:spcAft>
                          <a:spcPts val="0"/>
                        </a:spcAft>
                        <a:buClr>
                          <a:schemeClr val="hlink"/>
                        </a:buClr>
                        <a:buSzPts val="1100"/>
                        <a:buFont typeface="Arial"/>
                        <a:buNone/>
                      </a:pPr>
                      <a:r>
                        <a:rPr lang="en" sz="1600">
                          <a:solidFill>
                            <a:schemeClr val="hlink"/>
                          </a:solidFill>
                          <a:latin typeface="Poppins"/>
                          <a:ea typeface="Poppins"/>
                          <a:cs typeface="Poppins"/>
                          <a:sym typeface="Poppins"/>
                        </a:rPr>
                        <a:t>“We must create time for special educators and general educators to get to know each other's strengths and dispel the mysteries that lie behind their separate doors. Each discipline has strategies and practices that improve student learning.”</a:t>
                      </a:r>
                      <a:endParaRPr sz="1600">
                        <a:solidFill>
                          <a:schemeClr val="hlink"/>
                        </a:solidFill>
                        <a:latin typeface="Poppins"/>
                        <a:ea typeface="Poppins"/>
                        <a:cs typeface="Poppins"/>
                        <a:sym typeface="Poppins"/>
                      </a:endParaRPr>
                    </a:p>
                    <a:p>
                      <a:pPr indent="-330200" lvl="0" marL="457200" rtl="0" algn="l">
                        <a:lnSpc>
                          <a:spcPct val="115000"/>
                        </a:lnSpc>
                        <a:spcBef>
                          <a:spcPts val="0"/>
                        </a:spcBef>
                        <a:spcAft>
                          <a:spcPts val="0"/>
                        </a:spcAft>
                        <a:buClr>
                          <a:schemeClr val="hlink"/>
                        </a:buClr>
                        <a:buSzPts val="1600"/>
                        <a:buFont typeface="Poppins"/>
                        <a:buChar char="-"/>
                      </a:pPr>
                      <a:r>
                        <a:rPr lang="en" sz="1600" u="sng">
                          <a:solidFill>
                            <a:srgbClr val="1155CC"/>
                          </a:solidFill>
                          <a:latin typeface="Poppins"/>
                          <a:ea typeface="Poppins"/>
                          <a:cs typeface="Poppins"/>
                          <a:sym typeface="Poppins"/>
                          <a:hlinkClick r:id="rId14">
                            <a:extLst>
                              <a:ext uri="{A12FA001-AC4F-418D-AE19-62706E023703}">
                                <ahyp:hlinkClr val="tx"/>
                              </a:ext>
                            </a:extLst>
                          </a:hlinkClick>
                        </a:rPr>
                        <a:t>Barb Casey in a May 2019 post on the ASCD website</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r>
              <a:tr h="4327500">
                <a:tc>
                  <a:txBody>
                    <a:bodyPr/>
                    <a:lstStyle/>
                    <a:p>
                      <a:pPr indent="0" lvl="0" marL="0" rtl="0" algn="ctr">
                        <a:spcBef>
                          <a:spcPts val="0"/>
                        </a:spcBef>
                        <a:spcAft>
                          <a:spcPts val="0"/>
                        </a:spcAft>
                        <a:buNone/>
                      </a:pPr>
                      <a:r>
                        <a:rPr b="1" lang="en" sz="1600">
                          <a:latin typeface="Poppins"/>
                          <a:ea typeface="Poppins"/>
                          <a:cs typeface="Poppins"/>
                          <a:sym typeface="Poppins"/>
                        </a:rPr>
                        <a:t>Free Write: </a:t>
                      </a:r>
                      <a:endParaRPr b="1"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chemeClr val="accent4"/>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4" name="Shape 1964"/>
        <p:cNvGrpSpPr/>
        <p:nvPr/>
      </p:nvGrpSpPr>
      <p:grpSpPr>
        <a:xfrm>
          <a:off x="0" y="0"/>
          <a:ext cx="0" cy="0"/>
          <a:chOff x="0" y="0"/>
          <a:chExt cx="0" cy="0"/>
        </a:xfrm>
      </p:grpSpPr>
      <p:sp>
        <p:nvSpPr>
          <p:cNvPr id="1965" name="Google Shape;1965;p86"/>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3.8.2 - </a:t>
            </a:r>
            <a:r>
              <a:rPr lang="en" sz="3600"/>
              <a:t>Consultation or Collaboration</a:t>
            </a:r>
            <a:endParaRPr sz="3600"/>
          </a:p>
        </p:txBody>
      </p:sp>
      <p:sp>
        <p:nvSpPr>
          <p:cNvPr id="1966" name="Google Shape;1966;p86"/>
          <p:cNvSpPr txBox="1"/>
          <p:nvPr>
            <p:ph idx="1" type="body"/>
          </p:nvPr>
        </p:nvSpPr>
        <p:spPr>
          <a:xfrm>
            <a:off x="374550" y="1614900"/>
            <a:ext cx="6514500" cy="1343400"/>
          </a:xfrm>
          <a:prstGeom prst="rect">
            <a:avLst/>
          </a:prstGeom>
        </p:spPr>
        <p:txBody>
          <a:bodyPr anchorCtr="0" anchor="t" bIns="91425" lIns="91425" spcFirstLastPara="1" rIns="91425" wrap="square" tIns="91425">
            <a:normAutofit lnSpcReduction="10000"/>
          </a:bodyPr>
          <a:lstStyle/>
          <a:p>
            <a:pPr indent="0" lvl="0" marL="0" rtl="0" algn="l">
              <a:lnSpc>
                <a:spcPct val="130000"/>
              </a:lnSpc>
              <a:spcBef>
                <a:spcPts val="0"/>
              </a:spcBef>
              <a:spcAft>
                <a:spcPts val="0"/>
              </a:spcAft>
              <a:buNone/>
            </a:pPr>
            <a:r>
              <a:rPr b="1" lang="en" sz="1800"/>
              <a:t>ESTABLISH: Reflection for Action</a:t>
            </a:r>
            <a:endParaRPr b="1" sz="1800"/>
          </a:p>
          <a:p>
            <a:pPr indent="0" lvl="0" marL="0" rtl="0" algn="l">
              <a:lnSpc>
                <a:spcPct val="90000"/>
              </a:lnSpc>
              <a:spcBef>
                <a:spcPts val="0"/>
              </a:spcBef>
              <a:spcAft>
                <a:spcPts val="0"/>
              </a:spcAft>
              <a:buNone/>
            </a:pPr>
            <a:r>
              <a:rPr i="1" lang="en" sz="1800">
                <a:solidFill>
                  <a:schemeClr val="hlink"/>
                </a:solidFill>
              </a:rPr>
              <a:t>INSTRUCTIONS:</a:t>
            </a:r>
            <a:endParaRPr i="1" sz="1800">
              <a:solidFill>
                <a:schemeClr val="hlink"/>
              </a:solidFill>
            </a:endParaRPr>
          </a:p>
          <a:p>
            <a:pPr indent="0" lvl="0" marL="0" rtl="0" algn="l">
              <a:lnSpc>
                <a:spcPct val="115000"/>
              </a:lnSpc>
              <a:spcBef>
                <a:spcPts val="0"/>
              </a:spcBef>
              <a:spcAft>
                <a:spcPts val="0"/>
              </a:spcAft>
              <a:buNone/>
            </a:pPr>
            <a:r>
              <a:rPr lang="en" sz="1800">
                <a:solidFill>
                  <a:schemeClr val="hlink"/>
                </a:solidFill>
              </a:rPr>
              <a:t>Read the text below, adapted from the </a:t>
            </a:r>
            <a:r>
              <a:rPr lang="en" sz="1800" u="sng">
                <a:solidFill>
                  <a:schemeClr val="hlink"/>
                </a:solidFill>
                <a:hlinkClick r:id="rId3"/>
              </a:rPr>
              <a:t>IRIS Center</a:t>
            </a:r>
            <a:r>
              <a:rPr lang="en" sz="1800">
                <a:solidFill>
                  <a:schemeClr val="hlink"/>
                </a:solidFill>
              </a:rPr>
              <a:t>, and then reflect on the prompts that follow. </a:t>
            </a:r>
            <a:endParaRPr sz="1800">
              <a:solidFill>
                <a:schemeClr val="hlink"/>
              </a:solidFill>
            </a:endParaRPr>
          </a:p>
        </p:txBody>
      </p:sp>
      <p:sp>
        <p:nvSpPr>
          <p:cNvPr id="1967" name="Google Shape;1967;p8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8" name="Google Shape;1968;p8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9" name="Google Shape;1969;p8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0" name="Google Shape;1970;p8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1" name="Google Shape;1971;p8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2" name="Google Shape;1972;p8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3" name="Google Shape;1973;p8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4" name="Google Shape;1974;p8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5" name="Google Shape;1975;p8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6" name="Google Shape;1976;p8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7" name="Google Shape;1977;p8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8" name="Google Shape;1978;p8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9" name="Google Shape;1979;p86"/>
          <p:cNvSpPr txBox="1"/>
          <p:nvPr/>
        </p:nvSpPr>
        <p:spPr>
          <a:xfrm>
            <a:off x="2003850" y="9739975"/>
            <a:ext cx="3255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Continued on next page</a:t>
            </a:r>
            <a:endParaRPr sz="1500">
              <a:latin typeface="Poppins"/>
              <a:ea typeface="Poppins"/>
              <a:cs typeface="Poppins"/>
              <a:sym typeface="Poppins"/>
            </a:endParaRPr>
          </a:p>
        </p:txBody>
      </p:sp>
      <p:graphicFrame>
        <p:nvGraphicFramePr>
          <p:cNvPr id="1980" name="Google Shape;1980;p86"/>
          <p:cNvGraphicFramePr/>
          <p:nvPr/>
        </p:nvGraphicFramePr>
        <p:xfrm>
          <a:off x="489300" y="2958330"/>
          <a:ext cx="3000000" cy="3000000"/>
        </p:xfrm>
        <a:graphic>
          <a:graphicData uri="http://schemas.openxmlformats.org/drawingml/2006/table">
            <a:tbl>
              <a:tblPr>
                <a:noFill/>
                <a:tableStyleId>{5737FB1C-6DE3-4DC4-9D02-68202961C296}</a:tableStyleId>
              </a:tblPr>
              <a:tblGrid>
                <a:gridCol w="3199875"/>
                <a:gridCol w="3199875"/>
              </a:tblGrid>
              <a:tr h="393125">
                <a:tc>
                  <a:txBody>
                    <a:bodyPr/>
                    <a:lstStyle/>
                    <a:p>
                      <a:pPr indent="0" lvl="0" marL="0" rtl="0" algn="ctr">
                        <a:lnSpc>
                          <a:spcPct val="115000"/>
                        </a:lnSpc>
                        <a:spcBef>
                          <a:spcPts val="0"/>
                        </a:spcBef>
                        <a:spcAft>
                          <a:spcPts val="800"/>
                        </a:spcAft>
                        <a:buClr>
                          <a:schemeClr val="hlink"/>
                        </a:buClr>
                        <a:buSzPts val="1100"/>
                        <a:buFont typeface="Arial"/>
                        <a:buNone/>
                      </a:pPr>
                      <a:r>
                        <a:rPr b="1" lang="en">
                          <a:solidFill>
                            <a:schemeClr val="hlink"/>
                          </a:solidFill>
                          <a:latin typeface="Poppins"/>
                          <a:ea typeface="Poppins"/>
                          <a:cs typeface="Poppins"/>
                          <a:sym typeface="Poppins"/>
                        </a:rPr>
                        <a:t>Consultation</a:t>
                      </a:r>
                      <a:endParaRPr b="1">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139700" rtl="0" algn="ctr">
                        <a:lnSpc>
                          <a:spcPct val="115000"/>
                        </a:lnSpc>
                        <a:spcBef>
                          <a:spcPts val="0"/>
                        </a:spcBef>
                        <a:spcAft>
                          <a:spcPts val="4000"/>
                        </a:spcAft>
                        <a:buNone/>
                      </a:pPr>
                      <a:r>
                        <a:rPr b="1" lang="en">
                          <a:solidFill>
                            <a:schemeClr val="hlink"/>
                          </a:solidFill>
                          <a:latin typeface="Poppins"/>
                          <a:ea typeface="Poppins"/>
                          <a:cs typeface="Poppins"/>
                          <a:sym typeface="Poppins"/>
                        </a:rPr>
                        <a:t>Collaboration</a:t>
                      </a:r>
                      <a:endParaRPr b="1">
                        <a:latin typeface="Poppins"/>
                        <a:ea typeface="Poppins"/>
                        <a:cs typeface="Poppins"/>
                        <a:sym typeface="Poppins"/>
                      </a:endParaRPr>
                    </a:p>
                  </a:txBody>
                  <a:tcPr marT="91425" marB="91425" marR="91425" marL="91425">
                    <a:lnL cap="flat" cmpd="sng" w="38100">
                      <a:solidFill>
                        <a:srgbClr val="000000"/>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393125">
                <a:tc gridSpan="2">
                  <a:txBody>
                    <a:bodyPr/>
                    <a:lstStyle/>
                    <a:p>
                      <a:pPr indent="0" lvl="0" marL="0" rtl="0" algn="ctr">
                        <a:lnSpc>
                          <a:spcPct val="150000"/>
                        </a:lnSpc>
                        <a:spcBef>
                          <a:spcPts val="0"/>
                        </a:spcBef>
                        <a:spcAft>
                          <a:spcPts val="1900"/>
                        </a:spcAft>
                        <a:buNone/>
                      </a:pPr>
                      <a:r>
                        <a:rPr lang="en">
                          <a:solidFill>
                            <a:schemeClr val="hlink"/>
                          </a:solidFill>
                          <a:latin typeface="Poppins"/>
                          <a:ea typeface="Poppins"/>
                          <a:cs typeface="Poppins"/>
                          <a:sym typeface="Poppins"/>
                        </a:rPr>
                        <a:t>Definition</a:t>
                      </a:r>
                      <a:endParaRPr>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hMerge="1"/>
              </a:tr>
              <a:tr h="1926475">
                <a:tc>
                  <a:txBody>
                    <a:bodyPr/>
                    <a:lstStyle/>
                    <a:p>
                      <a:pPr indent="0" lvl="0" marL="0" rtl="0" algn="l">
                        <a:lnSpc>
                          <a:spcPct val="150000"/>
                        </a:lnSpc>
                        <a:spcBef>
                          <a:spcPts val="0"/>
                        </a:spcBef>
                        <a:spcAft>
                          <a:spcPts val="1900"/>
                        </a:spcAft>
                        <a:buClr>
                          <a:schemeClr val="hlink"/>
                        </a:buClr>
                        <a:buSzPts val="1100"/>
                        <a:buFont typeface="Arial"/>
                        <a:buNone/>
                      </a:pPr>
                      <a:r>
                        <a:rPr lang="en">
                          <a:solidFill>
                            <a:schemeClr val="hlink"/>
                          </a:solidFill>
                          <a:latin typeface="Poppins"/>
                          <a:ea typeface="Poppins"/>
                          <a:cs typeface="Poppins"/>
                          <a:sym typeface="Poppins"/>
                        </a:rPr>
                        <a:t>The general education teacher presents lessons,  implements learning strategies, &amp;. regularly consults with other professionals and families to facilitate learning for students with disabilities.</a:t>
                      </a:r>
                      <a:endParaRPr>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139700" rtl="0" algn="l">
                        <a:lnSpc>
                          <a:spcPct val="150000"/>
                        </a:lnSpc>
                        <a:spcBef>
                          <a:spcPts val="0"/>
                        </a:spcBef>
                        <a:spcAft>
                          <a:spcPts val="5100"/>
                        </a:spcAft>
                        <a:buClr>
                          <a:schemeClr val="hlink"/>
                        </a:buClr>
                        <a:buSzPts val="1100"/>
                        <a:buFont typeface="Arial"/>
                        <a:buNone/>
                      </a:pPr>
                      <a:r>
                        <a:rPr lang="en">
                          <a:solidFill>
                            <a:schemeClr val="hlink"/>
                          </a:solidFill>
                          <a:latin typeface="Poppins"/>
                          <a:ea typeface="Poppins"/>
                          <a:cs typeface="Poppins"/>
                          <a:sym typeface="Poppins"/>
                        </a:rPr>
                        <a:t>Two or more individuals work together towards a common goal of planning, implementing, or evaluating a specific aspect of an educational program for a student or group of students.</a:t>
                      </a:r>
                      <a:endParaRPr>
                        <a:latin typeface="Poppins"/>
                        <a:ea typeface="Poppins"/>
                        <a:cs typeface="Poppins"/>
                        <a:sym typeface="Poppins"/>
                      </a:endParaRPr>
                    </a:p>
                  </a:txBody>
                  <a:tcPr marT="91425" marB="91425" marR="91425" marL="91425">
                    <a:lnL cap="flat" cmpd="sng" w="38100">
                      <a:solidFill>
                        <a:srgbClr val="000000"/>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393125">
                <a:tc gridSpan="2">
                  <a:txBody>
                    <a:bodyPr/>
                    <a:lstStyle/>
                    <a:p>
                      <a:pPr indent="0" lvl="0" marL="0" rtl="0" algn="ctr">
                        <a:lnSpc>
                          <a:spcPct val="150000"/>
                        </a:lnSpc>
                        <a:spcBef>
                          <a:spcPts val="0"/>
                        </a:spcBef>
                        <a:spcAft>
                          <a:spcPts val="1900"/>
                        </a:spcAft>
                        <a:buNone/>
                      </a:pPr>
                      <a:r>
                        <a:rPr lang="en">
                          <a:solidFill>
                            <a:schemeClr val="hlink"/>
                          </a:solidFill>
                          <a:latin typeface="Poppins"/>
                          <a:ea typeface="Poppins"/>
                          <a:cs typeface="Poppins"/>
                          <a:sym typeface="Poppins"/>
                        </a:rPr>
                        <a:t>Application</a:t>
                      </a:r>
                      <a:endParaRPr>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hMerge="1"/>
              </a:tr>
              <a:tr h="2849225">
                <a:tc>
                  <a:txBody>
                    <a:bodyPr/>
                    <a:lstStyle/>
                    <a:p>
                      <a:pPr indent="0" lvl="0" marL="0" rtl="0" algn="l">
                        <a:lnSpc>
                          <a:spcPct val="150000"/>
                        </a:lnSpc>
                        <a:spcBef>
                          <a:spcPts val="0"/>
                        </a:spcBef>
                        <a:spcAft>
                          <a:spcPts val="1900"/>
                        </a:spcAft>
                        <a:buClr>
                          <a:schemeClr val="hlink"/>
                        </a:buClr>
                        <a:buSzPts val="1100"/>
                        <a:buFont typeface="Arial"/>
                        <a:buNone/>
                      </a:pPr>
                      <a:r>
                        <a:rPr lang="en">
                          <a:solidFill>
                            <a:schemeClr val="hlink"/>
                          </a:solidFill>
                          <a:latin typeface="Poppins"/>
                          <a:ea typeface="Poppins"/>
                          <a:cs typeface="Poppins"/>
                          <a:sym typeface="Poppins"/>
                        </a:rPr>
                        <a:t>General education teachers are not expected to have the specific expertise to work with all children with disabilities without supports. Knowledgeable professionals are readily available to consult as needed.</a:t>
                      </a:r>
                      <a:endParaRPr>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139700" rtl="0" algn="l">
                        <a:lnSpc>
                          <a:spcPct val="150000"/>
                        </a:lnSpc>
                        <a:spcBef>
                          <a:spcPts val="0"/>
                        </a:spcBef>
                        <a:spcAft>
                          <a:spcPts val="5100"/>
                        </a:spcAft>
                        <a:buClr>
                          <a:schemeClr val="hlink"/>
                        </a:buClr>
                        <a:buSzPts val="1100"/>
                        <a:buFont typeface="Arial"/>
                        <a:buNone/>
                      </a:pPr>
                      <a:r>
                        <a:rPr lang="en">
                          <a:solidFill>
                            <a:schemeClr val="hlink"/>
                          </a:solidFill>
                          <a:latin typeface="Poppins"/>
                          <a:ea typeface="Poppins"/>
                          <a:cs typeface="Poppins"/>
                          <a:sym typeface="Poppins"/>
                        </a:rPr>
                        <a:t>General education teachers, specialists, and family members have expertise to contribute. Instead of individuals working in isolation toward goals that may be similar or in direct conflict with one another, there is shared responsibility and accountability for a common goal.</a:t>
                      </a:r>
                      <a:endParaRPr>
                        <a:latin typeface="Poppins"/>
                        <a:ea typeface="Poppins"/>
                        <a:cs typeface="Poppins"/>
                        <a:sym typeface="Poppins"/>
                      </a:endParaRPr>
                    </a:p>
                  </a:txBody>
                  <a:tcPr marT="91425" marB="91425" marR="91425" marL="91425">
                    <a:lnL cap="flat" cmpd="sng" w="38100">
                      <a:solidFill>
                        <a:srgbClr val="000000"/>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87"/>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3.8.2 - </a:t>
            </a:r>
            <a:r>
              <a:rPr lang="en" sz="3600"/>
              <a:t>Consultation or Collaboration (Continued)</a:t>
            </a:r>
            <a:endParaRPr sz="3600"/>
          </a:p>
        </p:txBody>
      </p:sp>
      <p:sp>
        <p:nvSpPr>
          <p:cNvPr id="1986" name="Google Shape;1986;p8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7" name="Google Shape;1987;p8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8" name="Google Shape;1988;p8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9" name="Google Shape;1989;p8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0" name="Google Shape;1990;p8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1" name="Google Shape;1991;p8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2" name="Google Shape;1992;p8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3" name="Google Shape;1993;p8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4" name="Google Shape;1994;p8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5" name="Google Shape;1995;p8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6" name="Google Shape;1996;p8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7" name="Google Shape;1997;p8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98" name="Google Shape;1998;p87"/>
          <p:cNvGraphicFramePr/>
          <p:nvPr/>
        </p:nvGraphicFramePr>
        <p:xfrm>
          <a:off x="489300" y="1784800"/>
          <a:ext cx="3000000" cy="3000000"/>
        </p:xfrm>
        <a:graphic>
          <a:graphicData uri="http://schemas.openxmlformats.org/drawingml/2006/table">
            <a:tbl>
              <a:tblPr>
                <a:noFill/>
                <a:tableStyleId>{5737FB1C-6DE3-4DC4-9D02-68202961C296}</a:tableStyleId>
              </a:tblPr>
              <a:tblGrid>
                <a:gridCol w="3199875"/>
                <a:gridCol w="3199875"/>
              </a:tblGrid>
              <a:tr h="668800">
                <a:tc gridSpan="2">
                  <a:txBody>
                    <a:bodyPr/>
                    <a:lstStyle/>
                    <a:p>
                      <a:pPr indent="0" lvl="0" marL="0" rtl="0" algn="l">
                        <a:spcBef>
                          <a:spcPts val="0"/>
                        </a:spcBef>
                        <a:spcAft>
                          <a:spcPts val="1200"/>
                        </a:spcAft>
                        <a:buClr>
                          <a:schemeClr val="hlink"/>
                        </a:buClr>
                        <a:buSzPts val="1100"/>
                        <a:buFont typeface="Arial"/>
                        <a:buNone/>
                      </a:pPr>
                      <a:r>
                        <a:rPr lang="en" sz="1600">
                          <a:solidFill>
                            <a:schemeClr val="hlink"/>
                          </a:solidFill>
                          <a:latin typeface="Poppins"/>
                          <a:ea typeface="Poppins"/>
                          <a:cs typeface="Poppins"/>
                          <a:sym typeface="Poppins"/>
                        </a:rPr>
                        <a:t>Based on these definitions, categorize and describe your experiences with consultation or collaboration to serve SWD. </a:t>
                      </a:r>
                      <a:endParaRPr sz="1600">
                        <a:solidFill>
                          <a:schemeClr val="hlink"/>
                        </a:solidFill>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hMerge="1"/>
              </a:tr>
              <a:tr h="982975">
                <a:tc gridSpan="2">
                  <a:txBody>
                    <a:bodyPr/>
                    <a:lstStyle/>
                    <a:p>
                      <a:pPr indent="0" lvl="0" marL="0" rtl="0" algn="l">
                        <a:spcBef>
                          <a:spcPts val="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1200"/>
                        </a:spcAft>
                        <a:buNone/>
                      </a:pPr>
                      <a:r>
                        <a:t/>
                      </a:r>
                      <a:endParaRPr sz="1600">
                        <a:solidFill>
                          <a:schemeClr val="hlink"/>
                        </a:solidFill>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hMerge="1"/>
              </a:tr>
              <a:tr h="100000">
                <a:tc gridSpan="2">
                  <a:txBody>
                    <a:bodyPr/>
                    <a:lstStyle/>
                    <a:p>
                      <a:pPr indent="0" lvl="0" marL="0" rtl="0" algn="l">
                        <a:spcBef>
                          <a:spcPts val="0"/>
                        </a:spcBef>
                        <a:spcAft>
                          <a:spcPts val="1200"/>
                        </a:spcAft>
                        <a:buClr>
                          <a:schemeClr val="hlink"/>
                        </a:buClr>
                        <a:buSzPts val="1100"/>
                        <a:buFont typeface="Arial"/>
                        <a:buNone/>
                      </a:pPr>
                      <a:r>
                        <a:rPr lang="en" sz="1600">
                          <a:solidFill>
                            <a:schemeClr val="hlink"/>
                          </a:solidFill>
                          <a:latin typeface="Poppins"/>
                          <a:ea typeface="Poppins"/>
                          <a:cs typeface="Poppins"/>
                          <a:sym typeface="Poppins"/>
                        </a:rPr>
                        <a:t>List three questions that this session has </a:t>
                      </a:r>
                      <a:r>
                        <a:rPr lang="en" sz="1600">
                          <a:solidFill>
                            <a:schemeClr val="hlink"/>
                          </a:solidFill>
                          <a:latin typeface="Poppins"/>
                          <a:ea typeface="Poppins"/>
                          <a:cs typeface="Poppins"/>
                          <a:sym typeface="Poppins"/>
                        </a:rPr>
                        <a:t>raised</a:t>
                      </a:r>
                      <a:r>
                        <a:rPr lang="en" sz="1600">
                          <a:solidFill>
                            <a:schemeClr val="hlink"/>
                          </a:solidFill>
                          <a:latin typeface="Poppins"/>
                          <a:ea typeface="Poppins"/>
                          <a:cs typeface="Poppins"/>
                          <a:sym typeface="Poppins"/>
                        </a:rPr>
                        <a:t> for you about collaboration to support SWD and SDI. </a:t>
                      </a:r>
                      <a:endParaRPr sz="1600">
                        <a:solidFill>
                          <a:schemeClr val="hlink"/>
                        </a:solidFill>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hMerge="1"/>
              </a:tr>
              <a:tr h="982975">
                <a:tc gridSpan="2">
                  <a:txBody>
                    <a:bodyPr/>
                    <a:lstStyle/>
                    <a:p>
                      <a:pPr indent="0" lvl="0" marL="0" rtl="0" algn="l">
                        <a:spcBef>
                          <a:spcPts val="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0"/>
                        </a:spcAft>
                        <a:buClr>
                          <a:schemeClr val="hlink"/>
                        </a:buClr>
                        <a:buSzPts val="1100"/>
                        <a:buFont typeface="Arial"/>
                        <a:buNone/>
                      </a:pPr>
                      <a:r>
                        <a:t/>
                      </a:r>
                      <a:endParaRPr sz="1600">
                        <a:solidFill>
                          <a:schemeClr val="hlink"/>
                        </a:solidFill>
                        <a:latin typeface="Poppins"/>
                        <a:ea typeface="Poppins"/>
                        <a:cs typeface="Poppins"/>
                        <a:sym typeface="Poppins"/>
                      </a:endParaRPr>
                    </a:p>
                    <a:p>
                      <a:pPr indent="0" lvl="0" marL="0" rtl="0" algn="l">
                        <a:spcBef>
                          <a:spcPts val="1200"/>
                        </a:spcBef>
                        <a:spcAft>
                          <a:spcPts val="1200"/>
                        </a:spcAft>
                        <a:buClr>
                          <a:schemeClr val="hlink"/>
                        </a:buClr>
                        <a:buSzPts val="1100"/>
                        <a:buFont typeface="Arial"/>
                        <a:buNone/>
                      </a:pPr>
                      <a:r>
                        <a:t/>
                      </a:r>
                      <a:endParaRPr sz="1600">
                        <a:solidFill>
                          <a:schemeClr val="hlink"/>
                        </a:solidFill>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hMerge="1"/>
              </a:tr>
              <a:tr h="982975">
                <a:tc gridSpan="2">
                  <a:txBody>
                    <a:bodyPr/>
                    <a:lstStyle/>
                    <a:p>
                      <a:pPr indent="0" lvl="0" marL="0" rtl="0" algn="l">
                        <a:spcBef>
                          <a:spcPts val="0"/>
                        </a:spcBef>
                        <a:spcAft>
                          <a:spcPts val="1200"/>
                        </a:spcAft>
                        <a:buClr>
                          <a:schemeClr val="hlink"/>
                        </a:buClr>
                        <a:buSzPts val="1100"/>
                        <a:buFont typeface="Arial"/>
                        <a:buNone/>
                      </a:pPr>
                      <a:r>
                        <a:rPr lang="en" sz="1600">
                          <a:solidFill>
                            <a:schemeClr val="hlink"/>
                          </a:solidFill>
                          <a:latin typeface="Poppins"/>
                          <a:ea typeface="Poppins"/>
                          <a:cs typeface="Poppins"/>
                          <a:sym typeface="Poppins"/>
                        </a:rPr>
                        <a:t>Which of these questions lend themselves to an action step you can take to better support your students with disabilities? What is the action step? </a:t>
                      </a:r>
                      <a:endParaRPr sz="1600">
                        <a:solidFill>
                          <a:schemeClr val="hlink"/>
                        </a:solidFill>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hMerge="1"/>
              </a:tr>
              <a:tr h="100000">
                <a:tc gridSpan="2">
                  <a:txBody>
                    <a:bodyPr/>
                    <a:lstStyle/>
                    <a:p>
                      <a:pPr indent="0" lvl="0" marL="0" rtl="0" algn="l">
                        <a:spcBef>
                          <a:spcPts val="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0"/>
                        </a:spcAft>
                        <a:buNone/>
                      </a:pPr>
                      <a:r>
                        <a:t/>
                      </a:r>
                      <a:endParaRPr sz="1600">
                        <a:solidFill>
                          <a:schemeClr val="hlink"/>
                        </a:solidFill>
                        <a:latin typeface="Poppins"/>
                        <a:ea typeface="Poppins"/>
                        <a:cs typeface="Poppins"/>
                        <a:sym typeface="Poppins"/>
                      </a:endParaRPr>
                    </a:p>
                    <a:p>
                      <a:pPr indent="0" lvl="0" marL="0" rtl="0" algn="l">
                        <a:spcBef>
                          <a:spcPts val="1200"/>
                        </a:spcBef>
                        <a:spcAft>
                          <a:spcPts val="1200"/>
                        </a:spcAft>
                        <a:buNone/>
                      </a:pPr>
                      <a:r>
                        <a:t/>
                      </a:r>
                      <a:endParaRPr sz="1600">
                        <a:solidFill>
                          <a:schemeClr val="hlink"/>
                        </a:solidFill>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hMerge="1"/>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88"/>
          <p:cNvSpPr txBox="1"/>
          <p:nvPr>
            <p:ph type="title"/>
          </p:nvPr>
        </p:nvSpPr>
        <p:spPr>
          <a:xfrm>
            <a:off x="374550" y="322825"/>
            <a:ext cx="5797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Activity 3.8.3 - </a:t>
            </a:r>
            <a:r>
              <a:rPr lang="en" sz="2400"/>
              <a:t>Develop Plans To Facilitate Effective Collaboration</a:t>
            </a:r>
            <a:endParaRPr sz="2400"/>
          </a:p>
          <a:p>
            <a:pPr indent="0" lvl="0" marL="0" rtl="0" algn="l">
              <a:spcBef>
                <a:spcPts val="0"/>
              </a:spcBef>
              <a:spcAft>
                <a:spcPts val="0"/>
              </a:spcAft>
              <a:buSzPts val="990"/>
              <a:buNone/>
            </a:pPr>
            <a:r>
              <a:t/>
            </a:r>
            <a:endParaRPr sz="3600"/>
          </a:p>
        </p:txBody>
      </p:sp>
      <p:sp>
        <p:nvSpPr>
          <p:cNvPr id="2004" name="Google Shape;2004;p88"/>
          <p:cNvSpPr txBox="1"/>
          <p:nvPr>
            <p:ph idx="1" type="body"/>
          </p:nvPr>
        </p:nvSpPr>
        <p:spPr>
          <a:xfrm>
            <a:off x="374550" y="1066550"/>
            <a:ext cx="6514500" cy="881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Identify an opportunity for a collaboration with a special education teacher to design SDI based on a student’s IEP. If you are a special education teacher, identify an opportunity for collaboration with a general education teacher. </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Meet at least once to discuss the student’s needs, who will provide the instruction and in what context, and how it will be monitored.</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Reflect on this experience in writing, in a video or audio file, or as a visual (e.g., mind map). Use the following prompts as a reflection guide.</a:t>
            </a:r>
            <a:endParaRPr sz="1600">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2005" name="Google Shape;2005;p88"/>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2006" name="Google Shape;2006;p8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7" name="Google Shape;2007;p8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8" name="Google Shape;2008;p8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9" name="Google Shape;2009;p8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0" name="Google Shape;2010;p8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1" name="Google Shape;2011;p8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2" name="Google Shape;2012;p8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3" name="Google Shape;2013;p8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4" name="Google Shape;2014;p8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5" name="Google Shape;2015;p8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6" name="Google Shape;2016;p8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7" name="Google Shape;2017;p8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018" name="Google Shape;2018;p88"/>
          <p:cNvGraphicFramePr/>
          <p:nvPr/>
        </p:nvGraphicFramePr>
        <p:xfrm>
          <a:off x="619125" y="4586640"/>
          <a:ext cx="3000000" cy="3000000"/>
        </p:xfrm>
        <a:graphic>
          <a:graphicData uri="http://schemas.openxmlformats.org/drawingml/2006/table">
            <a:tbl>
              <a:tblPr>
                <a:noFill/>
                <a:tableStyleId>{5737FB1C-6DE3-4DC4-9D02-68202961C296}</a:tableStyleId>
              </a:tblPr>
              <a:tblGrid>
                <a:gridCol w="5867400"/>
              </a:tblGrid>
              <a:tr h="4136325">
                <a:tc>
                  <a:txBody>
                    <a:bodyPr/>
                    <a:lstStyle/>
                    <a:p>
                      <a:pPr indent="-323850" lvl="0" marL="457200" rtl="0" algn="l">
                        <a:lnSpc>
                          <a:spcPct val="115000"/>
                        </a:lnSpc>
                        <a:spcBef>
                          <a:spcPts val="0"/>
                        </a:spcBef>
                        <a:spcAft>
                          <a:spcPts val="0"/>
                        </a:spcAft>
                        <a:buClr>
                          <a:schemeClr val="hlink"/>
                        </a:buClr>
                        <a:buSzPts val="1500"/>
                        <a:buFont typeface="Poppins"/>
                        <a:buChar char="●"/>
                      </a:pPr>
                      <a:r>
                        <a:rPr lang="en" sz="1500">
                          <a:solidFill>
                            <a:schemeClr val="hlink"/>
                          </a:solidFill>
                          <a:latin typeface="Poppins"/>
                          <a:ea typeface="Poppins"/>
                          <a:cs typeface="Poppins"/>
                          <a:sym typeface="Poppins"/>
                        </a:rPr>
                        <a:t>How did you prepare for the meeting?</a:t>
                      </a:r>
                      <a:endParaRPr sz="15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323850" lvl="0" marL="457200" rtl="0" algn="l">
                        <a:lnSpc>
                          <a:spcPct val="115000"/>
                        </a:lnSpc>
                        <a:spcBef>
                          <a:spcPts val="0"/>
                        </a:spcBef>
                        <a:spcAft>
                          <a:spcPts val="0"/>
                        </a:spcAft>
                        <a:buClr>
                          <a:schemeClr val="hlink"/>
                        </a:buClr>
                        <a:buSzPts val="1500"/>
                        <a:buFont typeface="Poppins"/>
                        <a:buChar char="●"/>
                      </a:pPr>
                      <a:r>
                        <a:rPr lang="en" sz="1500">
                          <a:solidFill>
                            <a:schemeClr val="hlink"/>
                          </a:solidFill>
                          <a:latin typeface="Poppins"/>
                          <a:ea typeface="Poppins"/>
                          <a:cs typeface="Poppins"/>
                          <a:sym typeface="Poppins"/>
                        </a:rPr>
                        <a:t>How did you demonstrate active listening?</a:t>
                      </a:r>
                      <a:endParaRPr sz="15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323850" lvl="0" marL="457200" rtl="0" algn="l">
                        <a:lnSpc>
                          <a:spcPct val="115000"/>
                        </a:lnSpc>
                        <a:spcBef>
                          <a:spcPts val="0"/>
                        </a:spcBef>
                        <a:spcAft>
                          <a:spcPts val="0"/>
                        </a:spcAft>
                        <a:buClr>
                          <a:schemeClr val="hlink"/>
                        </a:buClr>
                        <a:buSzPts val="1500"/>
                        <a:buFont typeface="Poppins"/>
                        <a:buChar char="●"/>
                      </a:pPr>
                      <a:r>
                        <a:rPr lang="en" sz="1500">
                          <a:solidFill>
                            <a:schemeClr val="hlink"/>
                          </a:solidFill>
                          <a:latin typeface="Poppins"/>
                          <a:ea typeface="Poppins"/>
                          <a:cs typeface="Poppins"/>
                          <a:sym typeface="Poppins"/>
                        </a:rPr>
                        <a:t>Did you summarize what you heard, next steps, ownership, and deadlines?</a:t>
                      </a:r>
                      <a:endParaRPr sz="15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323850" lvl="0" marL="457200" rtl="0" algn="l">
                        <a:lnSpc>
                          <a:spcPct val="115000"/>
                        </a:lnSpc>
                        <a:spcBef>
                          <a:spcPts val="0"/>
                        </a:spcBef>
                        <a:spcAft>
                          <a:spcPts val="0"/>
                        </a:spcAft>
                        <a:buClr>
                          <a:schemeClr val="hlink"/>
                        </a:buClr>
                        <a:buSzPts val="1500"/>
                        <a:buFont typeface="Poppins"/>
                        <a:buChar char="●"/>
                      </a:pPr>
                      <a:r>
                        <a:rPr lang="en" sz="1500">
                          <a:solidFill>
                            <a:schemeClr val="hlink"/>
                          </a:solidFill>
                          <a:latin typeface="Poppins"/>
                          <a:ea typeface="Poppins"/>
                          <a:cs typeface="Poppins"/>
                          <a:sym typeface="Poppins"/>
                        </a:rPr>
                        <a:t>Did you approach your colleague with an inquiry mindset? What open-ended and clarifying questions did you ask? </a:t>
                      </a:r>
                      <a:endParaRPr sz="15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323850" lvl="0" marL="457200" rtl="0" algn="l">
                        <a:lnSpc>
                          <a:spcPct val="115000"/>
                        </a:lnSpc>
                        <a:spcBef>
                          <a:spcPts val="0"/>
                        </a:spcBef>
                        <a:spcAft>
                          <a:spcPts val="0"/>
                        </a:spcAft>
                        <a:buClr>
                          <a:schemeClr val="hlink"/>
                        </a:buClr>
                        <a:buSzPts val="1500"/>
                        <a:buFont typeface="Poppins"/>
                        <a:buChar char="●"/>
                      </a:pPr>
                      <a:r>
                        <a:rPr lang="en" sz="1500">
                          <a:solidFill>
                            <a:schemeClr val="hlink"/>
                          </a:solidFill>
                          <a:latin typeface="Poppins"/>
                          <a:ea typeface="Poppins"/>
                          <a:cs typeface="Poppins"/>
                          <a:sym typeface="Poppins"/>
                        </a:rPr>
                        <a:t>Did you deliver ideas and solutions with evidence?</a:t>
                      </a:r>
                      <a:endParaRPr sz="15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323850" lvl="0" marL="457200" rtl="0" algn="l">
                        <a:lnSpc>
                          <a:spcPct val="115000"/>
                        </a:lnSpc>
                        <a:spcBef>
                          <a:spcPts val="0"/>
                        </a:spcBef>
                        <a:spcAft>
                          <a:spcPts val="0"/>
                        </a:spcAft>
                        <a:buClr>
                          <a:schemeClr val="hlink"/>
                        </a:buClr>
                        <a:buSzPts val="1500"/>
                        <a:buFont typeface="Poppins"/>
                        <a:buChar char="●"/>
                      </a:pPr>
                      <a:r>
                        <a:rPr lang="en" sz="1500">
                          <a:solidFill>
                            <a:schemeClr val="hlink"/>
                          </a:solidFill>
                          <a:latin typeface="Poppins"/>
                          <a:ea typeface="Poppins"/>
                          <a:cs typeface="Poppins"/>
                          <a:sym typeface="Poppins"/>
                        </a:rPr>
                        <a:t>How did you and your colleagues integrate your ideas to arrive at an actionable solution? How did you make decisions based on input and feedback?</a:t>
                      </a:r>
                      <a:endParaRPr sz="1500">
                        <a:solidFill>
                          <a:schemeClr val="hlink"/>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323850" lvl="0" marL="457200" rtl="0" algn="l">
                        <a:lnSpc>
                          <a:spcPct val="115000"/>
                        </a:lnSpc>
                        <a:spcBef>
                          <a:spcPts val="0"/>
                        </a:spcBef>
                        <a:spcAft>
                          <a:spcPts val="0"/>
                        </a:spcAft>
                        <a:buClr>
                          <a:schemeClr val="hlink"/>
                        </a:buClr>
                        <a:buSzPts val="1500"/>
                        <a:buFont typeface="Poppins"/>
                        <a:buChar char="●"/>
                      </a:pPr>
                      <a:r>
                        <a:rPr lang="en" sz="1500">
                          <a:solidFill>
                            <a:schemeClr val="hlink"/>
                          </a:solidFill>
                          <a:latin typeface="Poppins"/>
                          <a:ea typeface="Poppins"/>
                          <a:cs typeface="Poppins"/>
                          <a:sym typeface="Poppins"/>
                        </a:rPr>
                        <a:t>How did you demonstrate empathy?</a:t>
                      </a:r>
                      <a:endParaRPr sz="15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500">
                          <a:solidFill>
                            <a:schemeClr val="hlink"/>
                          </a:solidFill>
                          <a:latin typeface="Poppins"/>
                          <a:ea typeface="Poppins"/>
                          <a:cs typeface="Poppins"/>
                          <a:sym typeface="Poppins"/>
                        </a:rPr>
                        <a:t> </a:t>
                      </a:r>
                      <a:endParaRPr sz="1500"/>
                    </a:p>
                  </a:txBody>
                  <a:tcPr marT="91425" marB="91425" marR="91425" marL="91425">
                    <a:lnL cap="flat" cmpd="sng" w="114300">
                      <a:solidFill>
                        <a:schemeClr val="accent4"/>
                      </a:solidFill>
                      <a:prstDash val="solid"/>
                      <a:round/>
                      <a:headEnd len="sm" w="sm" type="none"/>
                      <a:tailEnd len="sm" w="sm" type="none"/>
                    </a:lnL>
                    <a:lnR cap="flat" cmpd="sng" w="114300">
                      <a:solidFill>
                        <a:schemeClr val="accent4"/>
                      </a:solidFill>
                      <a:prstDash val="solid"/>
                      <a:round/>
                      <a:headEnd len="sm" w="sm" type="none"/>
                      <a:tailEnd len="sm" w="sm" type="none"/>
                    </a:lnR>
                    <a:lnT cap="flat" cmpd="sng" w="114300">
                      <a:solidFill>
                        <a:schemeClr val="accent4"/>
                      </a:solidFill>
                      <a:prstDash val="solid"/>
                      <a:round/>
                      <a:headEnd len="sm" w="sm" type="none"/>
                      <a:tailEnd len="sm" w="sm" type="none"/>
                    </a:lnT>
                    <a:lnB cap="flat" cmpd="sng" w="114300">
                      <a:solidFill>
                        <a:schemeClr val="accent4"/>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graphicFrame>
        <p:nvGraphicFramePr>
          <p:cNvPr id="660" name="Google Shape;660;p26"/>
          <p:cNvGraphicFramePr/>
          <p:nvPr/>
        </p:nvGraphicFramePr>
        <p:xfrm>
          <a:off x="347700" y="1037750"/>
          <a:ext cx="3000000" cy="3000000"/>
        </p:xfrm>
        <a:graphic>
          <a:graphicData uri="http://schemas.openxmlformats.org/drawingml/2006/table">
            <a:tbl>
              <a:tblPr>
                <a:noFill/>
                <a:tableStyleId>{5737FB1C-6DE3-4DC4-9D02-68202961C296}</a:tableStyleId>
              </a:tblPr>
              <a:tblGrid>
                <a:gridCol w="2398975"/>
                <a:gridCol w="4073225"/>
              </a:tblGrid>
              <a:tr h="779500">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SESSION</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FFFFFF">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CONTENTS</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61" name="Google Shape;661;p26"/>
          <p:cNvSpPr txBox="1"/>
          <p:nvPr>
            <p:ph type="title"/>
          </p:nvPr>
        </p:nvSpPr>
        <p:spPr>
          <a:xfrm>
            <a:off x="347725" y="437125"/>
            <a:ext cx="6514500" cy="5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i="1" lang="en" sz="3700"/>
              <a:t>Table of Contents</a:t>
            </a:r>
            <a:endParaRPr i="1" sz="3700"/>
          </a:p>
        </p:txBody>
      </p:sp>
      <p:sp>
        <p:nvSpPr>
          <p:cNvPr id="662" name="Google Shape;662;p26">
            <a:hlinkClick action="ppaction://hlinksldjump" r:id="rId3"/>
          </p:cNvPr>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08</a:t>
            </a:r>
            <a:endParaRPr/>
          </a:p>
        </p:txBody>
      </p:sp>
      <p:sp>
        <p:nvSpPr>
          <p:cNvPr id="663" name="Google Shape;663;p26">
            <a:hlinkClick action="ppaction://hlinksldjump" r:id="rId4"/>
          </p:cNvPr>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07</a:t>
            </a:r>
            <a:endParaRPr/>
          </a:p>
        </p:txBody>
      </p:sp>
      <p:sp>
        <p:nvSpPr>
          <p:cNvPr id="664" name="Google Shape;664;p26">
            <a:hlinkClick action="ppaction://hlinksldjump" r:id="rId5"/>
          </p:cNvPr>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06</a:t>
            </a:r>
            <a:endParaRPr/>
          </a:p>
        </p:txBody>
      </p:sp>
      <p:sp>
        <p:nvSpPr>
          <p:cNvPr id="665" name="Google Shape;665;p26">
            <a:hlinkClick action="ppaction://hlinksldjump" r:id="rId6"/>
          </p:cNvPr>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05</a:t>
            </a:r>
            <a:endParaRPr/>
          </a:p>
        </p:txBody>
      </p:sp>
      <p:sp>
        <p:nvSpPr>
          <p:cNvPr id="666" name="Google Shape;666;p26">
            <a:hlinkClick action="ppaction://hlinksldjump" r:id="rId7"/>
          </p:cNvPr>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04</a:t>
            </a:r>
            <a:endParaRPr/>
          </a:p>
        </p:txBody>
      </p:sp>
      <p:sp>
        <p:nvSpPr>
          <p:cNvPr id="667" name="Google Shape;667;p26">
            <a:hlinkClick action="ppaction://hlinksldjump" r:id="rId8"/>
          </p:cNvPr>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03</a:t>
            </a:r>
            <a:endParaRPr/>
          </a:p>
        </p:txBody>
      </p:sp>
      <p:sp>
        <p:nvSpPr>
          <p:cNvPr id="668" name="Google Shape;668;p26">
            <a:hlinkClick action="ppaction://hlinksldjump" r:id="rId9"/>
          </p:cNvPr>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02</a:t>
            </a:r>
            <a:endParaRPr/>
          </a:p>
        </p:txBody>
      </p:sp>
      <p:sp>
        <p:nvSpPr>
          <p:cNvPr id="669" name="Google Shape;669;p26">
            <a:hlinkClick action="ppaction://hlinksldjump" r:id="rId10"/>
          </p:cNvPr>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01</a:t>
            </a:r>
            <a:endParaRPr/>
          </a:p>
        </p:txBody>
      </p:sp>
      <p:sp>
        <p:nvSpPr>
          <p:cNvPr id="670" name="Google Shape;670;p26"/>
          <p:cNvSpPr txBox="1"/>
          <p:nvPr>
            <p:ph idx="21" type="body"/>
          </p:nvPr>
        </p:nvSpPr>
        <p:spPr>
          <a:xfrm>
            <a:off x="2746675" y="337576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Accessibility Across Learning Environments</a:t>
            </a:r>
            <a:endParaRPr sz="1600"/>
          </a:p>
        </p:txBody>
      </p:sp>
      <p:sp>
        <p:nvSpPr>
          <p:cNvPr id="671" name="Google Shape;671;p26"/>
          <p:cNvSpPr txBox="1"/>
          <p:nvPr>
            <p:ph idx="22" type="body"/>
          </p:nvPr>
        </p:nvSpPr>
        <p:spPr>
          <a:xfrm>
            <a:off x="2746675" y="2575590"/>
            <a:ext cx="3930300" cy="78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600"/>
              <a:t>Universal Design for Learner Variability Across Learning Environments</a:t>
            </a:r>
            <a:endParaRPr sz="1600"/>
          </a:p>
        </p:txBody>
      </p:sp>
      <p:sp>
        <p:nvSpPr>
          <p:cNvPr id="672" name="Google Shape;672;p26"/>
          <p:cNvSpPr txBox="1"/>
          <p:nvPr>
            <p:ph idx="23" type="body"/>
          </p:nvPr>
        </p:nvSpPr>
        <p:spPr>
          <a:xfrm>
            <a:off x="2746675" y="179911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600"/>
              <a:t>Inclusion Across Learning Environments</a:t>
            </a:r>
            <a:endParaRPr sz="1600"/>
          </a:p>
        </p:txBody>
      </p:sp>
      <p:sp>
        <p:nvSpPr>
          <p:cNvPr id="673" name="Google Shape;673;p26">
            <a:hlinkClick action="ppaction://hlinksldjump" r:id="rId11"/>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4" name="Google Shape;674;p26">
            <a:hlinkClick action="ppaction://hlinksldjump" r:id="rId12"/>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5" name="Google Shape;675;p26">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6" name="Google Shape;676;p26">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7" name="Google Shape;677;p26">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8" name="Google Shape;678;p26">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9" name="Google Shape;679;p26">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0" name="Google Shape;680;p26">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1" name="Google Shape;681;p26">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2" name="Google Shape;682;p26">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3" name="Google Shape;683;p2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4" name="Google Shape;684;p26">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5" name="Google Shape;685;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6" name="Google Shape;686;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7" name="Google Shape;687;p26">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8" name="Google Shape;688;p26">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9" name="Google Shape;689;p26">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0" name="Google Shape;690;p26">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1" name="Google Shape;691;p26">
            <a:hlinkClick action="ppaction://hlinksldjump" r:id="rId15"/>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2" name="Google Shape;692;p26">
            <a:hlinkClick action="ppaction://hlinksldjump" r:id="rId16"/>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3" name="Google Shape;693;p26">
            <a:hlinkClick action="ppaction://hlinksldjump" r:id="rId17"/>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4" name="Google Shape;694;p26">
            <a:hlinkClick action="ppaction://hlinksldjump" r:id="rId18"/>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5" name="Google Shape;695;p26">
            <a:hlinkClick action="ppaction://hlinksldjump" r:id="rId19"/>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6" name="Google Shape;696;p26">
            <a:hlinkClick action="ppaction://hlinksldjump" r:id="rId2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7" name="Google Shape;697;p26">
            <a:hlinkClick action="ppaction://hlinksldjump" r:id="rId2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8" name="Google Shape;698;p26">
            <a:hlinkClick action="ppaction://hlinksldjump" r:id="rId22"/>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9" name="Google Shape;699;p26">
            <a:hlinkClick action="ppaction://hlinksldjump" r:id="rId2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0" name="Google Shape;700;p26">
            <a:hlinkClick action="ppaction://hlinksldjump" r:id="rId2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1" name="Google Shape;701;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2" name="Google Shape;702;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3" name="Google Shape;703;p26">
            <a:hlinkClick action="ppaction://hlinksldjump" r:id="rId2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4" name="Google Shape;704;p26">
            <a:hlinkClick action="ppaction://hlinksldjump" r:id="rId2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5" name="Google Shape;705;p26">
            <a:hlinkClick action="ppaction://hlinksldjump" r:id="rId2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6" name="Google Shape;706;p26">
            <a:hlinkClick action="ppaction://hlinksldjump" r:id="rId2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7" name="Google Shape;707;p26">
            <a:hlinkClick action="ppaction://hlinksldjump" r:id="rId2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8" name="Google Shape;708;p26">
            <a:hlinkClick action="ppaction://hlinksldjump" r:id="rId3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9" name="Google Shape;709;p26">
            <a:hlinkClick action="ppaction://hlinksldjump" r:id="rId3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0" name="Google Shape;710;p26">
            <a:hlinkClick action="ppaction://hlinksldjump" r:id="rId3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1" name="Google Shape;711;p26"/>
          <p:cNvSpPr txBox="1"/>
          <p:nvPr>
            <p:ph idx="21" type="body"/>
          </p:nvPr>
        </p:nvSpPr>
        <p:spPr>
          <a:xfrm>
            <a:off x="2746663" y="41759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High-Leverage Practices Across Learning Environments</a:t>
            </a:r>
            <a:endParaRPr sz="1600"/>
          </a:p>
        </p:txBody>
      </p:sp>
      <p:sp>
        <p:nvSpPr>
          <p:cNvPr id="712" name="Google Shape;712;p26"/>
          <p:cNvSpPr txBox="1"/>
          <p:nvPr>
            <p:ph idx="21" type="body"/>
          </p:nvPr>
        </p:nvSpPr>
        <p:spPr>
          <a:xfrm>
            <a:off x="2746663" y="4923148"/>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Flexible Grouping Across Learning Environments</a:t>
            </a:r>
            <a:endParaRPr sz="1600"/>
          </a:p>
        </p:txBody>
      </p:sp>
      <p:sp>
        <p:nvSpPr>
          <p:cNvPr id="713" name="Google Shape;713;p26"/>
          <p:cNvSpPr txBox="1"/>
          <p:nvPr>
            <p:ph idx="21" type="body"/>
          </p:nvPr>
        </p:nvSpPr>
        <p:spPr>
          <a:xfrm>
            <a:off x="2746663" y="5776223"/>
            <a:ext cx="3930300" cy="7893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Clr>
                <a:schemeClr val="hlink"/>
              </a:buClr>
              <a:buSzPts val="1100"/>
              <a:buFont typeface="Arial"/>
              <a:buNone/>
            </a:pPr>
            <a:r>
              <a:rPr lang="en" sz="1600"/>
              <a:t>Progress for ALL Students:</a:t>
            </a:r>
            <a:endParaRPr sz="1600"/>
          </a:p>
          <a:p>
            <a:pPr indent="0" lvl="0" marL="0" rtl="0" algn="l">
              <a:spcBef>
                <a:spcPts val="0"/>
              </a:spcBef>
              <a:spcAft>
                <a:spcPts val="0"/>
              </a:spcAft>
              <a:buClr>
                <a:schemeClr val="hlink"/>
              </a:buClr>
              <a:buSzPts val="1100"/>
              <a:buFont typeface="Arial"/>
              <a:buNone/>
            </a:pPr>
            <a:r>
              <a:rPr lang="en" sz="1600"/>
              <a:t>Scaffolded Supports Across Learning Environments</a:t>
            </a:r>
            <a:endParaRPr sz="1600"/>
          </a:p>
        </p:txBody>
      </p:sp>
      <p:sp>
        <p:nvSpPr>
          <p:cNvPr id="714" name="Google Shape;714;p26"/>
          <p:cNvSpPr txBox="1"/>
          <p:nvPr>
            <p:ph idx="21" type="body"/>
          </p:nvPr>
        </p:nvSpPr>
        <p:spPr>
          <a:xfrm>
            <a:off x="2746663" y="6552723"/>
            <a:ext cx="3930300" cy="7893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Clr>
                <a:schemeClr val="hlink"/>
              </a:buClr>
              <a:buSzPts val="1100"/>
              <a:buFont typeface="Arial"/>
              <a:buNone/>
            </a:pPr>
            <a:r>
              <a:rPr lang="en" sz="1600"/>
              <a:t>Explicit Instruction: Showing and Telling Across Learning Environments</a:t>
            </a:r>
            <a:endParaRPr sz="1600"/>
          </a:p>
        </p:txBody>
      </p:sp>
      <p:sp>
        <p:nvSpPr>
          <p:cNvPr id="715" name="Google Shape;715;p26"/>
          <p:cNvSpPr txBox="1"/>
          <p:nvPr>
            <p:ph idx="21" type="body"/>
          </p:nvPr>
        </p:nvSpPr>
        <p:spPr>
          <a:xfrm>
            <a:off x="2746675" y="7316300"/>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Collaborating to Support Specially Designed Instruction </a:t>
            </a:r>
            <a:endParaRPr sz="16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sp>
        <p:nvSpPr>
          <p:cNvPr id="2023" name="Google Shape;2023;p89"/>
          <p:cNvSpPr txBox="1"/>
          <p:nvPr>
            <p:ph idx="1" type="body"/>
          </p:nvPr>
        </p:nvSpPr>
        <p:spPr>
          <a:xfrm>
            <a:off x="287975" y="980625"/>
            <a:ext cx="6705600" cy="860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hlink"/>
              </a:buClr>
              <a:buSzPts val="1100"/>
              <a:buFont typeface="Arial"/>
              <a:buNone/>
            </a:pPr>
            <a:r>
              <a:rPr b="1" lang="en" sz="1400">
                <a:solidFill>
                  <a:srgbClr val="333333"/>
                </a:solidFill>
              </a:rPr>
              <a:t>About the TALE Academy</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lang="en" sz="1400">
                <a:solidFill>
                  <a:srgbClr val="333333"/>
                </a:solidFill>
              </a:rPr>
              <a:t>The TALE Academy is a series of virtual learning experiences available to all New York State educators and offers a rich array of resources on topics related to teaching across learning environments (TALE). The TALE Academy is built upon the work New York State educators carried out during emergency remote teaching (ERT) throughout the COVID-19 pandemic and extends it toward the future. TALE invites educators to think beyond online learning to consider a broader perspective on teaching and learning that encompasses teaching across multiple environments (in-person, remote, and hybrid). </a:t>
            </a:r>
            <a:endParaRPr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b="1" lang="en" sz="1400">
                <a:solidFill>
                  <a:srgbClr val="333333"/>
                </a:solidFill>
              </a:rPr>
              <a:t>About Teaching in Remote/Hybrid Learning Environments </a:t>
            </a:r>
            <a:endParaRPr b="1"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lang="en" sz="1400">
                <a:solidFill>
                  <a:srgbClr val="333333"/>
                </a:solidFill>
              </a:rPr>
              <a:t>The TALE Academy is a part of a broader New York State Education Department (NYSED) initiative known as Teaching in Remote/Hybrid Learning Environments (TRLE). In July 2020, NYSED was </a:t>
            </a:r>
            <a:r>
              <a:rPr lang="en" sz="1400" u="sng">
                <a:solidFill>
                  <a:srgbClr val="333333"/>
                </a:solidFill>
                <a:hlinkClick r:id="rId3">
                  <a:extLst>
                    <a:ext uri="{A12FA001-AC4F-418D-AE19-62706E023703}">
                      <ahyp:hlinkClr val="tx"/>
                    </a:ext>
                  </a:extLst>
                </a:hlinkClick>
              </a:rPr>
              <a:t>awarded funding</a:t>
            </a:r>
            <a:r>
              <a:rPr lang="en" sz="1400">
                <a:solidFill>
                  <a:srgbClr val="333333"/>
                </a:solidFill>
              </a:rPr>
              <a:t> through the United States Department of Education’s </a:t>
            </a:r>
            <a:r>
              <a:rPr lang="en" sz="1400" u="sng">
                <a:solidFill>
                  <a:srgbClr val="333333"/>
                </a:solidFill>
                <a:hlinkClick r:id="rId4">
                  <a:extLst>
                    <a:ext uri="{A12FA001-AC4F-418D-AE19-62706E023703}">
                      <ahyp:hlinkClr val="tx"/>
                    </a:ext>
                  </a:extLst>
                </a:hlinkClick>
              </a:rPr>
              <a:t>Education Stabilization Fund-Rethink K-12 Education Models Grant</a:t>
            </a:r>
            <a:r>
              <a:rPr lang="en" sz="1400">
                <a:solidFill>
                  <a:srgbClr val="333333"/>
                </a:solidFill>
              </a:rPr>
              <a:t> to implement TRLE – a three-year project to build the capacity of teachers and educational leaders to effectively implement remote/hybrid learning for all students. To learn more, visit NYSED’s TRLE website: </a:t>
            </a:r>
            <a:r>
              <a:rPr lang="en" sz="1400" u="sng">
                <a:solidFill>
                  <a:srgbClr val="333333"/>
                </a:solidFill>
                <a:hlinkClick r:id="rId5">
                  <a:extLst>
                    <a:ext uri="{A12FA001-AC4F-418D-AE19-62706E023703}">
                      <ahyp:hlinkClr val="tx"/>
                    </a:ext>
                  </a:extLst>
                </a:hlinkClick>
              </a:rPr>
              <a:t>http://www.nysed.gov/trle</a:t>
            </a:r>
            <a:r>
              <a:rPr lang="en" sz="1400">
                <a:solidFill>
                  <a:srgbClr val="333333"/>
                </a:solidFill>
              </a:rPr>
              <a:t>.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b="1" lang="en" sz="1400">
                <a:solidFill>
                  <a:srgbClr val="333333"/>
                </a:solidFill>
              </a:rPr>
              <a:t>The content of the TALE Academy was produced in whole or in part with funds from Contract C014452 and does not necessarily reflect the position or policy of the New York State Education Department (NYSED), nor does mention of trade names, commercial products, or organizations imply endorsement by NYSED. In addition, NYSED, its employees, officers, and agencies make no representations as to the accuracy, completeness, currency, or suitability of the content herein and disclaim any express or implied warranty as to the same.</a:t>
            </a:r>
            <a:endParaRPr b="1" sz="1400">
              <a:solidFill>
                <a:srgbClr val="333333"/>
              </a:solidFill>
            </a:endParaRPr>
          </a:p>
          <a:p>
            <a:pPr indent="0" lvl="0" marL="0" rtl="0" algn="l">
              <a:lnSpc>
                <a:spcPct val="120000"/>
              </a:lnSpc>
              <a:spcBef>
                <a:spcPts val="800"/>
              </a:spcBef>
              <a:spcAft>
                <a:spcPts val="0"/>
              </a:spcAft>
              <a:buSzPts val="852"/>
              <a:buNone/>
            </a:pPr>
            <a:r>
              <a:t/>
            </a:r>
            <a:endParaRPr sz="1500"/>
          </a:p>
        </p:txBody>
      </p:sp>
      <p:sp>
        <p:nvSpPr>
          <p:cNvPr id="2024" name="Google Shape;2024;p89">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5" name="Google Shape;2025;p89">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6" name="Google Shape;2026;p8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7" name="Google Shape;2027;p8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8" name="Google Shape;2028;p89">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9" name="Google Shape;2029;p89">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0" name="Google Shape;2030;p89">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1" name="Google Shape;2031;p89">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2" name="Google Shape;2032;p89">
            <a:hlinkClick/>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3" name="Google Shape;2033;p89">
            <a:hlinkClick/>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034" name="Google Shape;2034;p89"/>
          <p:cNvPicPr preferRelativeResize="0"/>
          <p:nvPr/>
        </p:nvPicPr>
        <p:blipFill rotWithShape="1">
          <a:blip r:embed="rId8">
            <a:alphaModFix/>
          </a:blip>
          <a:srcRect b="19302" l="0" r="0" t="25875"/>
          <a:stretch/>
        </p:blipFill>
        <p:spPr>
          <a:xfrm>
            <a:off x="1794362" y="12"/>
            <a:ext cx="3692826" cy="980624"/>
          </a:xfrm>
          <a:prstGeom prst="rect">
            <a:avLst/>
          </a:prstGeom>
          <a:noFill/>
          <a:ln>
            <a:noFill/>
          </a:ln>
        </p:spPr>
      </p:pic>
      <p:pic>
        <p:nvPicPr>
          <p:cNvPr id="2035" name="Google Shape;2035;p89"/>
          <p:cNvPicPr preferRelativeResize="0"/>
          <p:nvPr/>
        </p:nvPicPr>
        <p:blipFill>
          <a:blip r:embed="rId9">
            <a:alphaModFix/>
          </a:blip>
          <a:stretch>
            <a:fillRect/>
          </a:stretch>
        </p:blipFill>
        <p:spPr>
          <a:xfrm>
            <a:off x="2065150" y="8906750"/>
            <a:ext cx="3151251" cy="799375"/>
          </a:xfrm>
          <a:prstGeom prst="rect">
            <a:avLst/>
          </a:prstGeom>
          <a:noFill/>
          <a:ln>
            <a:noFill/>
          </a:ln>
        </p:spPr>
      </p:pic>
      <p:sp>
        <p:nvSpPr>
          <p:cNvPr id="2036" name="Google Shape;2036;p89"/>
          <p:cNvSpPr txBox="1"/>
          <p:nvPr/>
        </p:nvSpPr>
        <p:spPr>
          <a:xfrm>
            <a:off x="2140775" y="9706125"/>
            <a:ext cx="30000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rgbClr val="333333"/>
                </a:solidFill>
                <a:latin typeface="Poppins"/>
                <a:ea typeface="Poppins"/>
                <a:cs typeface="Poppins"/>
                <a:sym typeface="Poppins"/>
              </a:rPr>
              <a:t>Slide template: </a:t>
            </a:r>
            <a:r>
              <a:rPr lang="en" sz="1000">
                <a:solidFill>
                  <a:srgbClr val="3F3F3F"/>
                </a:solidFill>
                <a:latin typeface="Poppins"/>
                <a:ea typeface="Poppins"/>
                <a:cs typeface="Poppins"/>
                <a:sym typeface="Poppins"/>
              </a:rPr>
              <a:t>slidesmania.com</a:t>
            </a:r>
            <a:endParaRPr sz="1000">
              <a:solidFill>
                <a:srgbClr val="333333"/>
              </a:solidFill>
              <a:latin typeface="Poppins"/>
              <a:ea typeface="Poppins"/>
              <a:cs typeface="Poppins"/>
              <a:sym typeface="Poppins"/>
            </a:endParaRPr>
          </a:p>
        </p:txBody>
      </p:sp>
      <p:sp>
        <p:nvSpPr>
          <p:cNvPr id="2037" name="Google Shape;2037;p89">
            <a:hlinkClick action="ppaction://hlinksldjump" r:id="rId10"/>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8" name="Google Shape;2038;p89">
            <a:hlinkClick action="ppaction://hlinksldjump" r:id="rId11"/>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9" name="Google Shape;2039;p8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0" name="Google Shape;2040;p8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1" name="Google Shape;2041;p89">
            <a:hlinkClick action="ppaction://hlinksldjump" r:id="rId12"/>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2" name="Google Shape;2042;p89">
            <a:hlinkClick action="ppaction://hlinksldjump" r:id="rId13"/>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3" name="Google Shape;2043;p89">
            <a:hlinkClick action="ppaction://hlinksldjump" r:id="rId14"/>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4" name="Google Shape;2044;p89">
            <a:hlinkClick action="ppaction://hlinksldjump" r:id="rId15"/>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5" name="Google Shape;2045;p89">
            <a:hlinkClick action="ppaction://hlinksldjump" r:id="rId16"/>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6" name="Google Shape;2046;p89">
            <a:hlinkClick action="ppaction://hlinksldjump" r:id="rId17"/>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7" name="Google Shape;2047;p89">
            <a:hlinkClick action="ppaction://hlinksldjump" r:id="rId18"/>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8" name="Google Shape;2048;p89">
            <a:hlinkClick action="ppaction://hlinksldjump" r:id="rId19"/>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2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01</a:t>
            </a:r>
            <a:endParaRPr/>
          </a:p>
        </p:txBody>
      </p:sp>
      <p:cxnSp>
        <p:nvCxnSpPr>
          <p:cNvPr id="721" name="Google Shape;721;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grpSp>
        <p:nvGrpSpPr>
          <p:cNvPr id="722" name="Google Shape;722;p27"/>
          <p:cNvGrpSpPr/>
          <p:nvPr/>
        </p:nvGrpSpPr>
        <p:grpSpPr>
          <a:xfrm>
            <a:off x="224350" y="224350"/>
            <a:ext cx="7116900" cy="9597300"/>
            <a:chOff x="224350" y="224350"/>
            <a:chExt cx="7116900" cy="9597300"/>
          </a:xfrm>
        </p:grpSpPr>
        <p:sp>
          <p:nvSpPr>
            <p:cNvPr id="723" name="Google Shape;723;p27"/>
            <p:cNvSpPr/>
            <p:nvPr/>
          </p:nvSpPr>
          <p:spPr>
            <a:xfrm>
              <a:off x="224350" y="224350"/>
              <a:ext cx="6967500" cy="95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7"/>
            <p:cNvSpPr/>
            <p:nvPr/>
          </p:nvSpPr>
          <p:spPr>
            <a:xfrm rot="5400000">
              <a:off x="6936250" y="479950"/>
              <a:ext cx="660600" cy="149400"/>
            </a:xfrm>
            <a:prstGeom prst="triangle">
              <a:avLst>
                <a:gd fmla="val 5088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2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262626"/>
                </a:solidFill>
              </a:rPr>
              <a:t>Inclusion Across Learning Environments</a:t>
            </a:r>
            <a:endParaRPr/>
          </a:p>
        </p:txBody>
      </p:sp>
      <p:pic>
        <p:nvPicPr>
          <p:cNvPr id="726" name="Google Shape;726;p27">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727" name="Google Shape;727;p27"/>
          <p:cNvSpPr txBox="1"/>
          <p:nvPr/>
        </p:nvSpPr>
        <p:spPr>
          <a:xfrm>
            <a:off x="1429550" y="3744525"/>
            <a:ext cx="4584900" cy="2060700"/>
          </a:xfrm>
          <a:prstGeom prst="rect">
            <a:avLst/>
          </a:prstGeom>
          <a:noFill/>
          <a:ln>
            <a:noFill/>
          </a:ln>
          <a:effectLst>
            <a:outerShdw blurRad="57150" rotWithShape="0" algn="bl" dir="5400000" dist="19050">
              <a:srgbClr val="FFFFFF">
                <a:alpha val="50000"/>
              </a:srgbClr>
            </a:outerShdw>
          </a:effectLst>
        </p:spPr>
        <p:txBody>
          <a:bodyPr anchorCtr="0" anchor="b" bIns="91425" lIns="91425" spcFirstLastPara="1" rIns="91425" wrap="square" tIns="91425">
            <a:normAutofit fontScale="92500"/>
          </a:bodyPr>
          <a:lstStyle/>
          <a:p>
            <a:pPr indent="0" lvl="0" marL="0" rtl="0" algn="ctr">
              <a:spcBef>
                <a:spcPts val="0"/>
              </a:spcBef>
              <a:spcAft>
                <a:spcPts val="0"/>
              </a:spcAft>
              <a:buNone/>
            </a:pPr>
            <a:r>
              <a:rPr b="1" lang="en" sz="10000">
                <a:solidFill>
                  <a:srgbClr val="353535"/>
                </a:solidFill>
                <a:latin typeface="Caveat"/>
                <a:ea typeface="Caveat"/>
                <a:cs typeface="Caveat"/>
                <a:sym typeface="Caveat"/>
              </a:rPr>
              <a:t>Session 01</a:t>
            </a:r>
            <a:endParaRPr b="1" sz="10000">
              <a:solidFill>
                <a:srgbClr val="353535"/>
              </a:solidFill>
              <a:latin typeface="Caveat"/>
              <a:ea typeface="Caveat"/>
              <a:cs typeface="Caveat"/>
              <a:sym typeface="Caveat"/>
            </a:endParaRPr>
          </a:p>
        </p:txBody>
      </p:sp>
      <p:sp>
        <p:nvSpPr>
          <p:cNvPr id="728" name="Google Shape;728;p2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9" name="Google Shape;729;p2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0" name="Google Shape;730;p2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1" name="Google Shape;731;p2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2" name="Google Shape;732;p2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3" name="Google Shape;733;p2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4" name="Google Shape;734;p2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5" name="Google Shape;735;p2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6" name="Google Shape;736;p2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7" name="Google Shape;737;p2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8" name="Google Shape;738;p2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9" name="Google Shape;739;p2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cxnSp>
        <p:nvCxnSpPr>
          <p:cNvPr id="740" name="Google Shape;740;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2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746" name="Google Shape;746;p2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747" name="Google Shape;747;p28"/>
          <p:cNvGraphicFramePr/>
          <p:nvPr/>
        </p:nvGraphicFramePr>
        <p:xfrm>
          <a:off x="504825" y="1090700"/>
          <a:ext cx="3000000" cy="3000000"/>
        </p:xfrm>
        <a:graphic>
          <a:graphicData uri="http://schemas.openxmlformats.org/drawingml/2006/table">
            <a:tbl>
              <a:tblPr>
                <a:noFill/>
                <a:tableStyleId>{5737FB1C-6DE3-4DC4-9D02-68202961C296}</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a:t>
                      </a:r>
                      <a:r>
                        <a:rPr b="1" lang="en" sz="1600">
                          <a:solidFill>
                            <a:srgbClr val="262626"/>
                          </a:solidFill>
                          <a:latin typeface="Poppins"/>
                          <a:ea typeface="Poppins"/>
                          <a:cs typeface="Poppins"/>
                          <a:sym typeface="Poppins"/>
                        </a:rPr>
                        <a:t>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a:latin typeface="Poppins"/>
                          <a:ea typeface="Poppins"/>
                          <a:cs typeface="Poppins"/>
                          <a:sym typeface="Poppins"/>
                        </a:rPr>
                        <a:t>Inclusive Classroom</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 classroom that is intentionally designed so that students with special needs, disabilities, or impairments can learn among peers (who may or may not have certain needs) in age-appropriate, general education environments </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a:latin typeface="Poppins"/>
                          <a:ea typeface="Poppins"/>
                          <a:cs typeface="Poppins"/>
                          <a:sym typeface="Poppins"/>
                        </a:rPr>
                        <a:t>Mindset</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Beliefs and attitudes that affect practice</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48" name="Google Shape;748;p2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9" name="Google Shape;749;p2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0" name="Google Shape;750;p2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1" name="Google Shape;751;p2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2" name="Google Shape;752;p2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3" name="Google Shape;753;p2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4" name="Google Shape;754;p2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5" name="Google Shape;755;p2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6" name="Google Shape;756;p2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7" name="Google Shape;757;p2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8" name="Google Shape;758;p2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9" name="Google Shape;759;p2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Notebook">
  <a:themeElements>
    <a:clrScheme name="Simple Light">
      <a:dk1>
        <a:srgbClr val="8FCEC3"/>
      </a:dk1>
      <a:lt1>
        <a:srgbClr val="D0E4A7"/>
      </a:lt1>
      <a:dk2>
        <a:srgbClr val="FFDC98"/>
      </a:dk2>
      <a:lt2>
        <a:srgbClr val="FFCAA5"/>
      </a:lt2>
      <a:accent1>
        <a:srgbClr val="F8B1AD"/>
      </a:accent1>
      <a:accent2>
        <a:srgbClr val="FACCCF"/>
      </a:accent2>
      <a:accent3>
        <a:srgbClr val="F2C6DE"/>
      </a:accent3>
      <a:accent4>
        <a:srgbClr val="DBCDF0"/>
      </a:accent4>
      <a:accent5>
        <a:srgbClr val="C4B9DB"/>
      </a:accent5>
      <a:accent6>
        <a:srgbClr val="B6D4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