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Lst>
  <p:sldSz cy="10058400" cx="7772400"/>
  <p:notesSz cx="6858000" cy="9144000"/>
  <p:embeddedFontLst>
    <p:embeddedFont>
      <p:font typeface="Caveat"/>
      <p:regular r:id="rId89"/>
      <p:bold r:id="rId90"/>
    </p:embeddedFont>
    <p:embeddedFont>
      <p:font typeface="Poppins"/>
      <p:regular r:id="rId91"/>
      <p:bold r:id="rId92"/>
      <p:italic r:id="rId93"/>
      <p:boldItalic r:id="rId94"/>
    </p:embeddedFont>
    <p:embeddedFont>
      <p:font typeface="Barlow Condensed"/>
      <p:regular r:id="rId95"/>
      <p:bold r:id="rId96"/>
      <p:italic r:id="rId97"/>
      <p:boldItalic r:id="rId98"/>
    </p:embeddedFont>
    <p:embeddedFont>
      <p:font typeface="Yeseva One"/>
      <p:regular r:id="rId99"/>
    </p:embeddedFont>
    <p:embeddedFont>
      <p:font typeface="Esteban"/>
      <p:regular r:id="rId100"/>
    </p:embeddedFont>
    <p:embeddedFont>
      <p:font typeface="Homemade Apple"/>
      <p:regular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1FD8AF-B8EA-4574-A5B5-76700F46D3DF}">
  <a:tblStyle styleId="{3C1FD8AF-B8EA-4574-A5B5-76700F46D3D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18E63AB-7CAC-4BDB-9B27-996BEED2FA0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1AB6594-2EAD-4163-887E-1196D2A5D6AD}"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1" Type="http://schemas.openxmlformats.org/officeDocument/2006/relationships/font" Target="fonts/HomemadeApple-regular.fntdata"/><Relationship Id="rId100" Type="http://schemas.openxmlformats.org/officeDocument/2006/relationships/font" Target="fonts/Esteban-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BarlowCondensed-regular.fntdata"/><Relationship Id="rId94" Type="http://schemas.openxmlformats.org/officeDocument/2006/relationships/font" Target="fonts/Poppins-boldItalic.fntdata"/><Relationship Id="rId97" Type="http://schemas.openxmlformats.org/officeDocument/2006/relationships/font" Target="fonts/BarlowCondensed-italic.fntdata"/><Relationship Id="rId96" Type="http://schemas.openxmlformats.org/officeDocument/2006/relationships/font" Target="fonts/BarlowCondensed-bold.fntdata"/><Relationship Id="rId11" Type="http://schemas.openxmlformats.org/officeDocument/2006/relationships/slide" Target="slides/slide6.xml"/><Relationship Id="rId99" Type="http://schemas.openxmlformats.org/officeDocument/2006/relationships/font" Target="fonts/YesevaOne-regular.fntdata"/><Relationship Id="rId10" Type="http://schemas.openxmlformats.org/officeDocument/2006/relationships/slide" Target="slides/slide5.xml"/><Relationship Id="rId98" Type="http://schemas.openxmlformats.org/officeDocument/2006/relationships/font" Target="fonts/BarlowCondensed-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Poppins-regular.fntdata"/><Relationship Id="rId90" Type="http://schemas.openxmlformats.org/officeDocument/2006/relationships/font" Target="fonts/Caveat-bold.fntdata"/><Relationship Id="rId93" Type="http://schemas.openxmlformats.org/officeDocument/2006/relationships/font" Target="fonts/Poppins-italic.fntdata"/><Relationship Id="rId92" Type="http://schemas.openxmlformats.org/officeDocument/2006/relationships/font" Target="fonts/Poppins-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font" Target="fonts/Caveat-regular.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e90ff1895_1_7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e90ff1895_1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3e90ff1895_1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3e90ff1895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3e90ff1895_1_1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3e90ff1895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af7d920e19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1af7d920e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af7d920e19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af7d920e1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7f78e99e9b_0_3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7f78e99e9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af7d920e19_0_6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1af7d920e19_0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3ba9f4b5db_2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3ba9f4b5d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3e90ff1895_1_3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13e90ff1895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68c654f8aa_0_1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68c654f8aa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4b572f6c9c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4b572f6c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40018fb13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40018fb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7177a428b1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7177a428b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14b572f6c9c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14b572f6c9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af7d920e19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af7d920e1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68c654f8aa_0_1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68c654f8aa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1bfa850a42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7" name="Google Shape;1037;g1bfa850a4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af7d920e19_0_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af7d920e1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af7d920e19_0_4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1af7d920e19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48b2163e2e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148b2163e2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168c654f8aa_0_2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9" name="Google Shape;1119;g168c654f8aa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183c648745f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183c64874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e90ff1895_1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e90ff1895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68c654f8aa_0_3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68c654f8aa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68c654f8aa_0_3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168c654f8a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af7d920e19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1af7d920e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af7d920e19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af7d920e1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1af7d920e19_0_1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1af7d920e1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af7d920e19_0_6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af7d920e19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48b2163e2e_0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48b2163e2e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183c648745f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183c648745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16cd57ce4d4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5" name="Google Shape;1335;g16cd57ce4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16cd57ce4d4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16cd57ce4d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3ee06e9441_2_1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3ee06e9441_2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af7d920e19_0_1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1af7d920e1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af7d920e19_0_18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1af7d920e1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1af7d920e19_0_20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1af7d920e1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1af7d920e19_0_5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1af7d920e19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148b2163e2e_0_5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148b2163e2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g197710a41cc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4" name="Google Shape;1494;g197710a41c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g197710a41cc_0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2" name="Google Shape;1512;g197710a41c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g197710a41c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197710a41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197710a41cc_0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197710a41c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af7d920e19_0_2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8" name="Google Shape;1568;g1af7d920e19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ba9f4b5db_2_1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ba9f4b5db_2_1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af7d920e19_0_2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8" name="Google Shape;1588;g1af7d920e19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1af7d920e19_0_2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1af7d920e19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1af7d920e19_0_6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8" name="Google Shape;1628;g1af7d920e19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148b2163e2e_0_7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7" name="Google Shape;1647;g148b2163e2e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g197710a41cc_0_2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8" name="Google Shape;1688;g197710a41c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g197710a41cc_0_2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6" name="Google Shape;1706;g197710a41c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g197710a41cc_0_28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6" name="Google Shape;1726;g197710a41cc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197710a41cc_0_30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4" name="Google Shape;1744;g197710a41cc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g1ad85581381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4" name="Google Shape;1764;g1ad8558138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0" name="Shape 1780"/>
        <p:cNvGrpSpPr/>
        <p:nvPr/>
      </p:nvGrpSpPr>
      <p:grpSpPr>
        <a:xfrm>
          <a:off x="0" y="0"/>
          <a:ext cx="0" cy="0"/>
          <a:chOff x="0" y="0"/>
          <a:chExt cx="0" cy="0"/>
        </a:xfrm>
      </p:grpSpPr>
      <p:sp>
        <p:nvSpPr>
          <p:cNvPr id="1781" name="Google Shape;1781;g1af7d920e19_0_2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2" name="Google Shape;1782;g1af7d920e19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7ae25d076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7ae25d0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g1af7d920e19_0_3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2" name="Google Shape;1802;g1af7d920e19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1af7d920e19_0_5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23" name="Google Shape;1823;g1af7d920e19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1af7d920e19_0_5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44" name="Google Shape;1844;g1af7d920e19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1af7d920e19_0_3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1af7d920e1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g1af7d920e19_0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5" name="Google Shape;1885;g1af7d920e19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g148b2163e2e_0_10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04" name="Google Shape;1904;g148b2163e2e_0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g197710a41cc_0_2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45" name="Google Shape;1945;g197710a41c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g197710a41cc_0_3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3" name="Google Shape;1963;g197710a41cc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1ad85581381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1ad8558138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197710a41cc_0_4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197710a41cc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9f4b5db_2_170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9f4b5db_2_1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g1ad85581381_0_1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19" name="Google Shape;2019;g1ad8558138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1af7d920e19_0_3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9" name="Google Shape;2039;g1af7d920e19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g197710a41cc_0_4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9" name="Google Shape;2059;g197710a41cc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7" name="Shape 2077"/>
        <p:cNvGrpSpPr/>
        <p:nvPr/>
      </p:nvGrpSpPr>
      <p:grpSpPr>
        <a:xfrm>
          <a:off x="0" y="0"/>
          <a:ext cx="0" cy="0"/>
          <a:chOff x="0" y="0"/>
          <a:chExt cx="0" cy="0"/>
        </a:xfrm>
      </p:grpSpPr>
      <p:sp>
        <p:nvSpPr>
          <p:cNvPr id="2078" name="Google Shape;2078;g1af7d920e19_0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79" name="Google Shape;2079;g1af7d920e19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g1af7d920e19_0_57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9" name="Google Shape;2099;g1af7d920e19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6" name="Shape 2116"/>
        <p:cNvGrpSpPr/>
        <p:nvPr/>
      </p:nvGrpSpPr>
      <p:grpSpPr>
        <a:xfrm>
          <a:off x="0" y="0"/>
          <a:ext cx="0" cy="0"/>
          <a:chOff x="0" y="0"/>
          <a:chExt cx="0" cy="0"/>
        </a:xfrm>
      </p:grpSpPr>
      <p:sp>
        <p:nvSpPr>
          <p:cNvPr id="2117" name="Google Shape;2117;g148b2163e2e_0_12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8" name="Google Shape;2118;g148b2163e2e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197710a41cc_0_2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197710a41c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5" name="Shape 2175"/>
        <p:cNvGrpSpPr/>
        <p:nvPr/>
      </p:nvGrpSpPr>
      <p:grpSpPr>
        <a:xfrm>
          <a:off x="0" y="0"/>
          <a:ext cx="0" cy="0"/>
          <a:chOff x="0" y="0"/>
          <a:chExt cx="0" cy="0"/>
        </a:xfrm>
      </p:grpSpPr>
      <p:sp>
        <p:nvSpPr>
          <p:cNvPr id="2176" name="Google Shape;2176;g1949654ec02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77" name="Google Shape;2177;g1949654ec0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4" name="Shape 2194"/>
        <p:cNvGrpSpPr/>
        <p:nvPr/>
      </p:nvGrpSpPr>
      <p:grpSpPr>
        <a:xfrm>
          <a:off x="0" y="0"/>
          <a:ext cx="0" cy="0"/>
          <a:chOff x="0" y="0"/>
          <a:chExt cx="0" cy="0"/>
        </a:xfrm>
      </p:grpSpPr>
      <p:sp>
        <p:nvSpPr>
          <p:cNvPr id="2195" name="Google Shape;2195;g1949654ec02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96" name="Google Shape;2196;g1949654ec0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1af7d920e19_0_4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1af7d920e19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3ba9f4b5db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3ba9f4b5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3" name="Shape 2233"/>
        <p:cNvGrpSpPr/>
        <p:nvPr/>
      </p:nvGrpSpPr>
      <p:grpSpPr>
        <a:xfrm>
          <a:off x="0" y="0"/>
          <a:ext cx="0" cy="0"/>
          <a:chOff x="0" y="0"/>
          <a:chExt cx="0" cy="0"/>
        </a:xfrm>
      </p:grpSpPr>
      <p:sp>
        <p:nvSpPr>
          <p:cNvPr id="2234" name="Google Shape;2234;g1949654ec02_0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35" name="Google Shape;2235;g1949654ec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3" name="Shape 2253"/>
        <p:cNvGrpSpPr/>
        <p:nvPr/>
      </p:nvGrpSpPr>
      <p:grpSpPr>
        <a:xfrm>
          <a:off x="0" y="0"/>
          <a:ext cx="0" cy="0"/>
          <a:chOff x="0" y="0"/>
          <a:chExt cx="0" cy="0"/>
        </a:xfrm>
      </p:grpSpPr>
      <p:sp>
        <p:nvSpPr>
          <p:cNvPr id="2254" name="Google Shape;2254;g1af7d920e19_0_5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55" name="Google Shape;2255;g1af7d920e19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g1af7d920e19_0_6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75" name="Google Shape;2275;g1af7d920e19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2" name="Shape 2292"/>
        <p:cNvGrpSpPr/>
        <p:nvPr/>
      </p:nvGrpSpPr>
      <p:grpSpPr>
        <a:xfrm>
          <a:off x="0" y="0"/>
          <a:ext cx="0" cy="0"/>
          <a:chOff x="0" y="0"/>
          <a:chExt cx="0" cy="0"/>
        </a:xfrm>
      </p:grpSpPr>
      <p:sp>
        <p:nvSpPr>
          <p:cNvPr id="2293" name="Google Shape;2293;g138b397fbff_0_1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94" name="Google Shape;2294;g138b397fbf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3e90ff1895_1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3e90ff189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slidesmania.com/questions-powerpoint-google-slides/can-i-use-these-templates/" TargetMode="External"/><Relationship Id="rId4" Type="http://schemas.openxmlformats.org/officeDocument/2006/relationships/hyperlink" Target="https://www.facebook.com/SlidesManiaSM/" TargetMode="External"/><Relationship Id="rId11" Type="http://schemas.openxmlformats.org/officeDocument/2006/relationships/image" Target="../media/image8.png"/><Relationship Id="rId10" Type="http://schemas.openxmlformats.org/officeDocument/2006/relationships/hyperlink" Target="https://www.instagram.com/slidesmania/" TargetMode="External"/><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hyperlink" Target="https://twitter.com/SlidesManiaSM/" TargetMode="External"/><Relationship Id="rId7" Type="http://schemas.openxmlformats.org/officeDocument/2006/relationships/image" Target="../media/image1.png"/><Relationship Id="rId8"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CUSTOM">
    <p:spTree>
      <p:nvGrpSpPr>
        <p:cNvPr id="27" name="Shape 27"/>
        <p:cNvGrpSpPr/>
        <p:nvPr/>
      </p:nvGrpSpPr>
      <p:grpSpPr>
        <a:xfrm>
          <a:off x="0" y="0"/>
          <a:ext cx="0" cy="0"/>
          <a:chOff x="0" y="0"/>
          <a:chExt cx="0" cy="0"/>
        </a:xfrm>
      </p:grpSpPr>
      <p:sp>
        <p:nvSpPr>
          <p:cNvPr id="28" name="Google Shape;28;p2"/>
          <p:cNvSpPr/>
          <p:nvPr/>
        </p:nvSpPr>
        <p:spPr>
          <a:xfrm rot="5400000">
            <a:off x="-1307150" y="1307250"/>
            <a:ext cx="10058400" cy="7443900"/>
          </a:xfrm>
          <a:prstGeom prst="round2SameRect">
            <a:avLst>
              <a:gd fmla="val 2439"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35" name="Google Shape;35;p2"/>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algn="ctr">
              <a:spcBef>
                <a:spcPts val="0"/>
              </a:spcBef>
              <a:spcAft>
                <a:spcPts val="0"/>
              </a:spcAft>
              <a:buSzPts val="2200"/>
              <a:buNone/>
              <a:defRPr sz="2200"/>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p:txBody>
      </p:sp>
      <p:cxnSp>
        <p:nvCxnSpPr>
          <p:cNvPr id="36" name="Google Shape;36;p2"/>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37" name="Google Shape;37;p2"/>
          <p:cNvGrpSpPr/>
          <p:nvPr/>
        </p:nvGrpSpPr>
        <p:grpSpPr>
          <a:xfrm>
            <a:off x="6631550" y="-62325"/>
            <a:ext cx="321900" cy="10177725"/>
            <a:chOff x="6402950" y="-62325"/>
            <a:chExt cx="321900" cy="10177725"/>
          </a:xfrm>
        </p:grpSpPr>
        <p:sp>
          <p:nvSpPr>
            <p:cNvPr id="38" name="Google Shape;38;p2"/>
            <p:cNvSpPr/>
            <p:nvPr/>
          </p:nvSpPr>
          <p:spPr>
            <a:xfrm>
              <a:off x="6402950" y="-62325"/>
              <a:ext cx="321900" cy="101724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0">
  <p:cSld name="CUSTOM_3_1_1_1_1_1_1_1_1">
    <p:spTree>
      <p:nvGrpSpPr>
        <p:cNvPr id="152" name="Shape 152"/>
        <p:cNvGrpSpPr/>
        <p:nvPr/>
      </p:nvGrpSpPr>
      <p:grpSpPr>
        <a:xfrm>
          <a:off x="0" y="0"/>
          <a:ext cx="0" cy="0"/>
          <a:chOff x="0" y="0"/>
          <a:chExt cx="0" cy="0"/>
        </a:xfrm>
      </p:grpSpPr>
      <p:sp>
        <p:nvSpPr>
          <p:cNvPr id="153" name="Google Shape;153;p11"/>
          <p:cNvSpPr/>
          <p:nvPr/>
        </p:nvSpPr>
        <p:spPr>
          <a:xfrm rot="5400000">
            <a:off x="-1307150" y="1307250"/>
            <a:ext cx="10058400" cy="7443900"/>
          </a:xfrm>
          <a:prstGeom prst="round2SameRect">
            <a:avLst>
              <a:gd fmla="val 2439"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60" name="Google Shape;160;p11"/>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61" name="Google Shape;161;p11"/>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62" name="Google Shape;162;p11"/>
          <p:cNvGrpSpPr/>
          <p:nvPr/>
        </p:nvGrpSpPr>
        <p:grpSpPr>
          <a:xfrm>
            <a:off x="6631550" y="-62325"/>
            <a:ext cx="321900" cy="10177725"/>
            <a:chOff x="6402950" y="-62325"/>
            <a:chExt cx="321900" cy="10177725"/>
          </a:xfrm>
        </p:grpSpPr>
        <p:sp>
          <p:nvSpPr>
            <p:cNvPr id="163" name="Google Shape;163;p11"/>
            <p:cNvSpPr/>
            <p:nvPr/>
          </p:nvSpPr>
          <p:spPr>
            <a:xfrm>
              <a:off x="6402950" y="-62325"/>
              <a:ext cx="321900" cy="10172400"/>
            </a:xfrm>
            <a:prstGeom prst="rect">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11"/>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Cover">
  <p:cSld name="CUSTOM_2">
    <p:spTree>
      <p:nvGrpSpPr>
        <p:cNvPr id="166" name="Shape 166"/>
        <p:cNvGrpSpPr/>
        <p:nvPr/>
      </p:nvGrpSpPr>
      <p:grpSpPr>
        <a:xfrm>
          <a:off x="0" y="0"/>
          <a:ext cx="0" cy="0"/>
          <a:chOff x="0" y="0"/>
          <a:chExt cx="0" cy="0"/>
        </a:xfrm>
      </p:grpSpPr>
      <p:sp>
        <p:nvSpPr>
          <p:cNvPr id="167" name="Google Shape;167;p12"/>
          <p:cNvSpPr/>
          <p:nvPr/>
        </p:nvSpPr>
        <p:spPr>
          <a:xfrm>
            <a:off x="0" y="0"/>
            <a:ext cx="7418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txBox="1"/>
          <p:nvPr>
            <p:ph type="title"/>
          </p:nvPr>
        </p:nvSpPr>
        <p:spPr>
          <a:xfrm>
            <a:off x="1429550" y="3744525"/>
            <a:ext cx="4584900" cy="20607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10000"/>
              <a:buNone/>
              <a:defRPr sz="10000">
                <a:solidFill>
                  <a:srgbClr val="353535"/>
                </a:solidFill>
              </a:defRPr>
            </a:lvl1pPr>
            <a:lvl2pPr lvl="1"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10000"/>
              <a:buFont typeface="Yeseva One"/>
              <a:buNone/>
              <a:defRPr b="1" sz="10000">
                <a:solidFill>
                  <a:srgbClr val="353535"/>
                </a:solidFill>
                <a:latin typeface="Yeseva One"/>
                <a:ea typeface="Yeseva One"/>
                <a:cs typeface="Yeseva One"/>
                <a:sym typeface="Yeseva One"/>
              </a:defRPr>
            </a:lvl9pPr>
          </a:lstStyle>
          <a:p/>
        </p:txBody>
      </p:sp>
      <p:sp>
        <p:nvSpPr>
          <p:cNvPr id="169" name="Google Shape;169;p12"/>
          <p:cNvSpPr txBox="1"/>
          <p:nvPr>
            <p:ph idx="1" type="subTitle"/>
          </p:nvPr>
        </p:nvSpPr>
        <p:spPr>
          <a:xfrm>
            <a:off x="1520150" y="5855600"/>
            <a:ext cx="4403700" cy="540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900"/>
              <a:buNone/>
              <a:defRPr/>
            </a:lvl1pPr>
            <a:lvl2pPr lvl="1" rtl="0" algn="ctr">
              <a:spcBef>
                <a:spcPts val="0"/>
              </a:spcBef>
              <a:spcAft>
                <a:spcPts val="0"/>
              </a:spcAft>
              <a:buSzPts val="1500"/>
              <a:buNone/>
              <a:defRPr/>
            </a:lvl2pPr>
            <a:lvl3pPr lvl="2" rtl="0" algn="ctr">
              <a:spcBef>
                <a:spcPts val="0"/>
              </a:spcBef>
              <a:spcAft>
                <a:spcPts val="0"/>
              </a:spcAft>
              <a:buSzPts val="1500"/>
              <a:buNone/>
              <a:defRPr/>
            </a:lvl3pPr>
            <a:lvl4pPr lvl="3" rtl="0" algn="ctr">
              <a:spcBef>
                <a:spcPts val="0"/>
              </a:spcBef>
              <a:spcAft>
                <a:spcPts val="0"/>
              </a:spcAft>
              <a:buSzPts val="1500"/>
              <a:buNone/>
              <a:defRPr/>
            </a:lvl4pPr>
            <a:lvl5pPr lvl="4" rtl="0" algn="ctr">
              <a:spcBef>
                <a:spcPts val="0"/>
              </a:spcBef>
              <a:spcAft>
                <a:spcPts val="0"/>
              </a:spcAft>
              <a:buSzPts val="1500"/>
              <a:buNone/>
              <a:defRPr/>
            </a:lvl5pPr>
            <a:lvl6pPr lvl="5" rtl="0" algn="ctr">
              <a:spcBef>
                <a:spcPts val="0"/>
              </a:spcBef>
              <a:spcAft>
                <a:spcPts val="0"/>
              </a:spcAft>
              <a:buSzPts val="1500"/>
              <a:buNone/>
              <a:defRPr/>
            </a:lvl6pPr>
            <a:lvl7pPr lvl="6" rtl="0" algn="ctr">
              <a:spcBef>
                <a:spcPts val="0"/>
              </a:spcBef>
              <a:spcAft>
                <a:spcPts val="0"/>
              </a:spcAft>
              <a:buSzPts val="1500"/>
              <a:buNone/>
              <a:defRPr/>
            </a:lvl7pPr>
            <a:lvl8pPr lvl="7" rtl="0" algn="ctr">
              <a:spcBef>
                <a:spcPts val="0"/>
              </a:spcBef>
              <a:spcAft>
                <a:spcPts val="0"/>
              </a:spcAft>
              <a:buSzPts val="1500"/>
              <a:buNone/>
              <a:defRPr/>
            </a:lvl8pPr>
            <a:lvl9pPr lvl="8" rtl="0" algn="ctr">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tabs">
  <p:cSld name="CUSTOM_2_1">
    <p:spTree>
      <p:nvGrpSpPr>
        <p:cNvPr id="170" name="Shape 170"/>
        <p:cNvGrpSpPr/>
        <p:nvPr/>
      </p:nvGrpSpPr>
      <p:grpSpPr>
        <a:xfrm>
          <a:off x="0" y="0"/>
          <a:ext cx="0" cy="0"/>
          <a:chOff x="0" y="0"/>
          <a:chExt cx="0" cy="0"/>
        </a:xfrm>
      </p:grpSpPr>
      <p:sp>
        <p:nvSpPr>
          <p:cNvPr id="171" name="Google Shape;171;p13"/>
          <p:cNvSpPr/>
          <p:nvPr/>
        </p:nvSpPr>
        <p:spPr>
          <a:xfrm>
            <a:off x="0" y="0"/>
            <a:ext cx="77724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73" name="Shape 173"/>
        <p:cNvGrpSpPr/>
        <p:nvPr/>
      </p:nvGrpSpPr>
      <p:grpSpPr>
        <a:xfrm>
          <a:off x="0" y="0"/>
          <a:ext cx="0" cy="0"/>
          <a:chOff x="0" y="0"/>
          <a:chExt cx="0" cy="0"/>
        </a:xfrm>
      </p:grpSpPr>
      <p:sp>
        <p:nvSpPr>
          <p:cNvPr id="174" name="Google Shape;174;p14"/>
          <p:cNvSpPr txBox="1"/>
          <p:nvPr>
            <p:ph idx="1" type="body"/>
          </p:nvPr>
        </p:nvSpPr>
        <p:spPr>
          <a:xfrm>
            <a:off x="412125" y="8958783"/>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5" name="Google Shape;175;p14"/>
          <p:cNvSpPr txBox="1"/>
          <p:nvPr>
            <p:ph idx="2" type="body"/>
          </p:nvPr>
        </p:nvSpPr>
        <p:spPr>
          <a:xfrm>
            <a:off x="2831200" y="895878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76" name="Google Shape;176;p14"/>
          <p:cNvSpPr txBox="1"/>
          <p:nvPr>
            <p:ph idx="3" type="body"/>
          </p:nvPr>
        </p:nvSpPr>
        <p:spPr>
          <a:xfrm>
            <a:off x="412125" y="818230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7" name="Google Shape;177;p14"/>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8" name="Google Shape;178;p14"/>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79" name="Google Shape;179;p14"/>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0" name="Google Shape;180;p14"/>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1" name="Google Shape;181;p14"/>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2" name="Google Shape;182;p14"/>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3" name="Google Shape;183;p14"/>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4" name="Google Shape;184;p14"/>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b="1"/>
            </a:lvl1pPr>
            <a:lvl2pPr indent="-323850" lvl="1" marL="914400" rtl="0">
              <a:lnSpc>
                <a:spcPct val="100000"/>
              </a:lnSpc>
              <a:spcBef>
                <a:spcPts val="0"/>
              </a:spcBef>
              <a:spcAft>
                <a:spcPts val="0"/>
              </a:spcAft>
              <a:buSzPts val="1500"/>
              <a:buChar char="○"/>
              <a:defRPr b="1"/>
            </a:lvl2pPr>
            <a:lvl3pPr indent="-323850" lvl="2" marL="1371600" rtl="0">
              <a:lnSpc>
                <a:spcPct val="100000"/>
              </a:lnSpc>
              <a:spcBef>
                <a:spcPts val="0"/>
              </a:spcBef>
              <a:spcAft>
                <a:spcPts val="0"/>
              </a:spcAft>
              <a:buSzPts val="1500"/>
              <a:buChar char="■"/>
              <a:defRPr b="1"/>
            </a:lvl3pPr>
            <a:lvl4pPr indent="-323850" lvl="3" marL="1828800" rtl="0">
              <a:lnSpc>
                <a:spcPct val="100000"/>
              </a:lnSpc>
              <a:spcBef>
                <a:spcPts val="0"/>
              </a:spcBef>
              <a:spcAft>
                <a:spcPts val="0"/>
              </a:spcAft>
              <a:buSzPts val="1500"/>
              <a:buChar char="●"/>
              <a:defRPr b="1"/>
            </a:lvl4pPr>
            <a:lvl5pPr indent="-323850" lvl="4" marL="2286000" rtl="0">
              <a:lnSpc>
                <a:spcPct val="100000"/>
              </a:lnSpc>
              <a:spcBef>
                <a:spcPts val="0"/>
              </a:spcBef>
              <a:spcAft>
                <a:spcPts val="0"/>
              </a:spcAft>
              <a:buSzPts val="1500"/>
              <a:buChar char="○"/>
              <a:defRPr b="1"/>
            </a:lvl5pPr>
            <a:lvl6pPr indent="-323850" lvl="5" marL="2743200" rtl="0">
              <a:lnSpc>
                <a:spcPct val="100000"/>
              </a:lnSpc>
              <a:spcBef>
                <a:spcPts val="0"/>
              </a:spcBef>
              <a:spcAft>
                <a:spcPts val="0"/>
              </a:spcAft>
              <a:buSzPts val="1500"/>
              <a:buChar char="■"/>
              <a:defRPr b="1"/>
            </a:lvl6pPr>
            <a:lvl7pPr indent="-323850" lvl="6" marL="3200400" rtl="0">
              <a:lnSpc>
                <a:spcPct val="100000"/>
              </a:lnSpc>
              <a:spcBef>
                <a:spcPts val="0"/>
              </a:spcBef>
              <a:spcAft>
                <a:spcPts val="0"/>
              </a:spcAft>
              <a:buSzPts val="1500"/>
              <a:buChar char="●"/>
              <a:defRPr b="1"/>
            </a:lvl7pPr>
            <a:lvl8pPr indent="-323850" lvl="7" marL="3657600" rtl="0">
              <a:lnSpc>
                <a:spcPct val="100000"/>
              </a:lnSpc>
              <a:spcBef>
                <a:spcPts val="0"/>
              </a:spcBef>
              <a:spcAft>
                <a:spcPts val="0"/>
              </a:spcAft>
              <a:buSzPts val="1500"/>
              <a:buChar char="○"/>
              <a:defRPr b="1"/>
            </a:lvl8pPr>
            <a:lvl9pPr indent="-323850" lvl="8" marL="4114800" rtl="0">
              <a:lnSpc>
                <a:spcPct val="100000"/>
              </a:lnSpc>
              <a:spcBef>
                <a:spcPts val="0"/>
              </a:spcBef>
              <a:spcAft>
                <a:spcPts val="0"/>
              </a:spcAft>
              <a:buSzPts val="1500"/>
              <a:buChar char="■"/>
              <a:defRPr b="1"/>
            </a:lvl9pPr>
          </a:lstStyle>
          <a:p/>
        </p:txBody>
      </p:sp>
      <p:sp>
        <p:nvSpPr>
          <p:cNvPr id="185" name="Google Shape;185;p14"/>
          <p:cNvSpPr txBox="1"/>
          <p:nvPr>
            <p:ph idx="15" type="body"/>
          </p:nvPr>
        </p:nvSpPr>
        <p:spPr>
          <a:xfrm>
            <a:off x="2831200" y="8182315"/>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6" name="Google Shape;186;p14"/>
          <p:cNvSpPr txBox="1"/>
          <p:nvPr>
            <p:ph idx="16" type="body"/>
          </p:nvPr>
        </p:nvSpPr>
        <p:spPr>
          <a:xfrm>
            <a:off x="2831200" y="7405848"/>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7" name="Google Shape;187;p14"/>
          <p:cNvSpPr txBox="1"/>
          <p:nvPr>
            <p:ph idx="17" type="body"/>
          </p:nvPr>
        </p:nvSpPr>
        <p:spPr>
          <a:xfrm>
            <a:off x="2831200" y="6629380"/>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8" name="Google Shape;188;p14"/>
          <p:cNvSpPr txBox="1"/>
          <p:nvPr>
            <p:ph idx="18" type="body"/>
          </p:nvPr>
        </p:nvSpPr>
        <p:spPr>
          <a:xfrm>
            <a:off x="2831200" y="5852912"/>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89" name="Google Shape;189;p14"/>
          <p:cNvSpPr txBox="1"/>
          <p:nvPr>
            <p:ph idx="19" type="body"/>
          </p:nvPr>
        </p:nvSpPr>
        <p:spPr>
          <a:xfrm>
            <a:off x="2831200" y="5076444"/>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0" name="Google Shape;190;p14"/>
          <p:cNvSpPr txBox="1"/>
          <p:nvPr>
            <p:ph idx="20" type="body"/>
          </p:nvPr>
        </p:nvSpPr>
        <p:spPr>
          <a:xfrm>
            <a:off x="2831200" y="4299977"/>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1" name="Google Shape;191;p14"/>
          <p:cNvSpPr txBox="1"/>
          <p:nvPr>
            <p:ph idx="21" type="body"/>
          </p:nvPr>
        </p:nvSpPr>
        <p:spPr>
          <a:xfrm>
            <a:off x="2831200" y="3523509"/>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2" name="Google Shape;192;p14"/>
          <p:cNvSpPr txBox="1"/>
          <p:nvPr>
            <p:ph idx="22" type="body"/>
          </p:nvPr>
        </p:nvSpPr>
        <p:spPr>
          <a:xfrm>
            <a:off x="2831200" y="2747041"/>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3" name="Google Shape;193;p14"/>
          <p:cNvSpPr txBox="1"/>
          <p:nvPr>
            <p:ph idx="23" type="body"/>
          </p:nvPr>
        </p:nvSpPr>
        <p:spPr>
          <a:xfrm>
            <a:off x="2831200" y="1970573"/>
            <a:ext cx="3930300" cy="636000"/>
          </a:xfrm>
          <a:prstGeom prst="rect">
            <a:avLst/>
          </a:prstGeom>
        </p:spPr>
        <p:txBody>
          <a:bodyPr anchorCtr="0" anchor="ctr" bIns="91425" lIns="91425" spcFirstLastPara="1" rIns="91425" wrap="square" tIns="91425">
            <a:normAutofit/>
          </a:bodyPr>
          <a:lstStyle>
            <a:lvl1pPr indent="-349250" lvl="0" marL="457200" rtl="0">
              <a:lnSpc>
                <a:spcPct val="100000"/>
              </a:lnSpc>
              <a:spcBef>
                <a:spcPts val="0"/>
              </a:spcBef>
              <a:spcAft>
                <a:spcPts val="0"/>
              </a:spcAft>
              <a:buSzPts val="1900"/>
              <a:buChar char="●"/>
              <a:defRPr/>
            </a:lvl1pPr>
            <a:lvl2pPr indent="-323850" lvl="1" marL="914400" rtl="0">
              <a:lnSpc>
                <a:spcPct val="100000"/>
              </a:lnSpc>
              <a:spcBef>
                <a:spcPts val="0"/>
              </a:spcBef>
              <a:spcAft>
                <a:spcPts val="0"/>
              </a:spcAft>
              <a:buSzPts val="1500"/>
              <a:buChar char="○"/>
              <a:defRPr/>
            </a:lvl2pPr>
            <a:lvl3pPr indent="-323850" lvl="2" marL="1371600" rtl="0">
              <a:lnSpc>
                <a:spcPct val="100000"/>
              </a:lnSpc>
              <a:spcBef>
                <a:spcPts val="0"/>
              </a:spcBef>
              <a:spcAft>
                <a:spcPts val="0"/>
              </a:spcAft>
              <a:buSzPts val="1500"/>
              <a:buChar char="■"/>
              <a:defRPr/>
            </a:lvl3pPr>
            <a:lvl4pPr indent="-323850" lvl="3" marL="1828800" rtl="0">
              <a:lnSpc>
                <a:spcPct val="100000"/>
              </a:lnSpc>
              <a:spcBef>
                <a:spcPts val="0"/>
              </a:spcBef>
              <a:spcAft>
                <a:spcPts val="0"/>
              </a:spcAft>
              <a:buSzPts val="1500"/>
              <a:buChar char="●"/>
              <a:defRPr/>
            </a:lvl4pPr>
            <a:lvl5pPr indent="-323850" lvl="4" marL="2286000" rtl="0">
              <a:lnSpc>
                <a:spcPct val="100000"/>
              </a:lnSpc>
              <a:spcBef>
                <a:spcPts val="0"/>
              </a:spcBef>
              <a:spcAft>
                <a:spcPts val="0"/>
              </a:spcAft>
              <a:buSzPts val="1500"/>
              <a:buChar char="○"/>
              <a:defRPr/>
            </a:lvl5pPr>
            <a:lvl6pPr indent="-323850" lvl="5" marL="2743200" rtl="0">
              <a:lnSpc>
                <a:spcPct val="100000"/>
              </a:lnSpc>
              <a:spcBef>
                <a:spcPts val="0"/>
              </a:spcBef>
              <a:spcAft>
                <a:spcPts val="0"/>
              </a:spcAft>
              <a:buSzPts val="1500"/>
              <a:buChar char="■"/>
              <a:defRPr/>
            </a:lvl6pPr>
            <a:lvl7pPr indent="-323850" lvl="6" marL="3200400" rtl="0">
              <a:lnSpc>
                <a:spcPct val="100000"/>
              </a:lnSpc>
              <a:spcBef>
                <a:spcPts val="0"/>
              </a:spcBef>
              <a:spcAft>
                <a:spcPts val="0"/>
              </a:spcAft>
              <a:buSzPts val="1500"/>
              <a:buChar char="●"/>
              <a:defRPr/>
            </a:lvl7pPr>
            <a:lvl8pPr indent="-323850" lvl="7" marL="3657600" rtl="0">
              <a:lnSpc>
                <a:spcPct val="100000"/>
              </a:lnSpc>
              <a:spcBef>
                <a:spcPts val="0"/>
              </a:spcBef>
              <a:spcAft>
                <a:spcPts val="0"/>
              </a:spcAft>
              <a:buSzPts val="1500"/>
              <a:buChar char="○"/>
              <a:defRPr/>
            </a:lvl8pPr>
            <a:lvl9pPr indent="-323850" lvl="8" marL="4114800" rtl="0">
              <a:lnSpc>
                <a:spcPct val="100000"/>
              </a:lnSpc>
              <a:spcBef>
                <a:spcPts val="0"/>
              </a:spcBef>
              <a:spcAft>
                <a:spcPts val="0"/>
              </a:spcAft>
              <a:buSzPts val="1500"/>
              <a:buChar char="■"/>
              <a:defRPr/>
            </a:lvl9pPr>
          </a:lstStyle>
          <a:p/>
        </p:txBody>
      </p:sp>
      <p:sp>
        <p:nvSpPr>
          <p:cNvPr id="194" name="Google Shape;194;p14"/>
          <p:cNvSpPr txBox="1"/>
          <p:nvPr>
            <p:ph type="title"/>
          </p:nvPr>
        </p:nvSpPr>
        <p:spPr>
          <a:xfrm>
            <a:off x="347725" y="437125"/>
            <a:ext cx="6514500" cy="5802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4000"/>
              <a:buNone/>
              <a:defRPr i="1"/>
            </a:lvl1pPr>
            <a:lvl2pPr lvl="1" rtl="0" algn="ctr">
              <a:spcBef>
                <a:spcPts val="0"/>
              </a:spcBef>
              <a:spcAft>
                <a:spcPts val="0"/>
              </a:spcAft>
              <a:buSzPts val="4000"/>
              <a:buNone/>
              <a:defRPr i="1"/>
            </a:lvl2pPr>
            <a:lvl3pPr lvl="2" rtl="0" algn="ctr">
              <a:spcBef>
                <a:spcPts val="0"/>
              </a:spcBef>
              <a:spcAft>
                <a:spcPts val="0"/>
              </a:spcAft>
              <a:buSzPts val="4000"/>
              <a:buNone/>
              <a:defRPr i="1"/>
            </a:lvl3pPr>
            <a:lvl4pPr lvl="3" rtl="0" algn="ctr">
              <a:spcBef>
                <a:spcPts val="0"/>
              </a:spcBef>
              <a:spcAft>
                <a:spcPts val="0"/>
              </a:spcAft>
              <a:buSzPts val="4000"/>
              <a:buNone/>
              <a:defRPr i="1"/>
            </a:lvl4pPr>
            <a:lvl5pPr lvl="4" rtl="0" algn="ctr">
              <a:spcBef>
                <a:spcPts val="0"/>
              </a:spcBef>
              <a:spcAft>
                <a:spcPts val="0"/>
              </a:spcAft>
              <a:buSzPts val="4000"/>
              <a:buNone/>
              <a:defRPr i="1"/>
            </a:lvl5pPr>
            <a:lvl6pPr lvl="5" rtl="0" algn="ctr">
              <a:spcBef>
                <a:spcPts val="0"/>
              </a:spcBef>
              <a:spcAft>
                <a:spcPts val="0"/>
              </a:spcAft>
              <a:buSzPts val="4000"/>
              <a:buNone/>
              <a:defRPr i="1"/>
            </a:lvl6pPr>
            <a:lvl7pPr lvl="6" rtl="0" algn="ctr">
              <a:spcBef>
                <a:spcPts val="0"/>
              </a:spcBef>
              <a:spcAft>
                <a:spcPts val="0"/>
              </a:spcAft>
              <a:buSzPts val="4000"/>
              <a:buNone/>
              <a:defRPr i="1"/>
            </a:lvl7pPr>
            <a:lvl8pPr lvl="7" rtl="0" algn="ctr">
              <a:spcBef>
                <a:spcPts val="0"/>
              </a:spcBef>
              <a:spcAft>
                <a:spcPts val="0"/>
              </a:spcAft>
              <a:buSzPts val="4000"/>
              <a:buNone/>
              <a:defRPr i="1"/>
            </a:lvl8pPr>
            <a:lvl9pPr lvl="8" rtl="0" algn="ctr">
              <a:spcBef>
                <a:spcPts val="0"/>
              </a:spcBef>
              <a:spcAft>
                <a:spcPts val="0"/>
              </a:spcAft>
              <a:buSzPts val="4000"/>
              <a:buNone/>
              <a:defRPr i="1"/>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Line">
  <p:cSld name="CUSTOM_1_2">
    <p:spTree>
      <p:nvGrpSpPr>
        <p:cNvPr id="195" name="Shape 195"/>
        <p:cNvGrpSpPr/>
        <p:nvPr/>
      </p:nvGrpSpPr>
      <p:grpSpPr>
        <a:xfrm>
          <a:off x="0" y="0"/>
          <a:ext cx="0" cy="0"/>
          <a:chOff x="0" y="0"/>
          <a:chExt cx="0" cy="0"/>
        </a:xfrm>
      </p:grpSpPr>
      <p:graphicFrame>
        <p:nvGraphicFramePr>
          <p:cNvPr id="196" name="Google Shape;196;p15"/>
          <p:cNvGraphicFramePr/>
          <p:nvPr/>
        </p:nvGraphicFramePr>
        <p:xfrm>
          <a:off x="89400" y="150200"/>
          <a:ext cx="3000000" cy="3000000"/>
        </p:xfrm>
        <a:graphic>
          <a:graphicData uri="http://schemas.openxmlformats.org/drawingml/2006/table">
            <a:tbl>
              <a:tblPr>
                <a:noFill/>
                <a:tableStyleId>{3C1FD8AF-B8EA-4574-A5B5-76700F46D3DF}</a:tableStyleId>
              </a:tblPr>
              <a:tblGrid>
                <a:gridCol w="6987900"/>
              </a:tblGrid>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4475">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99800">
                <a:tc>
                  <a:txBody>
                    <a:bodyPr/>
                    <a:lstStyle/>
                    <a:p>
                      <a:pPr indent="0" lvl="0" marL="0" rtl="0" algn="l">
                        <a:spcBef>
                          <a:spcPts val="0"/>
                        </a:spcBef>
                        <a:spcAft>
                          <a:spcPts val="0"/>
                        </a:spcAft>
                        <a:buNone/>
                      </a:pPr>
                      <a:r>
                        <a:t/>
                      </a:r>
                      <a:endParaRPr/>
                    </a:p>
                  </a:txBody>
                  <a:tcPr marT="91425" marB="91425" marR="91425" marL="91425">
                    <a:lnL cap="flat" cmpd="sng" w="9525">
                      <a:solidFill>
                        <a:schemeClr val="dk2">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97" name="Google Shape;197;p15"/>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198" name="Google Shape;198;p15"/>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Blank">
  <p:cSld name="CUSTOM_1_1">
    <p:spTree>
      <p:nvGrpSpPr>
        <p:cNvPr id="199" name="Shape 199"/>
        <p:cNvGrpSpPr/>
        <p:nvPr/>
      </p:nvGrpSpPr>
      <p:grpSpPr>
        <a:xfrm>
          <a:off x="0" y="0"/>
          <a:ext cx="0" cy="0"/>
          <a:chOff x="0" y="0"/>
          <a:chExt cx="0" cy="0"/>
        </a:xfrm>
      </p:grpSpPr>
      <p:sp>
        <p:nvSpPr>
          <p:cNvPr id="200" name="Google Shape;200;p16"/>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1" name="Google Shape;201;p1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Dot">
  <p:cSld name="CUSTOM_1_1_1">
    <p:spTree>
      <p:nvGrpSpPr>
        <p:cNvPr id="202" name="Shape 202"/>
        <p:cNvGrpSpPr/>
        <p:nvPr/>
      </p:nvGrpSpPr>
      <p:grpSpPr>
        <a:xfrm>
          <a:off x="0" y="0"/>
          <a:ext cx="0" cy="0"/>
          <a:chOff x="0" y="0"/>
          <a:chExt cx="0" cy="0"/>
        </a:xfrm>
      </p:grpSpPr>
      <p:pic>
        <p:nvPicPr>
          <p:cNvPr id="203" name="Google Shape;203;p17"/>
          <p:cNvPicPr preferRelativeResize="0"/>
          <p:nvPr/>
        </p:nvPicPr>
        <p:blipFill rotWithShape="1">
          <a:blip r:embed="rId2">
            <a:alphaModFix/>
          </a:blip>
          <a:srcRect b="5096" l="0" r="0" t="0"/>
          <a:stretch/>
        </p:blipFill>
        <p:spPr>
          <a:xfrm>
            <a:off x="361200" y="256200"/>
            <a:ext cx="6635200" cy="9545999"/>
          </a:xfrm>
          <a:prstGeom prst="rect">
            <a:avLst/>
          </a:prstGeom>
          <a:noFill/>
          <a:ln>
            <a:noFill/>
          </a:ln>
        </p:spPr>
      </p:pic>
      <p:sp>
        <p:nvSpPr>
          <p:cNvPr id="204" name="Google Shape;204;p17"/>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5" name="Google Shape;205;p1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per - Grid">
  <p:cSld name="CUSTOM_1_1_1_1">
    <p:spTree>
      <p:nvGrpSpPr>
        <p:cNvPr id="206" name="Shape 206"/>
        <p:cNvGrpSpPr/>
        <p:nvPr/>
      </p:nvGrpSpPr>
      <p:grpSpPr>
        <a:xfrm>
          <a:off x="0" y="0"/>
          <a:ext cx="0" cy="0"/>
          <a:chOff x="0" y="0"/>
          <a:chExt cx="0" cy="0"/>
        </a:xfrm>
      </p:grpSpPr>
      <p:sp>
        <p:nvSpPr>
          <p:cNvPr id="207" name="Google Shape;207;p18"/>
          <p:cNvSpPr txBox="1"/>
          <p:nvPr>
            <p:ph type="title"/>
          </p:nvPr>
        </p:nvSpPr>
        <p:spPr>
          <a:xfrm>
            <a:off x="374550" y="322813"/>
            <a:ext cx="6514500" cy="5802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08" name="Google Shape;208;p1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lvl1pPr indent="-349250" lvl="0" marL="457200" rtl="0">
              <a:spcBef>
                <a:spcPts val="0"/>
              </a:spcBef>
              <a:spcAft>
                <a:spcPts val="0"/>
              </a:spcAft>
              <a:buSzPts val="1900"/>
              <a:buChar char="●"/>
              <a:defRPr/>
            </a:lvl1pPr>
            <a:lvl2pPr indent="-323850" lvl="1" marL="914400" rtl="0">
              <a:spcBef>
                <a:spcPts val="0"/>
              </a:spcBef>
              <a:spcAft>
                <a:spcPts val="0"/>
              </a:spcAft>
              <a:buSzPts val="1500"/>
              <a:buChar char="○"/>
              <a:defRPr/>
            </a:lvl2pPr>
            <a:lvl3pPr indent="-323850" lvl="2" marL="1371600" rtl="0">
              <a:spcBef>
                <a:spcPts val="0"/>
              </a:spcBef>
              <a:spcAft>
                <a:spcPts val="0"/>
              </a:spcAft>
              <a:buSzPts val="1500"/>
              <a:buChar char="■"/>
              <a:defRPr/>
            </a:lvl3pPr>
            <a:lvl4pPr indent="-323850" lvl="3" marL="1828800" rtl="0">
              <a:spcBef>
                <a:spcPts val="0"/>
              </a:spcBef>
              <a:spcAft>
                <a:spcPts val="0"/>
              </a:spcAft>
              <a:buSzPts val="1500"/>
              <a:buChar char="●"/>
              <a:defRPr/>
            </a:lvl4pPr>
            <a:lvl5pPr indent="-323850" lvl="4" marL="2286000" rtl="0">
              <a:spcBef>
                <a:spcPts val="0"/>
              </a:spcBef>
              <a:spcAft>
                <a:spcPts val="0"/>
              </a:spcAft>
              <a:buSzPts val="1500"/>
              <a:buChar char="○"/>
              <a:defRPr/>
            </a:lvl5pPr>
            <a:lvl6pPr indent="-323850" lvl="5" marL="2743200" rtl="0">
              <a:spcBef>
                <a:spcPts val="0"/>
              </a:spcBef>
              <a:spcAft>
                <a:spcPts val="0"/>
              </a:spcAft>
              <a:buSzPts val="1500"/>
              <a:buChar char="■"/>
              <a:defRPr/>
            </a:lvl6pPr>
            <a:lvl7pPr indent="-323850" lvl="6" marL="3200400" rtl="0">
              <a:spcBef>
                <a:spcPts val="0"/>
              </a:spcBef>
              <a:spcAft>
                <a:spcPts val="0"/>
              </a:spcAft>
              <a:buSzPts val="1500"/>
              <a:buChar char="●"/>
              <a:defRPr/>
            </a:lvl7pPr>
            <a:lvl8pPr indent="-323850" lvl="7" marL="3657600" rtl="0">
              <a:spcBef>
                <a:spcPts val="0"/>
              </a:spcBef>
              <a:spcAft>
                <a:spcPts val="0"/>
              </a:spcAft>
              <a:buSzPts val="1500"/>
              <a:buChar char="○"/>
              <a:defRPr/>
            </a:lvl8pPr>
            <a:lvl9pPr indent="-323850" lvl="8" marL="4114800" rtl="0">
              <a:spcBef>
                <a:spcPts val="0"/>
              </a:spcBef>
              <a:spcAft>
                <a:spcPts val="0"/>
              </a:spcAft>
              <a:buSzPts val="1500"/>
              <a:buChar char="■"/>
              <a:defRPr/>
            </a:lvl9pPr>
          </a:lstStyle>
          <a:p/>
        </p:txBody>
      </p:sp>
      <p:pic>
        <p:nvPicPr>
          <p:cNvPr id="209" name="Google Shape;209;p18"/>
          <p:cNvPicPr preferRelativeResize="0"/>
          <p:nvPr/>
        </p:nvPicPr>
        <p:blipFill>
          <a:blip r:embed="rId2">
            <a:alphaModFix/>
          </a:blip>
          <a:stretch>
            <a:fillRect/>
          </a:stretch>
        </p:blipFill>
        <p:spPr>
          <a:xfrm flipH="1" rot="10800000">
            <a:off x="76200" y="0"/>
            <a:ext cx="7219075" cy="10058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Credit slide, do not remove layout">
  <p:cSld name="CUSTOM_4">
    <p:spTree>
      <p:nvGrpSpPr>
        <p:cNvPr id="210" name="Shape 210"/>
        <p:cNvGrpSpPr/>
        <p:nvPr/>
      </p:nvGrpSpPr>
      <p:grpSpPr>
        <a:xfrm>
          <a:off x="0" y="0"/>
          <a:ext cx="0" cy="0"/>
          <a:chOff x="0" y="0"/>
          <a:chExt cx="0" cy="0"/>
        </a:xfrm>
      </p:grpSpPr>
      <p:grpSp>
        <p:nvGrpSpPr>
          <p:cNvPr id="211" name="Google Shape;211;p19"/>
          <p:cNvGrpSpPr/>
          <p:nvPr/>
        </p:nvGrpSpPr>
        <p:grpSpPr>
          <a:xfrm>
            <a:off x="0" y="0"/>
            <a:ext cx="7772400" cy="10058400"/>
            <a:chOff x="0" y="0"/>
            <a:chExt cx="7772400" cy="10058400"/>
          </a:xfrm>
        </p:grpSpPr>
        <p:sp>
          <p:nvSpPr>
            <p:cNvPr id="212" name="Google Shape;212;p19"/>
            <p:cNvSpPr/>
            <p:nvPr/>
          </p:nvSpPr>
          <p:spPr>
            <a:xfrm>
              <a:off x="0" y="0"/>
              <a:ext cx="7772400" cy="1005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2">
              <a:alphaModFix/>
            </a:blip>
            <a:srcRect b="20906" l="0" r="0" t="16256"/>
            <a:stretch/>
          </p:blipFill>
          <p:spPr>
            <a:xfrm>
              <a:off x="103174" y="493725"/>
              <a:ext cx="7580250" cy="2071125"/>
            </a:xfrm>
            <a:prstGeom prst="rect">
              <a:avLst/>
            </a:prstGeom>
            <a:noFill/>
            <a:ln>
              <a:noFill/>
            </a:ln>
          </p:spPr>
        </p:pic>
        <p:sp>
          <p:nvSpPr>
            <p:cNvPr id="214" name="Google Shape;214;p19"/>
            <p:cNvSpPr txBox="1"/>
            <p:nvPr/>
          </p:nvSpPr>
          <p:spPr>
            <a:xfrm>
              <a:off x="463500" y="2858050"/>
              <a:ext cx="6568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900">
                  <a:solidFill>
                    <a:srgbClr val="3F3F3F"/>
                  </a:solidFill>
                  <a:latin typeface="Poppins"/>
                  <a:ea typeface="Poppins"/>
                  <a:cs typeface="Poppins"/>
                  <a:sym typeface="Poppins"/>
                </a:rPr>
                <a:t>Free </a:t>
              </a:r>
              <a:r>
                <a:rPr lang="en" sz="2900">
                  <a:solidFill>
                    <a:srgbClr val="3F3F3F"/>
                  </a:solidFill>
                  <a:latin typeface="Poppins"/>
                  <a:ea typeface="Poppins"/>
                  <a:cs typeface="Poppins"/>
                  <a:sym typeface="Poppins"/>
                </a:rPr>
                <a:t>themes and templates for </a:t>
              </a:r>
              <a:r>
                <a:rPr b="1" lang="en" sz="2900">
                  <a:solidFill>
                    <a:srgbClr val="3F3F3F"/>
                  </a:solidFill>
                  <a:latin typeface="Poppins"/>
                  <a:ea typeface="Poppins"/>
                  <a:cs typeface="Poppins"/>
                  <a:sym typeface="Poppins"/>
                </a:rPr>
                <a:t>Google Slides</a:t>
              </a:r>
              <a:r>
                <a:rPr lang="en" sz="2900">
                  <a:solidFill>
                    <a:srgbClr val="3F3F3F"/>
                  </a:solidFill>
                  <a:latin typeface="Poppins"/>
                  <a:ea typeface="Poppins"/>
                  <a:cs typeface="Poppins"/>
                  <a:sym typeface="Poppins"/>
                </a:rPr>
                <a:t> or </a:t>
              </a:r>
              <a:r>
                <a:rPr b="1" lang="en" sz="2900">
                  <a:solidFill>
                    <a:srgbClr val="3F3F3F"/>
                  </a:solidFill>
                  <a:latin typeface="Poppins"/>
                  <a:ea typeface="Poppins"/>
                  <a:cs typeface="Poppins"/>
                  <a:sym typeface="Poppins"/>
                </a:rPr>
                <a:t>PowerPoint</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2900">
                <a:solidFill>
                  <a:srgbClr val="3F3F3F"/>
                </a:solidFill>
                <a:latin typeface="Poppins"/>
                <a:ea typeface="Poppins"/>
                <a:cs typeface="Poppins"/>
                <a:sym typeface="Poppins"/>
              </a:endParaRPr>
            </a:p>
            <a:p>
              <a:pPr indent="0" lvl="0" marL="0" marR="0" rtl="0" algn="l">
                <a:spcBef>
                  <a:spcPts val="0"/>
                </a:spcBef>
                <a:spcAft>
                  <a:spcPts val="0"/>
                </a:spcAft>
                <a:buNone/>
              </a:pPr>
              <a:r>
                <a:rPr b="1" lang="en" sz="2300">
                  <a:solidFill>
                    <a:srgbClr val="FFCB25"/>
                  </a:solidFill>
                  <a:latin typeface="Poppins"/>
                  <a:ea typeface="Poppins"/>
                  <a:cs typeface="Poppins"/>
                  <a:sym typeface="Poppins"/>
                </a:rPr>
                <a:t>NOT to be sold as is or modified!</a:t>
              </a:r>
              <a:endParaRPr b="1" sz="2300">
                <a:solidFill>
                  <a:srgbClr val="FFCB25"/>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3">
                    <a:extLst>
                      <a:ext uri="{A12FA001-AC4F-418D-AE19-62706E023703}">
                        <ahyp:hlinkClr val="tx"/>
                      </a:ext>
                    </a:extLst>
                  </a:hlinkClick>
                </a:rPr>
                <a:t>FAQ</a:t>
              </a:r>
              <a:r>
                <a:rPr b="1" lang="en" sz="3700">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a:p>
              <a:pPr indent="0" lvl="0" marL="0" rtl="0" algn="l">
                <a:spcBef>
                  <a:spcPts val="0"/>
                </a:spcBef>
                <a:spcAft>
                  <a:spcPts val="0"/>
                </a:spcAft>
                <a:buNone/>
              </a:pPr>
              <a:r>
                <a:rPr lang="en" sz="1300">
                  <a:solidFill>
                    <a:srgbClr val="3F3F3F"/>
                  </a:solidFill>
                  <a:latin typeface="Poppins"/>
                  <a:ea typeface="Poppins"/>
                  <a:cs typeface="Poppins"/>
                  <a:sym typeface="Poppins"/>
                </a:rPr>
                <a:t>Do not remove the slidesmania.com text on the sides.</a:t>
              </a:r>
              <a:endParaRPr sz="1300">
                <a:solidFill>
                  <a:srgbClr val="3F3F3F"/>
                </a:solidFill>
                <a:latin typeface="Poppins"/>
                <a:ea typeface="Poppins"/>
                <a:cs typeface="Poppins"/>
                <a:sym typeface="Poppins"/>
              </a:endParaRPr>
            </a:p>
          </p:txBody>
        </p:sp>
        <p:pic>
          <p:nvPicPr>
            <p:cNvPr id="215" name="Google Shape;215;p19">
              <a:hlinkClick r:id="rId4"/>
            </p:cNvPr>
            <p:cNvPicPr preferRelativeResize="0"/>
            <p:nvPr/>
          </p:nvPicPr>
          <p:blipFill>
            <a:blip r:embed="rId5">
              <a:alphaModFix/>
            </a:blip>
            <a:stretch>
              <a:fillRect/>
            </a:stretch>
          </p:blipFill>
          <p:spPr>
            <a:xfrm>
              <a:off x="4590858" y="9157781"/>
              <a:ext cx="713232" cy="637863"/>
            </a:xfrm>
            <a:prstGeom prst="rect">
              <a:avLst/>
            </a:prstGeom>
            <a:noFill/>
            <a:ln>
              <a:noFill/>
            </a:ln>
          </p:spPr>
        </p:pic>
        <p:pic>
          <p:nvPicPr>
            <p:cNvPr id="216" name="Google Shape;216;p19">
              <a:hlinkClick r:id="rId6"/>
            </p:cNvPr>
            <p:cNvPicPr preferRelativeResize="0"/>
            <p:nvPr/>
          </p:nvPicPr>
          <p:blipFill>
            <a:blip r:embed="rId7">
              <a:alphaModFix/>
            </a:blip>
            <a:stretch>
              <a:fillRect/>
            </a:stretch>
          </p:blipFill>
          <p:spPr>
            <a:xfrm>
              <a:off x="5372728" y="9162273"/>
              <a:ext cx="708660" cy="628879"/>
            </a:xfrm>
            <a:prstGeom prst="rect">
              <a:avLst/>
            </a:prstGeom>
            <a:noFill/>
            <a:ln>
              <a:noFill/>
            </a:ln>
          </p:spPr>
        </p:pic>
        <p:pic>
          <p:nvPicPr>
            <p:cNvPr id="217" name="Google Shape;217;p19">
              <a:hlinkClick r:id="rId8"/>
            </p:cNvPr>
            <p:cNvPicPr preferRelativeResize="0"/>
            <p:nvPr/>
          </p:nvPicPr>
          <p:blipFill>
            <a:blip r:embed="rId9">
              <a:alphaModFix/>
            </a:blip>
            <a:stretch>
              <a:fillRect/>
            </a:stretch>
          </p:blipFill>
          <p:spPr>
            <a:xfrm>
              <a:off x="6150015" y="9151044"/>
              <a:ext cx="612648" cy="624387"/>
            </a:xfrm>
            <a:prstGeom prst="rect">
              <a:avLst/>
            </a:prstGeom>
            <a:noFill/>
            <a:ln>
              <a:noFill/>
            </a:ln>
          </p:spPr>
        </p:pic>
        <p:pic>
          <p:nvPicPr>
            <p:cNvPr id="218" name="Google Shape;218;p19">
              <a:hlinkClick r:id="rId10"/>
            </p:cNvPr>
            <p:cNvPicPr preferRelativeResize="0"/>
            <p:nvPr/>
          </p:nvPicPr>
          <p:blipFill>
            <a:blip r:embed="rId11">
              <a:alphaModFix/>
            </a:blip>
            <a:stretch>
              <a:fillRect/>
            </a:stretch>
          </p:blipFill>
          <p:spPr>
            <a:xfrm>
              <a:off x="6827349" y="9162274"/>
              <a:ext cx="699516" cy="601927"/>
            </a:xfrm>
            <a:prstGeom prst="rect">
              <a:avLst/>
            </a:prstGeom>
            <a:noFill/>
            <a:ln>
              <a:noFill/>
            </a:ln>
          </p:spPr>
        </p:pic>
        <p:sp>
          <p:nvSpPr>
            <p:cNvPr id="219" name="Google Shape;219;p19"/>
            <p:cNvSpPr txBox="1"/>
            <p:nvPr/>
          </p:nvSpPr>
          <p:spPr>
            <a:xfrm>
              <a:off x="2680800" y="8287450"/>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rgbClr val="252525"/>
                  </a:solidFill>
                  <a:latin typeface="Homemade Apple"/>
                  <a:ea typeface="Homemade Apple"/>
                  <a:cs typeface="Homemade Apple"/>
                  <a:sym typeface="Homemade Apple"/>
                </a:rPr>
                <a:t>Sharing is caring!</a:t>
              </a:r>
              <a:endParaRPr b="1" sz="2000">
                <a:solidFill>
                  <a:srgbClr val="252525"/>
                </a:solidFill>
                <a:latin typeface="Homemade Apple"/>
                <a:ea typeface="Homemade Apple"/>
                <a:cs typeface="Homemade Apple"/>
                <a:sym typeface="Homemade Apple"/>
              </a:endParaRPr>
            </a:p>
          </p:txBody>
        </p:sp>
        <p:cxnSp>
          <p:nvCxnSpPr>
            <p:cNvPr id="220" name="Google Shape;220;p19"/>
            <p:cNvCxnSpPr/>
            <p:nvPr/>
          </p:nvCxnSpPr>
          <p:spPr>
            <a:xfrm>
              <a:off x="6293277" y="8947208"/>
              <a:ext cx="1233600" cy="12900"/>
            </a:xfrm>
            <a:prstGeom prst="straightConnector1">
              <a:avLst/>
            </a:prstGeom>
            <a:noFill/>
            <a:ln cap="flat" cmpd="sng" w="38100">
              <a:solidFill>
                <a:srgbClr val="FFCB25"/>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3">
    <p:spTree>
      <p:nvGrpSpPr>
        <p:cNvPr id="40" name="Shape 40"/>
        <p:cNvGrpSpPr/>
        <p:nvPr/>
      </p:nvGrpSpPr>
      <p:grpSpPr>
        <a:xfrm>
          <a:off x="0" y="0"/>
          <a:ext cx="0" cy="0"/>
          <a:chOff x="0" y="0"/>
          <a:chExt cx="0" cy="0"/>
        </a:xfrm>
      </p:grpSpPr>
      <p:sp>
        <p:nvSpPr>
          <p:cNvPr id="41" name="Google Shape;41;p3"/>
          <p:cNvSpPr/>
          <p:nvPr/>
        </p:nvSpPr>
        <p:spPr>
          <a:xfrm rot="5400000">
            <a:off x="-1307150" y="1307250"/>
            <a:ext cx="10058400" cy="7443900"/>
          </a:xfrm>
          <a:prstGeom prst="round2SameRect">
            <a:avLst>
              <a:gd fmla="val 2439" name="adj1"/>
              <a:gd fmla="val 0" name="adj2"/>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48" name="Google Shape;48;p3"/>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49" name="Google Shape;49;p3"/>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50" name="Google Shape;50;p3"/>
          <p:cNvGrpSpPr/>
          <p:nvPr/>
        </p:nvGrpSpPr>
        <p:grpSpPr>
          <a:xfrm>
            <a:off x="6631550" y="-62325"/>
            <a:ext cx="321900" cy="10177725"/>
            <a:chOff x="6402950" y="-62325"/>
            <a:chExt cx="321900" cy="10177725"/>
          </a:xfrm>
        </p:grpSpPr>
        <p:sp>
          <p:nvSpPr>
            <p:cNvPr id="51" name="Google Shape;51;p3"/>
            <p:cNvSpPr/>
            <p:nvPr/>
          </p:nvSpPr>
          <p:spPr>
            <a:xfrm>
              <a:off x="6402950" y="-62325"/>
              <a:ext cx="321900" cy="10172400"/>
            </a:xfrm>
            <a:prstGeom prst="rect">
              <a:avLst/>
            </a:prstGeom>
            <a:solidFill>
              <a:schemeClr val="dk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3"/>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3">
  <p:cSld name="CUSTOM_3_1">
    <p:spTree>
      <p:nvGrpSpPr>
        <p:cNvPr id="54" name="Shape 54"/>
        <p:cNvGrpSpPr/>
        <p:nvPr/>
      </p:nvGrpSpPr>
      <p:grpSpPr>
        <a:xfrm>
          <a:off x="0" y="0"/>
          <a:ext cx="0" cy="0"/>
          <a:chOff x="0" y="0"/>
          <a:chExt cx="0" cy="0"/>
        </a:xfrm>
      </p:grpSpPr>
      <p:sp>
        <p:nvSpPr>
          <p:cNvPr id="55" name="Google Shape;55;p4"/>
          <p:cNvSpPr/>
          <p:nvPr/>
        </p:nvSpPr>
        <p:spPr>
          <a:xfrm rot="5400000">
            <a:off x="-1307150" y="1307250"/>
            <a:ext cx="10058400" cy="7443900"/>
          </a:xfrm>
          <a:prstGeom prst="round2SameRect">
            <a:avLst>
              <a:gd fmla="val 2439" name="adj1"/>
              <a:gd fmla="val 0" name="adj2"/>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62" name="Google Shape;62;p4"/>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63" name="Google Shape;63;p4"/>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64" name="Google Shape;64;p4"/>
          <p:cNvGrpSpPr/>
          <p:nvPr/>
        </p:nvGrpSpPr>
        <p:grpSpPr>
          <a:xfrm>
            <a:off x="6631550" y="-62325"/>
            <a:ext cx="321900" cy="10177725"/>
            <a:chOff x="6402950" y="-62325"/>
            <a:chExt cx="321900" cy="10177725"/>
          </a:xfrm>
        </p:grpSpPr>
        <p:sp>
          <p:nvSpPr>
            <p:cNvPr id="65" name="Google Shape;65;p4"/>
            <p:cNvSpPr/>
            <p:nvPr/>
          </p:nvSpPr>
          <p:spPr>
            <a:xfrm>
              <a:off x="6402950" y="-62325"/>
              <a:ext cx="321900" cy="101724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4"/>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4">
  <p:cSld name="CUSTOM_3_1_1">
    <p:spTree>
      <p:nvGrpSpPr>
        <p:cNvPr id="68" name="Shape 68"/>
        <p:cNvGrpSpPr/>
        <p:nvPr/>
      </p:nvGrpSpPr>
      <p:grpSpPr>
        <a:xfrm>
          <a:off x="0" y="0"/>
          <a:ext cx="0" cy="0"/>
          <a:chOff x="0" y="0"/>
          <a:chExt cx="0" cy="0"/>
        </a:xfrm>
      </p:grpSpPr>
      <p:sp>
        <p:nvSpPr>
          <p:cNvPr id="69" name="Google Shape;69;p5"/>
          <p:cNvSpPr/>
          <p:nvPr/>
        </p:nvSpPr>
        <p:spPr>
          <a:xfrm rot="5400000">
            <a:off x="-1307150" y="1307250"/>
            <a:ext cx="10058400" cy="7443900"/>
          </a:xfrm>
          <a:prstGeom prst="round2SameRect">
            <a:avLst>
              <a:gd fmla="val 2439" name="adj1"/>
              <a:gd fmla="val 0" name="adj2"/>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76" name="Google Shape;76;p5"/>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77" name="Google Shape;77;p5"/>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78" name="Google Shape;78;p5"/>
          <p:cNvGrpSpPr/>
          <p:nvPr/>
        </p:nvGrpSpPr>
        <p:grpSpPr>
          <a:xfrm>
            <a:off x="6631550" y="-62325"/>
            <a:ext cx="321900" cy="10177725"/>
            <a:chOff x="6402950" y="-62325"/>
            <a:chExt cx="321900" cy="10177725"/>
          </a:xfrm>
        </p:grpSpPr>
        <p:sp>
          <p:nvSpPr>
            <p:cNvPr id="79" name="Google Shape;79;p5"/>
            <p:cNvSpPr/>
            <p:nvPr/>
          </p:nvSpPr>
          <p:spPr>
            <a:xfrm>
              <a:off x="6402950" y="-62325"/>
              <a:ext cx="321900" cy="10172400"/>
            </a:xfrm>
            <a:prstGeom prst="rect">
              <a:avLst/>
            </a:pr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5"/>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5">
  <p:cSld name="CUSTOM_3_1_1_1">
    <p:spTree>
      <p:nvGrpSpPr>
        <p:cNvPr id="82" name="Shape 82"/>
        <p:cNvGrpSpPr/>
        <p:nvPr/>
      </p:nvGrpSpPr>
      <p:grpSpPr>
        <a:xfrm>
          <a:off x="0" y="0"/>
          <a:ext cx="0" cy="0"/>
          <a:chOff x="0" y="0"/>
          <a:chExt cx="0" cy="0"/>
        </a:xfrm>
      </p:grpSpPr>
      <p:sp>
        <p:nvSpPr>
          <p:cNvPr id="83" name="Google Shape;83;p6"/>
          <p:cNvSpPr/>
          <p:nvPr/>
        </p:nvSpPr>
        <p:spPr>
          <a:xfrm rot="5400000">
            <a:off x="-1307150" y="1307250"/>
            <a:ext cx="10058400" cy="7443900"/>
          </a:xfrm>
          <a:prstGeom prst="round2SameRect">
            <a:avLst>
              <a:gd fmla="val 2439" name="adj1"/>
              <a:gd fmla="val 0" name="adj2"/>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90" name="Google Shape;90;p6"/>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91" name="Google Shape;91;p6"/>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92" name="Google Shape;92;p6"/>
          <p:cNvGrpSpPr/>
          <p:nvPr/>
        </p:nvGrpSpPr>
        <p:grpSpPr>
          <a:xfrm>
            <a:off x="6631550" y="-62325"/>
            <a:ext cx="321900" cy="10177725"/>
            <a:chOff x="6402950" y="-62325"/>
            <a:chExt cx="321900" cy="10177725"/>
          </a:xfrm>
        </p:grpSpPr>
        <p:sp>
          <p:nvSpPr>
            <p:cNvPr id="93" name="Google Shape;93;p6"/>
            <p:cNvSpPr/>
            <p:nvPr/>
          </p:nvSpPr>
          <p:spPr>
            <a:xfrm>
              <a:off x="6402950" y="-62325"/>
              <a:ext cx="321900" cy="101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6"/>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6">
  <p:cSld name="CUSTOM_3_1_1_1_1">
    <p:spTree>
      <p:nvGrpSpPr>
        <p:cNvPr id="96" name="Shape 96"/>
        <p:cNvGrpSpPr/>
        <p:nvPr/>
      </p:nvGrpSpPr>
      <p:grpSpPr>
        <a:xfrm>
          <a:off x="0" y="0"/>
          <a:ext cx="0" cy="0"/>
          <a:chOff x="0" y="0"/>
          <a:chExt cx="0" cy="0"/>
        </a:xfrm>
      </p:grpSpPr>
      <p:sp>
        <p:nvSpPr>
          <p:cNvPr id="97" name="Google Shape;97;p7"/>
          <p:cNvSpPr/>
          <p:nvPr/>
        </p:nvSpPr>
        <p:spPr>
          <a:xfrm rot="5400000">
            <a:off x="-1307150" y="1307250"/>
            <a:ext cx="10058400" cy="7443900"/>
          </a:xfrm>
          <a:prstGeom prst="round2SameRect">
            <a:avLst>
              <a:gd fmla="val 2439" name="adj1"/>
              <a:gd fmla="val 0" name="adj2"/>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7"/>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04" name="Google Shape;104;p7"/>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05" name="Google Shape;105;p7"/>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06" name="Google Shape;106;p7"/>
          <p:cNvGrpSpPr/>
          <p:nvPr/>
        </p:nvGrpSpPr>
        <p:grpSpPr>
          <a:xfrm>
            <a:off x="6631550" y="-62325"/>
            <a:ext cx="321900" cy="10177725"/>
            <a:chOff x="6402950" y="-62325"/>
            <a:chExt cx="321900" cy="10177725"/>
          </a:xfrm>
        </p:grpSpPr>
        <p:sp>
          <p:nvSpPr>
            <p:cNvPr id="107" name="Google Shape;107;p7"/>
            <p:cNvSpPr/>
            <p:nvPr/>
          </p:nvSpPr>
          <p:spPr>
            <a:xfrm>
              <a:off x="6402950" y="-62325"/>
              <a:ext cx="321900" cy="10172400"/>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7">
  <p:cSld name="CUSTOM_3_1_1_1_1_1">
    <p:spTree>
      <p:nvGrpSpPr>
        <p:cNvPr id="110" name="Shape 110"/>
        <p:cNvGrpSpPr/>
        <p:nvPr/>
      </p:nvGrpSpPr>
      <p:grpSpPr>
        <a:xfrm>
          <a:off x="0" y="0"/>
          <a:ext cx="0" cy="0"/>
          <a:chOff x="0" y="0"/>
          <a:chExt cx="0" cy="0"/>
        </a:xfrm>
      </p:grpSpPr>
      <p:sp>
        <p:nvSpPr>
          <p:cNvPr id="111" name="Google Shape;111;p8"/>
          <p:cNvSpPr/>
          <p:nvPr/>
        </p:nvSpPr>
        <p:spPr>
          <a:xfrm rot="5400000">
            <a:off x="-1307150" y="1307250"/>
            <a:ext cx="10058400" cy="7443900"/>
          </a:xfrm>
          <a:prstGeom prst="round2SameRect">
            <a:avLst>
              <a:gd fmla="val 2439" name="adj1"/>
              <a:gd fmla="val 0" name="adj2"/>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8"/>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18" name="Google Shape;118;p8"/>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19" name="Google Shape;119;p8"/>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20" name="Google Shape;120;p8"/>
          <p:cNvGrpSpPr/>
          <p:nvPr/>
        </p:nvGrpSpPr>
        <p:grpSpPr>
          <a:xfrm>
            <a:off x="6631550" y="-62325"/>
            <a:ext cx="321900" cy="10177725"/>
            <a:chOff x="6402950" y="-62325"/>
            <a:chExt cx="321900" cy="10177725"/>
          </a:xfrm>
        </p:grpSpPr>
        <p:sp>
          <p:nvSpPr>
            <p:cNvPr id="121" name="Google Shape;121;p8"/>
            <p:cNvSpPr/>
            <p:nvPr/>
          </p:nvSpPr>
          <p:spPr>
            <a:xfrm>
              <a:off x="6402950" y="-62325"/>
              <a:ext cx="321900" cy="10172400"/>
            </a:xfrm>
            <a:prstGeom prst="rect">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8"/>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8">
  <p:cSld name="CUSTOM_3_1_1_1_1_1_1">
    <p:spTree>
      <p:nvGrpSpPr>
        <p:cNvPr id="124" name="Shape 124"/>
        <p:cNvGrpSpPr/>
        <p:nvPr/>
      </p:nvGrpSpPr>
      <p:grpSpPr>
        <a:xfrm>
          <a:off x="0" y="0"/>
          <a:ext cx="0" cy="0"/>
          <a:chOff x="0" y="0"/>
          <a:chExt cx="0" cy="0"/>
        </a:xfrm>
      </p:grpSpPr>
      <p:sp>
        <p:nvSpPr>
          <p:cNvPr id="125" name="Google Shape;125;p9"/>
          <p:cNvSpPr/>
          <p:nvPr/>
        </p:nvSpPr>
        <p:spPr>
          <a:xfrm rot="5400000">
            <a:off x="-1307150" y="1307250"/>
            <a:ext cx="10058400" cy="7443900"/>
          </a:xfrm>
          <a:prstGeom prst="round2SameRect">
            <a:avLst>
              <a:gd fmla="val 2439"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32" name="Google Shape;132;p9"/>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33" name="Google Shape;133;p9"/>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34" name="Google Shape;134;p9"/>
          <p:cNvGrpSpPr/>
          <p:nvPr/>
        </p:nvGrpSpPr>
        <p:grpSpPr>
          <a:xfrm>
            <a:off x="6631550" y="-62325"/>
            <a:ext cx="321900" cy="10177725"/>
            <a:chOff x="6402950" y="-62325"/>
            <a:chExt cx="321900" cy="10177725"/>
          </a:xfrm>
        </p:grpSpPr>
        <p:sp>
          <p:nvSpPr>
            <p:cNvPr id="135" name="Google Shape;135;p9"/>
            <p:cNvSpPr/>
            <p:nvPr/>
          </p:nvSpPr>
          <p:spPr>
            <a:xfrm>
              <a:off x="6402950" y="-62325"/>
              <a:ext cx="321900" cy="10172400"/>
            </a:xfrm>
            <a:prstGeom prst="rect">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9"/>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9">
  <p:cSld name="CUSTOM_3_1_1_1_1_1_1_1">
    <p:spTree>
      <p:nvGrpSpPr>
        <p:cNvPr id="138" name="Shape 138"/>
        <p:cNvGrpSpPr/>
        <p:nvPr/>
      </p:nvGrpSpPr>
      <p:grpSpPr>
        <a:xfrm>
          <a:off x="0" y="0"/>
          <a:ext cx="0" cy="0"/>
          <a:chOff x="0" y="0"/>
          <a:chExt cx="0" cy="0"/>
        </a:xfrm>
      </p:grpSpPr>
      <p:sp>
        <p:nvSpPr>
          <p:cNvPr id="139" name="Google Shape;139;p10"/>
          <p:cNvSpPr/>
          <p:nvPr/>
        </p:nvSpPr>
        <p:spPr>
          <a:xfrm rot="5400000">
            <a:off x="-1307150" y="1307250"/>
            <a:ext cx="10058400" cy="7443900"/>
          </a:xfrm>
          <a:prstGeom prst="round2SameRect">
            <a:avLst>
              <a:gd fmla="val 2439"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0"/>
          <p:cNvSpPr/>
          <p:nvPr/>
        </p:nvSpPr>
        <p:spPr>
          <a:xfrm>
            <a:off x="12525" y="8400"/>
            <a:ext cx="956700" cy="10041600"/>
          </a:xfrm>
          <a:prstGeom prst="rect">
            <a:avLst/>
          </a:prstGeom>
          <a:solidFill>
            <a:srgbClr val="000000">
              <a:alpha val="245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0" y="8400"/>
            <a:ext cx="1974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198300" y="8400"/>
            <a:ext cx="73200" cy="10041600"/>
          </a:xfrm>
          <a:prstGeom prst="rect">
            <a:avLst/>
          </a:prstGeom>
          <a:solidFill>
            <a:srgbClr val="000000">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228600" y="8400"/>
            <a:ext cx="73200" cy="10041600"/>
          </a:xfrm>
          <a:prstGeom prst="rect">
            <a:avLst/>
          </a:prstGeom>
          <a:solidFill>
            <a:srgbClr val="FFFFFF">
              <a:alpha val="15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
          <p:cNvSpPr/>
          <p:nvPr/>
        </p:nvSpPr>
        <p:spPr>
          <a:xfrm rot="5400000">
            <a:off x="-1307150" y="1307250"/>
            <a:ext cx="10058400" cy="7443900"/>
          </a:xfrm>
          <a:prstGeom prst="round2SameRect">
            <a:avLst>
              <a:gd fmla="val 2439" name="adj1"/>
              <a:gd fmla="val 0" name="adj2"/>
            </a:avLst>
          </a:prstGeom>
          <a:solidFill>
            <a:srgbClr val="000000">
              <a:alpha val="2235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
          <p:cNvSpPr txBox="1"/>
          <p:nvPr>
            <p:ph type="title"/>
          </p:nvPr>
        </p:nvSpPr>
        <p:spPr>
          <a:xfrm>
            <a:off x="1089200" y="7333325"/>
            <a:ext cx="6251700" cy="1119900"/>
          </a:xfrm>
          <a:prstGeom prst="rect">
            <a:avLst/>
          </a:prstGeom>
          <a:effectLst>
            <a:outerShdw blurRad="57150" rotWithShape="0" algn="bl" dir="5400000" dist="19050">
              <a:srgbClr val="FFFFFF">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353535"/>
              </a:buClr>
              <a:buSzPts val="5000"/>
              <a:buNone/>
              <a:defRPr sz="5000">
                <a:solidFill>
                  <a:srgbClr val="353535"/>
                </a:solidFill>
              </a:defRPr>
            </a:lvl1pPr>
            <a:lvl2pPr lvl="1"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2pPr>
            <a:lvl3pPr lvl="2"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3pPr>
            <a:lvl4pPr lvl="3"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4pPr>
            <a:lvl5pPr lvl="4"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5pPr>
            <a:lvl6pPr lvl="5"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6pPr>
            <a:lvl7pPr lvl="6"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7pPr>
            <a:lvl8pPr lvl="7"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8pPr>
            <a:lvl9pPr lvl="8" rtl="0" algn="ctr">
              <a:spcBef>
                <a:spcPts val="0"/>
              </a:spcBef>
              <a:spcAft>
                <a:spcPts val="0"/>
              </a:spcAft>
              <a:buClr>
                <a:srgbClr val="353535"/>
              </a:buClr>
              <a:buSzPts val="5000"/>
              <a:buFont typeface="Yeseva One"/>
              <a:buNone/>
              <a:defRPr b="1" sz="5000">
                <a:solidFill>
                  <a:srgbClr val="353535"/>
                </a:solidFill>
                <a:latin typeface="Yeseva One"/>
                <a:ea typeface="Yeseva One"/>
                <a:cs typeface="Yeseva One"/>
                <a:sym typeface="Yeseva One"/>
              </a:defRPr>
            </a:lvl9pPr>
          </a:lstStyle>
          <a:p/>
        </p:txBody>
      </p:sp>
      <p:sp>
        <p:nvSpPr>
          <p:cNvPr id="146" name="Google Shape;146;p10"/>
          <p:cNvSpPr txBox="1"/>
          <p:nvPr>
            <p:ph idx="1" type="subTitle"/>
          </p:nvPr>
        </p:nvSpPr>
        <p:spPr>
          <a:xfrm>
            <a:off x="1089200" y="8475375"/>
            <a:ext cx="6251700" cy="540900"/>
          </a:xfrm>
          <a:prstGeom prst="rect">
            <a:avLst/>
          </a:prstGeom>
          <a:effectLst>
            <a:outerShdw blurRad="57150" rotWithShape="0" algn="bl" dir="5400000" dist="19050">
              <a:srgbClr val="FFFFFF">
                <a:alpha val="50000"/>
              </a:srgbClr>
            </a:outerShdw>
          </a:effectLst>
        </p:spPr>
        <p:txBody>
          <a:bodyPr anchorCtr="0" anchor="t" bIns="91425" lIns="91425" spcFirstLastPara="1" rIns="91425" wrap="square" tIns="91425">
            <a:norm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cxnSp>
        <p:nvCxnSpPr>
          <p:cNvPr id="147" name="Google Shape;147;p10"/>
          <p:cNvCxnSpPr/>
          <p:nvPr/>
        </p:nvCxnSpPr>
        <p:spPr>
          <a:xfrm flipH="1" rot="10800000">
            <a:off x="1029225" y="8397000"/>
            <a:ext cx="6298800" cy="12900"/>
          </a:xfrm>
          <a:prstGeom prst="straightConnector1">
            <a:avLst/>
          </a:prstGeom>
          <a:noFill/>
          <a:ln cap="rnd" cmpd="sng" w="38100">
            <a:solidFill>
              <a:srgbClr val="353535"/>
            </a:solidFill>
            <a:prstDash val="solid"/>
            <a:round/>
            <a:headEnd len="med" w="med" type="none"/>
            <a:tailEnd len="med" w="med" type="none"/>
          </a:ln>
          <a:effectLst>
            <a:outerShdw blurRad="57150" rotWithShape="0" algn="bl" dir="5400000" dist="19050">
              <a:srgbClr val="FFFFFF">
                <a:alpha val="50000"/>
              </a:srgbClr>
            </a:outerShdw>
          </a:effectLst>
        </p:spPr>
      </p:cxnSp>
      <p:grpSp>
        <p:nvGrpSpPr>
          <p:cNvPr id="148" name="Google Shape;148;p10"/>
          <p:cNvGrpSpPr/>
          <p:nvPr/>
        </p:nvGrpSpPr>
        <p:grpSpPr>
          <a:xfrm>
            <a:off x="6631550" y="-62325"/>
            <a:ext cx="321900" cy="10177725"/>
            <a:chOff x="6402950" y="-62325"/>
            <a:chExt cx="321900" cy="10177725"/>
          </a:xfrm>
        </p:grpSpPr>
        <p:sp>
          <p:nvSpPr>
            <p:cNvPr id="149" name="Google Shape;149;p10"/>
            <p:cNvSpPr/>
            <p:nvPr/>
          </p:nvSpPr>
          <p:spPr>
            <a:xfrm>
              <a:off x="6402950" y="-62325"/>
              <a:ext cx="321900" cy="10172400"/>
            </a:xfrm>
            <a:prstGeom prst="rect">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
            <p:cNvSpPr/>
            <p:nvPr/>
          </p:nvSpPr>
          <p:spPr>
            <a:xfrm>
              <a:off x="6402950" y="-57000"/>
              <a:ext cx="321900" cy="10172400"/>
            </a:xfrm>
            <a:prstGeom prst="rect">
              <a:avLst/>
            </a:prstGeom>
            <a:solidFill>
              <a:srgbClr val="000000">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10"/>
          <p:cNvSpPr txBox="1"/>
          <p:nvPr/>
        </p:nvSpPr>
        <p:spPr>
          <a:xfrm rot="5400000">
            <a:off x="-833850" y="8840250"/>
            <a:ext cx="1975800" cy="308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EFEFEF"/>
                </a:solidFill>
                <a:latin typeface="Barlow Condensed"/>
                <a:ea typeface="Barlow Condensed"/>
                <a:cs typeface="Barlow Condensed"/>
                <a:sym typeface="Barlow Condensed"/>
              </a:rPr>
              <a:t>SLIDESMANIA.COM</a:t>
            </a:r>
            <a:endParaRPr sz="1200">
              <a:solidFill>
                <a:srgbClr val="EFEFE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7392400" y="7848693"/>
            <a:ext cx="380100" cy="220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rot="5400000">
            <a:off x="6871650" y="8987575"/>
            <a:ext cx="1348200" cy="488700"/>
          </a:xfrm>
          <a:prstGeom prst="round2SameRect">
            <a:avLst>
              <a:gd fmla="val 16667" name="adj1"/>
              <a:gd fmla="val 0" name="adj2"/>
            </a:avLst>
          </a:prstGeom>
          <a:solidFill>
            <a:schemeClr val="accent4"/>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8" name="Google Shape;8;p1"/>
          <p:cNvSpPr/>
          <p:nvPr/>
        </p:nvSpPr>
        <p:spPr>
          <a:xfrm rot="5400000">
            <a:off x="6871650" y="7765014"/>
            <a:ext cx="1348200" cy="488700"/>
          </a:xfrm>
          <a:prstGeom prst="round2SameRect">
            <a:avLst>
              <a:gd fmla="val 16667" name="adj1"/>
              <a:gd fmla="val 0" name="adj2"/>
            </a:avLst>
          </a:prstGeom>
          <a:solidFill>
            <a:schemeClr val="accent3"/>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9" name="Google Shape;9;p1"/>
          <p:cNvSpPr/>
          <p:nvPr/>
        </p:nvSpPr>
        <p:spPr>
          <a:xfrm rot="5400000">
            <a:off x="6871650" y="6542453"/>
            <a:ext cx="1348200" cy="488700"/>
          </a:xfrm>
          <a:prstGeom prst="round2SameRect">
            <a:avLst>
              <a:gd fmla="val 16667" name="adj1"/>
              <a:gd fmla="val 0" name="adj2"/>
            </a:avLst>
          </a:prstGeom>
          <a:solidFill>
            <a:schemeClr val="accen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0" name="Google Shape;10;p1"/>
          <p:cNvSpPr/>
          <p:nvPr/>
        </p:nvSpPr>
        <p:spPr>
          <a:xfrm rot="5400000">
            <a:off x="6871650" y="5319893"/>
            <a:ext cx="1348200" cy="488700"/>
          </a:xfrm>
          <a:prstGeom prst="round2SameRect">
            <a:avLst>
              <a:gd fmla="val 16667" name="adj1"/>
              <a:gd fmla="val 0" name="adj2"/>
            </a:avLst>
          </a:prstGeom>
          <a:solidFill>
            <a:schemeClr val="accen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1" name="Google Shape;11;p1"/>
          <p:cNvSpPr/>
          <p:nvPr/>
        </p:nvSpPr>
        <p:spPr>
          <a:xfrm rot="5400000">
            <a:off x="6871650" y="4097332"/>
            <a:ext cx="1348200" cy="488700"/>
          </a:xfrm>
          <a:prstGeom prst="round2SameRect">
            <a:avLst>
              <a:gd fmla="val 16667" name="adj1"/>
              <a:gd fmla="val 0" name="adj2"/>
            </a:avLst>
          </a:prstGeom>
          <a:solidFill>
            <a:schemeClr val="lt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 name="Google Shape;12;p1"/>
          <p:cNvSpPr/>
          <p:nvPr/>
        </p:nvSpPr>
        <p:spPr>
          <a:xfrm rot="5400000">
            <a:off x="6871650" y="2874771"/>
            <a:ext cx="1348200" cy="488700"/>
          </a:xfrm>
          <a:prstGeom prst="round2SameRect">
            <a:avLst>
              <a:gd fmla="val 16667" name="adj1"/>
              <a:gd fmla="val 0" name="adj2"/>
            </a:avLst>
          </a:prstGeom>
          <a:solidFill>
            <a:schemeClr val="dk2"/>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3" name="Google Shape;13;p1"/>
          <p:cNvSpPr/>
          <p:nvPr/>
        </p:nvSpPr>
        <p:spPr>
          <a:xfrm rot="5400000">
            <a:off x="6871650" y="1652211"/>
            <a:ext cx="1348200" cy="488700"/>
          </a:xfrm>
          <a:prstGeom prst="round2SameRect">
            <a:avLst>
              <a:gd fmla="val 16667" name="adj1"/>
              <a:gd fmla="val 0" name="adj2"/>
            </a:avLst>
          </a:prstGeom>
          <a:solidFill>
            <a:schemeClr val="lt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 name="Google Shape;14;p1"/>
          <p:cNvSpPr/>
          <p:nvPr/>
        </p:nvSpPr>
        <p:spPr>
          <a:xfrm rot="5400000">
            <a:off x="6871650" y="429650"/>
            <a:ext cx="1348200" cy="488700"/>
          </a:xfrm>
          <a:prstGeom prst="round2SameRect">
            <a:avLst>
              <a:gd fmla="val 16667" name="adj1"/>
              <a:gd fmla="val 0" name="adj2"/>
            </a:avLst>
          </a:prstGeom>
          <a:solidFill>
            <a:schemeClr val="dk1"/>
          </a:solidFill>
          <a:ln>
            <a:noFill/>
          </a:ln>
          <a:effectLst>
            <a:outerShdw blurRad="71438" rotWithShape="0" algn="bl" dir="366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5" name="Google Shape;15;p1"/>
          <p:cNvSpPr/>
          <p:nvPr/>
        </p:nvSpPr>
        <p:spPr>
          <a:xfrm>
            <a:off x="91310" y="0"/>
            <a:ext cx="7301100" cy="10058400"/>
          </a:xfrm>
          <a:prstGeom prst="rect">
            <a:avLst/>
          </a:prstGeom>
          <a:solidFill>
            <a:srgbClr val="FFFFFF"/>
          </a:soli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0"/>
            <a:ext cx="7301100" cy="10058400"/>
          </a:xfrm>
          <a:prstGeom prst="rect">
            <a:avLst/>
          </a:prstGeom>
          <a:gradFill>
            <a:gsLst>
              <a:gs pos="0">
                <a:srgbClr val="F3F3F3"/>
              </a:gs>
              <a:gs pos="100000">
                <a:srgbClr val="FFFFFF"/>
              </a:gs>
            </a:gsLst>
            <a:lin ang="0" scaled="0"/>
          </a:gradFill>
          <a:ln>
            <a:noFill/>
          </a:ln>
          <a:effectLst>
            <a:outerShdw blurRad="157163" rotWithShape="0" algn="bl" dist="9525">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ph type="title"/>
          </p:nvPr>
        </p:nvSpPr>
        <p:spPr>
          <a:xfrm>
            <a:off x="264950" y="870275"/>
            <a:ext cx="65571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53535"/>
              </a:buClr>
              <a:buSzPts val="4000"/>
              <a:buFont typeface="Caveat"/>
              <a:buNone/>
              <a:defRPr b="1" sz="4000">
                <a:solidFill>
                  <a:srgbClr val="353535"/>
                </a:solidFill>
                <a:latin typeface="Caveat"/>
                <a:ea typeface="Caveat"/>
                <a:cs typeface="Caveat"/>
                <a:sym typeface="Caveat"/>
              </a:defRPr>
            </a:lvl1pPr>
            <a:lvl2pPr lvl="1">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2pPr>
            <a:lvl3pPr lvl="2">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3pPr>
            <a:lvl4pPr lvl="3">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4pPr>
            <a:lvl5pPr lvl="4">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5pPr>
            <a:lvl6pPr lvl="5">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6pPr>
            <a:lvl7pPr lvl="6">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7pPr>
            <a:lvl8pPr lvl="7">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8pPr>
            <a:lvl9pPr lvl="8">
              <a:spcBef>
                <a:spcPts val="0"/>
              </a:spcBef>
              <a:spcAft>
                <a:spcPts val="0"/>
              </a:spcAft>
              <a:buClr>
                <a:srgbClr val="353535"/>
              </a:buClr>
              <a:buSzPts val="4000"/>
              <a:buFont typeface="Yeseva One"/>
              <a:buNone/>
              <a:defRPr b="1" sz="4000">
                <a:solidFill>
                  <a:srgbClr val="353535"/>
                </a:solidFill>
                <a:latin typeface="Yeseva One"/>
                <a:ea typeface="Yeseva One"/>
                <a:cs typeface="Yeseva One"/>
                <a:sym typeface="Yeseva One"/>
              </a:defRPr>
            </a:lvl9pPr>
          </a:lstStyle>
          <a:p/>
        </p:txBody>
      </p:sp>
      <p:sp>
        <p:nvSpPr>
          <p:cNvPr id="18" name="Google Shape;18;p1"/>
          <p:cNvSpPr txBox="1"/>
          <p:nvPr>
            <p:ph idx="1" type="body"/>
          </p:nvPr>
        </p:nvSpPr>
        <p:spPr>
          <a:xfrm>
            <a:off x="264950" y="1821656"/>
            <a:ext cx="6557100" cy="6681000"/>
          </a:xfrm>
          <a:prstGeom prst="rect">
            <a:avLst/>
          </a:prstGeom>
          <a:noFill/>
          <a:ln>
            <a:noFill/>
          </a:ln>
        </p:spPr>
        <p:txBody>
          <a:bodyPr anchorCtr="0" anchor="t" bIns="91425" lIns="91425" spcFirstLastPara="1" rIns="91425" wrap="square" tIns="91425">
            <a:normAutofit/>
          </a:bodyPr>
          <a:lstStyle>
            <a:lvl1pPr indent="-349250" lvl="0" marL="457200">
              <a:lnSpc>
                <a:spcPct val="140000"/>
              </a:lnSpc>
              <a:spcBef>
                <a:spcPts val="0"/>
              </a:spcBef>
              <a:spcAft>
                <a:spcPts val="0"/>
              </a:spcAft>
              <a:buClr>
                <a:srgbClr val="353535"/>
              </a:buClr>
              <a:buSzPts val="1900"/>
              <a:buFont typeface="Poppins"/>
              <a:buChar char="●"/>
              <a:defRPr sz="1900">
                <a:solidFill>
                  <a:srgbClr val="353535"/>
                </a:solidFill>
                <a:latin typeface="Poppins"/>
                <a:ea typeface="Poppins"/>
                <a:cs typeface="Poppins"/>
                <a:sym typeface="Poppins"/>
              </a:defRPr>
            </a:lvl1pPr>
            <a:lvl2pPr indent="-323850" lvl="1" marL="914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2pPr>
            <a:lvl3pPr indent="-323850" lvl="2" marL="1371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3pPr>
            <a:lvl4pPr indent="-323850" lvl="3" marL="1828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4pPr>
            <a:lvl5pPr indent="-323850" lvl="4" marL="22860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5pPr>
            <a:lvl6pPr indent="-323850" lvl="5" marL="27432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6pPr>
            <a:lvl7pPr indent="-323850" lvl="6" marL="32004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7pPr>
            <a:lvl8pPr indent="-323850" lvl="7" marL="36576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8pPr>
            <a:lvl9pPr indent="-323850" lvl="8" marL="4114800">
              <a:lnSpc>
                <a:spcPct val="140000"/>
              </a:lnSpc>
              <a:spcBef>
                <a:spcPts val="0"/>
              </a:spcBef>
              <a:spcAft>
                <a:spcPts val="0"/>
              </a:spcAft>
              <a:buClr>
                <a:srgbClr val="353535"/>
              </a:buClr>
              <a:buSzPts val="1500"/>
              <a:buFont typeface="Poppins"/>
              <a:buChar char="■"/>
              <a:defRPr sz="1500">
                <a:solidFill>
                  <a:srgbClr val="353535"/>
                </a:solidFill>
                <a:latin typeface="Poppins"/>
                <a:ea typeface="Poppins"/>
                <a:cs typeface="Poppins"/>
                <a:sym typeface="Poppins"/>
              </a:defRPr>
            </a:lvl9pPr>
          </a:lstStyle>
          <a:p/>
        </p:txBody>
      </p:sp>
      <p:sp>
        <p:nvSpPr>
          <p:cNvPr id="19" name="Google Shape;19;p1">
            <a:hlinkClick/>
          </p:cNvPr>
          <p:cNvSpPr txBox="1"/>
          <p:nvPr/>
        </p:nvSpPr>
        <p:spPr>
          <a:xfrm rot="5400000">
            <a:off x="6949300" y="393842"/>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01</a:t>
            </a:r>
            <a:endParaRPr sz="2000">
              <a:solidFill>
                <a:srgbClr val="353535"/>
              </a:solidFill>
              <a:latin typeface="Yeseva One"/>
              <a:ea typeface="Yeseva One"/>
              <a:cs typeface="Yeseva One"/>
              <a:sym typeface="Yeseva One"/>
            </a:endParaRPr>
          </a:p>
        </p:txBody>
      </p:sp>
      <p:sp>
        <p:nvSpPr>
          <p:cNvPr id="20" name="Google Shape;20;p1">
            <a:hlinkClick/>
          </p:cNvPr>
          <p:cNvSpPr txBox="1"/>
          <p:nvPr/>
        </p:nvSpPr>
        <p:spPr>
          <a:xfrm rot="5400000">
            <a:off x="6949300" y="1614418"/>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02</a:t>
            </a:r>
            <a:endParaRPr sz="2000">
              <a:solidFill>
                <a:srgbClr val="353535"/>
              </a:solidFill>
              <a:latin typeface="Yeseva One"/>
              <a:ea typeface="Yeseva One"/>
              <a:cs typeface="Yeseva One"/>
              <a:sym typeface="Yeseva One"/>
            </a:endParaRPr>
          </a:p>
        </p:txBody>
      </p:sp>
      <p:sp>
        <p:nvSpPr>
          <p:cNvPr id="21" name="Google Shape;21;p1">
            <a:hlinkClick/>
          </p:cNvPr>
          <p:cNvSpPr txBox="1"/>
          <p:nvPr/>
        </p:nvSpPr>
        <p:spPr>
          <a:xfrm rot="5400000">
            <a:off x="6949300" y="2834993"/>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03</a:t>
            </a:r>
            <a:endParaRPr sz="2000">
              <a:solidFill>
                <a:srgbClr val="353535"/>
              </a:solidFill>
              <a:latin typeface="Yeseva One"/>
              <a:ea typeface="Yeseva One"/>
              <a:cs typeface="Yeseva One"/>
              <a:sym typeface="Yeseva One"/>
            </a:endParaRPr>
          </a:p>
        </p:txBody>
      </p:sp>
      <p:sp>
        <p:nvSpPr>
          <p:cNvPr id="22" name="Google Shape;22;p1">
            <a:hlinkClick/>
          </p:cNvPr>
          <p:cNvSpPr txBox="1"/>
          <p:nvPr/>
        </p:nvSpPr>
        <p:spPr>
          <a:xfrm rot="5400000">
            <a:off x="6949300" y="4055569"/>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04</a:t>
            </a:r>
            <a:endParaRPr sz="2000">
              <a:solidFill>
                <a:srgbClr val="353535"/>
              </a:solidFill>
              <a:latin typeface="Yeseva One"/>
              <a:ea typeface="Yeseva One"/>
              <a:cs typeface="Yeseva One"/>
              <a:sym typeface="Yeseva One"/>
            </a:endParaRPr>
          </a:p>
        </p:txBody>
      </p:sp>
      <p:sp>
        <p:nvSpPr>
          <p:cNvPr id="23" name="Google Shape;23;p1">
            <a:hlinkClick/>
          </p:cNvPr>
          <p:cNvSpPr txBox="1"/>
          <p:nvPr/>
        </p:nvSpPr>
        <p:spPr>
          <a:xfrm rot="5400000">
            <a:off x="6949300" y="5276144"/>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05</a:t>
            </a:r>
            <a:endParaRPr sz="2000">
              <a:solidFill>
                <a:srgbClr val="353535"/>
              </a:solidFill>
              <a:latin typeface="Yeseva One"/>
              <a:ea typeface="Yeseva One"/>
              <a:cs typeface="Yeseva One"/>
              <a:sym typeface="Yeseva One"/>
            </a:endParaRPr>
          </a:p>
        </p:txBody>
      </p:sp>
      <p:sp>
        <p:nvSpPr>
          <p:cNvPr id="24" name="Google Shape;24;p1">
            <a:hlinkClick/>
          </p:cNvPr>
          <p:cNvSpPr txBox="1"/>
          <p:nvPr/>
        </p:nvSpPr>
        <p:spPr>
          <a:xfrm rot="5400000">
            <a:off x="6949300" y="6496720"/>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06</a:t>
            </a:r>
            <a:endParaRPr sz="2000">
              <a:solidFill>
                <a:srgbClr val="353535"/>
              </a:solidFill>
              <a:latin typeface="Yeseva One"/>
              <a:ea typeface="Yeseva One"/>
              <a:cs typeface="Yeseva One"/>
              <a:sym typeface="Yeseva One"/>
            </a:endParaRPr>
          </a:p>
        </p:txBody>
      </p:sp>
      <p:sp>
        <p:nvSpPr>
          <p:cNvPr id="25" name="Google Shape;25;p1">
            <a:hlinkClick/>
          </p:cNvPr>
          <p:cNvSpPr txBox="1"/>
          <p:nvPr/>
        </p:nvSpPr>
        <p:spPr>
          <a:xfrm rot="5400000">
            <a:off x="6949300" y="7717295"/>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07</a:t>
            </a:r>
            <a:endParaRPr sz="2000">
              <a:solidFill>
                <a:srgbClr val="353535"/>
              </a:solidFill>
              <a:latin typeface="Yeseva One"/>
              <a:ea typeface="Yeseva One"/>
              <a:cs typeface="Yeseva One"/>
              <a:sym typeface="Yeseva One"/>
            </a:endParaRPr>
          </a:p>
        </p:txBody>
      </p:sp>
      <p:sp>
        <p:nvSpPr>
          <p:cNvPr id="26" name="Google Shape;26;p1">
            <a:hlinkClick/>
          </p:cNvPr>
          <p:cNvSpPr txBox="1"/>
          <p:nvPr/>
        </p:nvSpPr>
        <p:spPr>
          <a:xfrm rot="5400000">
            <a:off x="6949300" y="8937871"/>
            <a:ext cx="13125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353535"/>
                </a:solidFill>
                <a:latin typeface="Yeseva One"/>
                <a:ea typeface="Yeseva One"/>
                <a:cs typeface="Yeseva One"/>
                <a:sym typeface="Yeseva One"/>
              </a:rPr>
              <a:t>08</a:t>
            </a:r>
            <a:endParaRPr sz="2000">
              <a:solidFill>
                <a:srgbClr val="353535"/>
              </a:solidFill>
              <a:latin typeface="Yeseva One"/>
              <a:ea typeface="Yeseva One"/>
              <a:cs typeface="Yeseva One"/>
              <a:sym typeface="Yeseva On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hyperlink" Target="https://www.pacer.org/learning-center/family-engagement/for-educators/"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ohiofamiliesengage.osu.edu/resources/relative-impact-of-family-engagement-strategies-on-student-learning/" TargetMode="External"/><Relationship Id="rId4" Type="http://schemas.openxmlformats.org/officeDocument/2006/relationships/image" Target="../media/image12.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s://ohiofamiliesengage.osu.edu/2020/05/27/relative-impact-of-family-engagement-strategies-on-student-learning/" TargetMode="External"/><Relationship Id="rId4" Type="http://schemas.openxmlformats.org/officeDocument/2006/relationships/image" Target="../media/image12.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hyperlink" Target="https://www.techtarget.com/whatis/definition/digital-divide"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3.xml.rels><?xml version="1.0" encoding="UTF-8" standalone="yes"?><Relationships xmlns="http://schemas.openxmlformats.org/package/2006/relationships"><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slide" Target="/ppt/slides/slide7.xml"/><Relationship Id="rId4" Type="http://schemas.openxmlformats.org/officeDocument/2006/relationships/slide" Target="/ppt/slides/slide7.xml"/><Relationship Id="rId9" Type="http://schemas.openxmlformats.org/officeDocument/2006/relationships/slide" Target="/ppt/slides/slide44.xml"/><Relationship Id="rId15" Type="http://schemas.openxmlformats.org/officeDocument/2006/relationships/slide" Target="/ppt/slides/slide27.xml"/><Relationship Id="rId14" Type="http://schemas.openxmlformats.org/officeDocument/2006/relationships/slide" Target="/ppt/slides/slide16.xml"/><Relationship Id="rId5" Type="http://schemas.openxmlformats.org/officeDocument/2006/relationships/image" Target="../media/image9.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36.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65.xml"/><Relationship Id="rId21" Type="http://schemas.openxmlformats.org/officeDocument/2006/relationships/slide" Target="/ppt/slides/slide53.xml"/><Relationship Id="rId24" Type="http://schemas.openxmlformats.org/officeDocument/2006/relationships/slide" Target="/ppt/slides/slide8.xml"/><Relationship Id="rId23" Type="http://schemas.openxmlformats.org/officeDocument/2006/relationships/slide" Target="/ppt/slides/slide75.xml"/><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6.xml"/><Relationship Id="rId26" Type="http://schemas.openxmlformats.org/officeDocument/2006/relationships/slide" Target="/ppt/slides/slide27.xml"/><Relationship Id="rId25" Type="http://schemas.openxmlformats.org/officeDocument/2006/relationships/slide" Target="/ppt/slides/slide16.xml"/><Relationship Id="rId5" Type="http://schemas.openxmlformats.org/officeDocument/2006/relationships/slide" Target="/ppt/slides/slide36.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53.xml"/><Relationship Id="rId10" Type="http://schemas.openxmlformats.org/officeDocument/2006/relationships/slide" Target="/ppt/slides/slide44.xml"/><Relationship Id="rId13" Type="http://schemas.openxmlformats.org/officeDocument/2006/relationships/slide" Target="/ppt/slides/slide75.xml"/><Relationship Id="rId12" Type="http://schemas.openxmlformats.org/officeDocument/2006/relationships/slide" Target="/ppt/slides/slide65.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7.xml"/><Relationship Id="rId19" Type="http://schemas.openxmlformats.org/officeDocument/2006/relationships/slide" Target="/ppt/slides/slide36.xml"/><Relationship Id="rId18" Type="http://schemas.openxmlformats.org/officeDocument/2006/relationships/slide" Target="/ppt/slid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www.bankstreet.edu/our-work-with-schools-and-communities/bank-street-education-center/center-on-culture-race-equity/resources/" TargetMode="External"/><Relationship Id="rId12" Type="http://schemas.openxmlformats.org/officeDocument/2006/relationships/slide" Target="/ppt/slid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4.xml.rels><?xml version="1.0" encoding="UTF-8" standalone="yes"?><Relationships xmlns="http://schemas.openxmlformats.org/package/2006/relationships"><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image" Target="../media/image10.png"/><Relationship Id="rId12" Type="http://schemas.openxmlformats.org/officeDocument/2006/relationships/slide" Target="/ppt/slides/slide27.xml"/><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hyperlink" Target="https://ies.ed.gov/ncee/rel/regions/pacific/pdf/REL_2016153.pdf" TargetMode="External"/><Relationship Id="rId4" Type="http://schemas.openxmlformats.org/officeDocument/2006/relationships/image" Target="../media/image12.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44.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65.xml"/><Relationship Id="rId21" Type="http://schemas.openxmlformats.org/officeDocument/2006/relationships/slide" Target="/ppt/slides/slide53.xml"/><Relationship Id="rId24" Type="http://schemas.openxmlformats.org/officeDocument/2006/relationships/slide" Target="/ppt/slides/slide8.xml"/><Relationship Id="rId23" Type="http://schemas.openxmlformats.org/officeDocument/2006/relationships/slide" Target="/ppt/slides/slide75.xml"/><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6.xml"/><Relationship Id="rId26" Type="http://schemas.openxmlformats.org/officeDocument/2006/relationships/slide" Target="/ppt/slides/slide27.xml"/><Relationship Id="rId25" Type="http://schemas.openxmlformats.org/officeDocument/2006/relationships/slide" Target="/ppt/slides/slide16.xml"/><Relationship Id="rId5" Type="http://schemas.openxmlformats.org/officeDocument/2006/relationships/slide" Target="/ppt/slides/slide44.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53.xml"/><Relationship Id="rId10" Type="http://schemas.openxmlformats.org/officeDocument/2006/relationships/slide" Target="/ppt/slides/slide44.xml"/><Relationship Id="rId13" Type="http://schemas.openxmlformats.org/officeDocument/2006/relationships/slide" Target="/ppt/slides/slide75.xml"/><Relationship Id="rId12" Type="http://schemas.openxmlformats.org/officeDocument/2006/relationships/slide" Target="/ppt/slides/slide65.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7.xml"/><Relationship Id="rId19" Type="http://schemas.openxmlformats.org/officeDocument/2006/relationships/slide" Target="/ppt/slides/slide36.xml"/><Relationship Id="rId18" Type="http://schemas.openxmlformats.org/officeDocument/2006/relationships/slide" Target="/ppt/slid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www.thoughtco.com/what-is-cultural-capital-do-i-have-it-3026374#:~:text=Cultural%20capital%20is%20the%20accumulation,coauthored%20by%20Jean%2DClaude%20Passeron" TargetMode="External"/><Relationship Id="rId12" Type="http://schemas.openxmlformats.org/officeDocument/2006/relationships/slide" Target="/ppt/slides/slide27.xml"/><Relationship Id="rId15" Type="http://schemas.openxmlformats.org/officeDocument/2006/relationships/hyperlink" Target="https://extensionpublications.unl.edu/assets/html/g1375/build/g1375.htm" TargetMode="External"/><Relationship Id="rId14" Type="http://schemas.openxmlformats.org/officeDocument/2006/relationships/hyperlink" Target="https://sociologydictionary.org/cultural-capital/" TargetMode="External"/><Relationship Id="rId17" Type="http://schemas.openxmlformats.org/officeDocument/2006/relationships/hyperlink" Target="https://www.notimeforflashcards.com/2018/02/funds-of-knowledge.html" TargetMode="External"/><Relationship Id="rId16" Type="http://schemas.openxmlformats.org/officeDocument/2006/relationships/hyperlink" Target="https://inclusion.uoregon.edu/what-cultural-humility-basic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 Id="rId3" Type="http://schemas.openxmlformats.org/officeDocument/2006/relationships/hyperlink" Target="http://core-time-digital.com/wp-content/uploads/2017/01/Amaro-Jime%CC%81nez-Semingson-2011.pdf"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5.xml.rels><?xml version="1.0" encoding="UTF-8" standalone="yes"?><Relationships xmlns="http://schemas.openxmlformats.org/package/2006/relationships"><Relationship Id="rId20" Type="http://schemas.openxmlformats.org/officeDocument/2006/relationships/slide" Target="/ppt/slides/slide53.xml"/><Relationship Id="rId22" Type="http://schemas.openxmlformats.org/officeDocument/2006/relationships/slide" Target="/ppt/slides/slide75.xml"/><Relationship Id="rId21" Type="http://schemas.openxmlformats.org/officeDocument/2006/relationships/slide" Target="/ppt/slides/slide65.xml"/><Relationship Id="rId24" Type="http://schemas.openxmlformats.org/officeDocument/2006/relationships/slide" Target="/ppt/slides/slide16.xml"/><Relationship Id="rId23" Type="http://schemas.openxmlformats.org/officeDocument/2006/relationships/slide" Target="/ppt/slides/slide8.xm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nysed.gov/trle" TargetMode="External"/><Relationship Id="rId4" Type="http://schemas.openxmlformats.org/officeDocument/2006/relationships/slide" Target="/ppt/slides/slide8.xml"/><Relationship Id="rId9" Type="http://schemas.openxmlformats.org/officeDocument/2006/relationships/slide" Target="/ppt/slides/slide44.xml"/><Relationship Id="rId25" Type="http://schemas.openxmlformats.org/officeDocument/2006/relationships/slide" Target="/ppt/slides/slide27.xml"/><Relationship Id="rId5" Type="http://schemas.openxmlformats.org/officeDocument/2006/relationships/slide" Target="/ppt/slides/slide16.xml"/><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 Id="rId17" Type="http://schemas.openxmlformats.org/officeDocument/2006/relationships/slide" Target="/ppt/slides/slide16.xml"/><Relationship Id="rId16" Type="http://schemas.openxmlformats.org/officeDocument/2006/relationships/slide" Target="/ppt/slides/slide8.xml"/><Relationship Id="rId19" Type="http://schemas.openxmlformats.org/officeDocument/2006/relationships/slide" Target="/ppt/slides/slide44.xml"/><Relationship Id="rId18" Type="http://schemas.openxmlformats.org/officeDocument/2006/relationships/slide" Target="/ppt/slides/slide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53.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65.xml"/><Relationship Id="rId21" Type="http://schemas.openxmlformats.org/officeDocument/2006/relationships/slide" Target="/ppt/slides/slide53.xml"/><Relationship Id="rId24" Type="http://schemas.openxmlformats.org/officeDocument/2006/relationships/slide" Target="/ppt/slides/slide8.xml"/><Relationship Id="rId23" Type="http://schemas.openxmlformats.org/officeDocument/2006/relationships/slide" Target="/ppt/slides/slide75.xml"/><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6.xml"/><Relationship Id="rId26" Type="http://schemas.openxmlformats.org/officeDocument/2006/relationships/slide" Target="/ppt/slides/slide27.xml"/><Relationship Id="rId25" Type="http://schemas.openxmlformats.org/officeDocument/2006/relationships/slide" Target="/ppt/slides/slide16.xml"/><Relationship Id="rId5" Type="http://schemas.openxmlformats.org/officeDocument/2006/relationships/slide" Target="/ppt/slides/slide53.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53.xml"/><Relationship Id="rId10" Type="http://schemas.openxmlformats.org/officeDocument/2006/relationships/slide" Target="/ppt/slides/slide44.xml"/><Relationship Id="rId13" Type="http://schemas.openxmlformats.org/officeDocument/2006/relationships/slide" Target="/ppt/slides/slide75.xml"/><Relationship Id="rId12" Type="http://schemas.openxmlformats.org/officeDocument/2006/relationships/slide" Target="/ppt/slides/slide65.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7.xml"/><Relationship Id="rId19" Type="http://schemas.openxmlformats.org/officeDocument/2006/relationships/slide" Target="/ppt/slides/slide36.xml"/><Relationship Id="rId18" Type="http://schemas.openxmlformats.org/officeDocument/2006/relationships/slide" Target="/ppt/slid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hyperlink" Target="https://www.bankstreet.edu/our-work-with-schools-and-communities/bank-street-education-center/center-on-culture-race-equity/resources/"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5.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65.xml"/><Relationship Id="rId21" Type="http://schemas.openxmlformats.org/officeDocument/2006/relationships/slide" Target="/ppt/slides/slide53.xml"/><Relationship Id="rId24" Type="http://schemas.openxmlformats.org/officeDocument/2006/relationships/slide" Target="/ppt/slides/slide8.xml"/><Relationship Id="rId23" Type="http://schemas.openxmlformats.org/officeDocument/2006/relationships/slide" Target="/ppt/slides/slide75.xml"/><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6.xml"/><Relationship Id="rId26" Type="http://schemas.openxmlformats.org/officeDocument/2006/relationships/slide" Target="/ppt/slides/slide27.xml"/><Relationship Id="rId25" Type="http://schemas.openxmlformats.org/officeDocument/2006/relationships/slide" Target="/ppt/slides/slide16.xml"/><Relationship Id="rId5" Type="http://schemas.openxmlformats.org/officeDocument/2006/relationships/slide" Target="/ppt/slides/slide65.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53.xml"/><Relationship Id="rId10" Type="http://schemas.openxmlformats.org/officeDocument/2006/relationships/slide" Target="/ppt/slides/slide44.xml"/><Relationship Id="rId13" Type="http://schemas.openxmlformats.org/officeDocument/2006/relationships/slide" Target="/ppt/slides/slide75.xml"/><Relationship Id="rId12" Type="http://schemas.openxmlformats.org/officeDocument/2006/relationships/slide" Target="/ppt/slides/slide65.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7.xml"/><Relationship Id="rId19" Type="http://schemas.openxmlformats.org/officeDocument/2006/relationships/slide" Target="/ppt/slides/slide36.xml"/><Relationship Id="rId18" Type="http://schemas.openxmlformats.org/officeDocument/2006/relationships/slide" Target="/ppt/slides/slide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www.lawinsider.com/dictionary/opportunity-gap" TargetMode="External"/><Relationship Id="rId12" Type="http://schemas.openxmlformats.org/officeDocument/2006/relationships/slide" Target="/ppt/slides/slide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7.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 Id="rId3" Type="http://schemas.openxmlformats.org/officeDocument/2006/relationships/hyperlink" Target="https://www.eteachny.org/wp-content/uploads/2021/01/ACC_Familes-as-Partners-Session-1-Assessment-Workbook1.pdf" TargetMode="External"/><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7.xml.rels><?xml version="1.0" encoding="UTF-8" standalone="yes"?><Relationships xmlns="http://schemas.openxmlformats.org/package/2006/relationships"><Relationship Id="rId20" Type="http://schemas.openxmlformats.org/officeDocument/2006/relationships/slide" Target="/ppt/slides/slide8.xml"/><Relationship Id="rId22" Type="http://schemas.openxmlformats.org/officeDocument/2006/relationships/slide" Target="/ppt/slides/slide27.xml"/><Relationship Id="rId21" Type="http://schemas.openxmlformats.org/officeDocument/2006/relationships/slide" Target="/ppt/slides/slide16.xml"/><Relationship Id="rId24" Type="http://schemas.openxmlformats.org/officeDocument/2006/relationships/slide" Target="/ppt/slides/slide16.xml"/><Relationship Id="rId23" Type="http://schemas.openxmlformats.org/officeDocument/2006/relationships/slide" Target="/ppt/slides/slide8.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slide" Target="/ppt/slides/slide75.xml"/><Relationship Id="rId4" Type="http://schemas.openxmlformats.org/officeDocument/2006/relationships/slide" Target="/ppt/slides/slide65.xml"/><Relationship Id="rId9" Type="http://schemas.openxmlformats.org/officeDocument/2006/relationships/slide" Target="/ppt/slides/slide16.xml"/><Relationship Id="rId26" Type="http://schemas.openxmlformats.org/officeDocument/2006/relationships/slide" Target="/ppt/slides/slide44.xml"/><Relationship Id="rId25" Type="http://schemas.openxmlformats.org/officeDocument/2006/relationships/slide" Target="/ppt/slides/slide36.xml"/><Relationship Id="rId28" Type="http://schemas.openxmlformats.org/officeDocument/2006/relationships/slide" Target="/ppt/slides/slide65.xml"/><Relationship Id="rId27" Type="http://schemas.openxmlformats.org/officeDocument/2006/relationships/slide" Target="/ppt/slides/slide53.xml"/><Relationship Id="rId5" Type="http://schemas.openxmlformats.org/officeDocument/2006/relationships/slide" Target="/ppt/slides/slide53.xml"/><Relationship Id="rId6" Type="http://schemas.openxmlformats.org/officeDocument/2006/relationships/slide" Target="/ppt/slides/slide44.xml"/><Relationship Id="rId29" Type="http://schemas.openxmlformats.org/officeDocument/2006/relationships/slide" Target="/ppt/slides/slide75.xml"/><Relationship Id="rId7" Type="http://schemas.openxmlformats.org/officeDocument/2006/relationships/slide" Target="/ppt/slides/slide36.xml"/><Relationship Id="rId8" Type="http://schemas.openxmlformats.org/officeDocument/2006/relationships/slide" Target="/ppt/slides/slide27.xml"/><Relationship Id="rId31" Type="http://schemas.openxmlformats.org/officeDocument/2006/relationships/slide" Target="/ppt/slides/slide16.xml"/><Relationship Id="rId30" Type="http://schemas.openxmlformats.org/officeDocument/2006/relationships/slide" Target="/ppt/slides/slide8.xml"/><Relationship Id="rId11" Type="http://schemas.openxmlformats.org/officeDocument/2006/relationships/slide" Target="/ppt/slides/slide8.xml"/><Relationship Id="rId10" Type="http://schemas.openxmlformats.org/officeDocument/2006/relationships/slide" Target="/ppt/slides/slide8.xml"/><Relationship Id="rId32" Type="http://schemas.openxmlformats.org/officeDocument/2006/relationships/slide" Target="/ppt/slides/slide27.xml"/><Relationship Id="rId13" Type="http://schemas.openxmlformats.org/officeDocument/2006/relationships/slide" Target="/ppt/slides/slide8.xml"/><Relationship Id="rId12" Type="http://schemas.openxmlformats.org/officeDocument/2006/relationships/slide" Target="/ppt/slides/slide16.xml"/><Relationship Id="rId15" Type="http://schemas.openxmlformats.org/officeDocument/2006/relationships/slide" Target="/ppt/slides/slide36.xml"/><Relationship Id="rId14" Type="http://schemas.openxmlformats.org/officeDocument/2006/relationships/slide" Target="/ppt/slides/slide16.xml"/><Relationship Id="rId17" Type="http://schemas.openxmlformats.org/officeDocument/2006/relationships/slide" Target="/ppt/slides/slide53.xml"/><Relationship Id="rId16" Type="http://schemas.openxmlformats.org/officeDocument/2006/relationships/slide" Target="/ppt/slides/slide44.xml"/><Relationship Id="rId19" Type="http://schemas.openxmlformats.org/officeDocument/2006/relationships/slide" Target="/ppt/slides/slide75.xml"/><Relationship Id="rId18" Type="http://schemas.openxmlformats.org/officeDocument/2006/relationships/slide" Target="/ppt/slides/slide6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2.xml"/><Relationship Id="rId3" Type="http://schemas.openxmlformats.org/officeDocument/2006/relationships/hyperlink" Target="https://www.eteachny.org/wp-content/uploads/2021/01/ACC_Familes-as-Partners-Session-1-Assessment-Workbook1.pdf" TargetMode="External"/><Relationship Id="rId4" Type="http://schemas.openxmlformats.org/officeDocument/2006/relationships/image" Target="../media/image12.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3.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75.xml.rels><?xml version="1.0" encoding="UTF-8" standalone="yes"?><Relationships xmlns="http://schemas.openxmlformats.org/package/2006/relationships"><Relationship Id="rId20" Type="http://schemas.openxmlformats.org/officeDocument/2006/relationships/slide" Target="/ppt/slides/slide44.xml"/><Relationship Id="rId22" Type="http://schemas.openxmlformats.org/officeDocument/2006/relationships/slide" Target="/ppt/slides/slide65.xml"/><Relationship Id="rId21" Type="http://schemas.openxmlformats.org/officeDocument/2006/relationships/slide" Target="/ppt/slides/slide53.xml"/><Relationship Id="rId24" Type="http://schemas.openxmlformats.org/officeDocument/2006/relationships/slide" Target="/ppt/slides/slide8.xml"/><Relationship Id="rId23" Type="http://schemas.openxmlformats.org/officeDocument/2006/relationships/slide" Target="/ppt/slides/slide75.xml"/><Relationship Id="rId1" Type="http://schemas.openxmlformats.org/officeDocument/2006/relationships/slideLayout" Target="../slideLayouts/slideLayout11.xml"/><Relationship Id="rId2" Type="http://schemas.openxmlformats.org/officeDocument/2006/relationships/notesSlide" Target="../notesSlides/notesSlide75.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36.xml"/><Relationship Id="rId26" Type="http://schemas.openxmlformats.org/officeDocument/2006/relationships/slide" Target="/ppt/slides/slide27.xml"/><Relationship Id="rId25" Type="http://schemas.openxmlformats.org/officeDocument/2006/relationships/slide" Target="/ppt/slides/slide16.xml"/><Relationship Id="rId5" Type="http://schemas.openxmlformats.org/officeDocument/2006/relationships/slide" Target="/ppt/slides/slide75.xml"/><Relationship Id="rId6" Type="http://schemas.openxmlformats.org/officeDocument/2006/relationships/slide" Target="/ppt/slides/slide8.xml"/><Relationship Id="rId7" Type="http://schemas.openxmlformats.org/officeDocument/2006/relationships/slide" Target="/ppt/slides/slide7.xml"/><Relationship Id="rId8" Type="http://schemas.openxmlformats.org/officeDocument/2006/relationships/image" Target="../media/image9.png"/><Relationship Id="rId11" Type="http://schemas.openxmlformats.org/officeDocument/2006/relationships/slide" Target="/ppt/slides/slide53.xml"/><Relationship Id="rId10" Type="http://schemas.openxmlformats.org/officeDocument/2006/relationships/slide" Target="/ppt/slides/slide44.xml"/><Relationship Id="rId13" Type="http://schemas.openxmlformats.org/officeDocument/2006/relationships/slide" Target="/ppt/slides/slide75.xml"/><Relationship Id="rId12" Type="http://schemas.openxmlformats.org/officeDocument/2006/relationships/slide" Target="/ppt/slides/slide65.xml"/><Relationship Id="rId15" Type="http://schemas.openxmlformats.org/officeDocument/2006/relationships/slide" Target="/ppt/slides/slide16.xml"/><Relationship Id="rId14" Type="http://schemas.openxmlformats.org/officeDocument/2006/relationships/slide" Target="/ppt/slides/slide8.xml"/><Relationship Id="rId17" Type="http://schemas.openxmlformats.org/officeDocument/2006/relationships/slide" Target="/ppt/slides/slide8.xml"/><Relationship Id="rId16" Type="http://schemas.openxmlformats.org/officeDocument/2006/relationships/slide" Target="/ppt/slides/slide27.xml"/><Relationship Id="rId19" Type="http://schemas.openxmlformats.org/officeDocument/2006/relationships/slide" Target="/ppt/slides/slide36.xml"/><Relationship Id="rId18" Type="http://schemas.openxmlformats.org/officeDocument/2006/relationships/slide" Target="/ppt/slides/slide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6.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hyperlink" Target="https://www.edutopia.org/blog/what-heck-service-learning-heather-wolpert-gawron" TargetMode="External"/><Relationship Id="rId12" Type="http://schemas.openxmlformats.org/officeDocument/2006/relationships/slide" Target="/ppt/slides/slide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7.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8.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9.xml"/><Relationship Id="rId3" Type="http://schemas.openxmlformats.org/officeDocument/2006/relationships/hyperlink" Target="https://www.aps.edu/family-engagement-collaborative/documents/family-engagement-best-practices-rubric-with-action-plan" TargetMode="External"/><Relationship Id="rId4" Type="http://schemas.openxmlformats.org/officeDocument/2006/relationships/hyperlink" Target="https://www.aps.edu/family-engagement-collaborative/documents/family-engagement-best-practices-rubric-with-action-plan" TargetMode="External"/><Relationship Id="rId9" Type="http://schemas.openxmlformats.org/officeDocument/2006/relationships/slide" Target="/ppt/slides/slide44.xml"/><Relationship Id="rId5" Type="http://schemas.openxmlformats.org/officeDocument/2006/relationships/image" Target="../media/image12.png"/><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slide" Target="/ppt/slides/slide36.xml"/><Relationship Id="rId11" Type="http://schemas.openxmlformats.org/officeDocument/2006/relationships/slide" Target="/ppt/slides/slide65.xml"/><Relationship Id="rId10" Type="http://schemas.openxmlformats.org/officeDocument/2006/relationships/slide" Target="/ppt/slides/slide53.xml"/><Relationship Id="rId13" Type="http://schemas.openxmlformats.org/officeDocument/2006/relationships/slide" Target="/ppt/slides/slide8.xml"/><Relationship Id="rId12" Type="http://schemas.openxmlformats.org/officeDocument/2006/relationships/slide" Target="/ppt/slides/slide75.xml"/><Relationship Id="rId15" Type="http://schemas.openxmlformats.org/officeDocument/2006/relationships/slide" Target="/ppt/slides/slide27.xml"/><Relationship Id="rId14" Type="http://schemas.openxmlformats.org/officeDocument/2006/relationships/slide" Target="/ppt/slides/slide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slide" Target="/ppt/slides/slide7.xml"/><Relationship Id="rId4" Type="http://schemas.openxmlformats.org/officeDocument/2006/relationships/image" Target="../media/image9.png"/><Relationship Id="rId9" Type="http://schemas.openxmlformats.org/officeDocument/2006/relationships/slide" Target="/ppt/slides/slide53.xml"/><Relationship Id="rId5" Type="http://schemas.openxmlformats.org/officeDocument/2006/relationships/slide" Target="/ppt/slides/slide8.xml"/><Relationship Id="rId6" Type="http://schemas.openxmlformats.org/officeDocument/2006/relationships/slide" Target="/ppt/slides/slide16.xml"/><Relationship Id="rId7" Type="http://schemas.openxmlformats.org/officeDocument/2006/relationships/slide" Target="/ppt/slides/slide36.xml"/><Relationship Id="rId8" Type="http://schemas.openxmlformats.org/officeDocument/2006/relationships/slide" Target="/ppt/slides/slide44.xml"/><Relationship Id="rId11" Type="http://schemas.openxmlformats.org/officeDocument/2006/relationships/slide" Target="/ppt/slides/slide75.xml"/><Relationship Id="rId10" Type="http://schemas.openxmlformats.org/officeDocument/2006/relationships/slide" Target="/ppt/slides/slide65.xml"/><Relationship Id="rId13" Type="http://schemas.openxmlformats.org/officeDocument/2006/relationships/slide" Target="/ppt/slides/slide16.xml"/><Relationship Id="rId12" Type="http://schemas.openxmlformats.org/officeDocument/2006/relationships/slide" Target="/ppt/slides/slide8.xml"/><Relationship Id="rId14" Type="http://schemas.openxmlformats.org/officeDocument/2006/relationships/slide" Target="/ppt/slides/slide2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0.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2.xml"/><Relationship Id="rId3" Type="http://schemas.openxmlformats.org/officeDocument/2006/relationships/image" Target="../media/image12.png"/><Relationship Id="rId4" Type="http://schemas.openxmlformats.org/officeDocument/2006/relationships/slide" Target="/ppt/slides/slide8.xml"/><Relationship Id="rId9" Type="http://schemas.openxmlformats.org/officeDocument/2006/relationships/slide" Target="/ppt/slides/slide65.xml"/><Relationship Id="rId5" Type="http://schemas.openxmlformats.org/officeDocument/2006/relationships/slide" Target="/ppt/slides/slide16.xml"/><Relationship Id="rId6" Type="http://schemas.openxmlformats.org/officeDocument/2006/relationships/slide" Target="/ppt/slides/slide36.xml"/><Relationship Id="rId7" Type="http://schemas.openxmlformats.org/officeDocument/2006/relationships/slide" Target="/ppt/slides/slide44.xml"/><Relationship Id="rId8" Type="http://schemas.openxmlformats.org/officeDocument/2006/relationships/slide" Target="/ppt/slides/slide53.xml"/><Relationship Id="rId11" Type="http://schemas.openxmlformats.org/officeDocument/2006/relationships/slide" Target="/ppt/slides/slide8.xml"/><Relationship Id="rId10" Type="http://schemas.openxmlformats.org/officeDocument/2006/relationships/slide" Target="/ppt/slides/slide75.xml"/><Relationship Id="rId13" Type="http://schemas.openxmlformats.org/officeDocument/2006/relationships/slide" Target="/ppt/slides/slide27.xml"/><Relationship Id="rId12" Type="http://schemas.openxmlformats.org/officeDocument/2006/relationships/slide" Target="/ppt/slides/slide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3.xml"/><Relationship Id="rId3" Type="http://schemas.openxmlformats.org/officeDocument/2006/relationships/hyperlink" Target="http://www.nysed.gov/news/2020/new-york-schools-awarded-nearly-20-million-critical-federal-funding-address-covid-19" TargetMode="External"/><Relationship Id="rId4" Type="http://schemas.openxmlformats.org/officeDocument/2006/relationships/hyperlink" Target="https://oese.ed.gov/offices/education-stabilization-fund/states-highest-coronavirus-burden/" TargetMode="External"/><Relationship Id="rId9" Type="http://schemas.openxmlformats.org/officeDocument/2006/relationships/image" Target="../media/image13.png"/><Relationship Id="rId5" Type="http://schemas.openxmlformats.org/officeDocument/2006/relationships/hyperlink" Target="http://www.nysed.gov/trle" TargetMode="External"/><Relationship Id="rId6" Type="http://schemas.openxmlformats.org/officeDocument/2006/relationships/slide" Target="/ppt/slides/slide8.xml"/><Relationship Id="rId7" Type="http://schemas.openxmlformats.org/officeDocument/2006/relationships/slide" Target="/ppt/slides/slide16.xml"/><Relationship Id="rId8" Type="http://schemas.openxmlformats.org/officeDocument/2006/relationships/image" Target="../media/image14.png"/><Relationship Id="rId11" Type="http://schemas.openxmlformats.org/officeDocument/2006/relationships/slide" Target="/ppt/slides/slide16.xml"/><Relationship Id="rId10" Type="http://schemas.openxmlformats.org/officeDocument/2006/relationships/slide" Target="/ppt/slides/slide8.xml"/><Relationship Id="rId13" Type="http://schemas.openxmlformats.org/officeDocument/2006/relationships/slide" Target="/ppt/slides/slide44.xml"/><Relationship Id="rId12" Type="http://schemas.openxmlformats.org/officeDocument/2006/relationships/slide" Target="/ppt/slides/slide36.xml"/><Relationship Id="rId15" Type="http://schemas.openxmlformats.org/officeDocument/2006/relationships/slide" Target="/ppt/slides/slide65.xml"/><Relationship Id="rId14" Type="http://schemas.openxmlformats.org/officeDocument/2006/relationships/slide" Target="/ppt/slides/slide53.xml"/><Relationship Id="rId17" Type="http://schemas.openxmlformats.org/officeDocument/2006/relationships/slide" Target="/ppt/slides/slide8.xml"/><Relationship Id="rId16" Type="http://schemas.openxmlformats.org/officeDocument/2006/relationships/slide" Target="/ppt/slides/slide75.xml"/><Relationship Id="rId19" Type="http://schemas.openxmlformats.org/officeDocument/2006/relationships/slide" Target="/ppt/slides/slide27.xml"/><Relationship Id="rId18" Type="http://schemas.openxmlformats.org/officeDocument/2006/relationships/slide" Target="/ppt/slides/slide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8.xml"/><Relationship Id="rId4" Type="http://schemas.openxmlformats.org/officeDocument/2006/relationships/slide" Target="/ppt/slides/slide16.xml"/><Relationship Id="rId9" Type="http://schemas.openxmlformats.org/officeDocument/2006/relationships/slide" Target="/ppt/slides/slide75.xml"/><Relationship Id="rId5" Type="http://schemas.openxmlformats.org/officeDocument/2006/relationships/slide" Target="/ppt/slides/slide36.xml"/><Relationship Id="rId6" Type="http://schemas.openxmlformats.org/officeDocument/2006/relationships/slide" Target="/ppt/slides/slide44.xml"/><Relationship Id="rId7" Type="http://schemas.openxmlformats.org/officeDocument/2006/relationships/slide" Target="/ppt/slides/slide53.xml"/><Relationship Id="rId8" Type="http://schemas.openxmlformats.org/officeDocument/2006/relationships/slide" Target="/ppt/slides/slide65.xml"/><Relationship Id="rId11" Type="http://schemas.openxmlformats.org/officeDocument/2006/relationships/slide" Target="/ppt/slides/slide16.xml"/><Relationship Id="rId10" Type="http://schemas.openxmlformats.org/officeDocument/2006/relationships/slide" Target="/ppt/slides/slide8.xml"/><Relationship Id="rId12" Type="http://schemas.openxmlformats.org/officeDocument/2006/relationships/slide" Target="/ppt/slides/slide2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0"/>
          <p:cNvSpPr txBox="1"/>
          <p:nvPr/>
        </p:nvSpPr>
        <p:spPr>
          <a:xfrm>
            <a:off x="866650" y="3072675"/>
            <a:ext cx="5693700" cy="2031900"/>
          </a:xfrm>
          <a:prstGeom prst="rect">
            <a:avLst/>
          </a:prstGeom>
          <a:noFill/>
          <a:ln>
            <a:noFill/>
          </a:ln>
          <a:effectLst>
            <a:outerShdw blurRad="57150" rotWithShape="0" algn="bl" dir="11340000" dist="3810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F3F3F"/>
                </a:solidFill>
                <a:latin typeface="Caveat"/>
                <a:ea typeface="Caveat"/>
                <a:cs typeface="Caveat"/>
                <a:sym typeface="Caveat"/>
              </a:rPr>
              <a:t>My </a:t>
            </a:r>
            <a:r>
              <a:rPr b="1" lang="en" sz="6000">
                <a:solidFill>
                  <a:srgbClr val="3F3F3F"/>
                </a:solidFill>
                <a:latin typeface="Caveat"/>
                <a:ea typeface="Caveat"/>
                <a:cs typeface="Caveat"/>
                <a:sym typeface="Caveat"/>
              </a:rPr>
              <a:t>TALE</a:t>
            </a:r>
            <a:r>
              <a:rPr b="1" lang="en" sz="6000">
                <a:solidFill>
                  <a:srgbClr val="3F3F3F"/>
                </a:solidFill>
                <a:latin typeface="Caveat"/>
                <a:ea typeface="Caveat"/>
                <a:cs typeface="Caveat"/>
                <a:sym typeface="Caveat"/>
              </a:rPr>
              <a:t> </a:t>
            </a:r>
            <a:endParaRPr b="1" sz="6000">
              <a:solidFill>
                <a:srgbClr val="3F3F3F"/>
              </a:solidFill>
              <a:latin typeface="Caveat"/>
              <a:ea typeface="Caveat"/>
              <a:cs typeface="Caveat"/>
              <a:sym typeface="Caveat"/>
            </a:endParaRPr>
          </a:p>
          <a:p>
            <a:pPr indent="0" lvl="0" marL="0" rtl="0" algn="ctr">
              <a:spcBef>
                <a:spcPts val="0"/>
              </a:spcBef>
              <a:spcAft>
                <a:spcPts val="0"/>
              </a:spcAft>
              <a:buNone/>
            </a:pPr>
            <a:r>
              <a:rPr b="1" lang="en" sz="6000">
                <a:solidFill>
                  <a:srgbClr val="3F3F3F"/>
                </a:solidFill>
                <a:latin typeface="Caveat"/>
                <a:ea typeface="Caveat"/>
                <a:cs typeface="Caveat"/>
                <a:sym typeface="Caveat"/>
              </a:rPr>
              <a:t>Academy Workbook </a:t>
            </a:r>
            <a:endParaRPr b="1" sz="6000">
              <a:solidFill>
                <a:srgbClr val="3F3F3F"/>
              </a:solidFill>
              <a:latin typeface="Caveat"/>
              <a:ea typeface="Caveat"/>
              <a:cs typeface="Caveat"/>
              <a:sym typeface="Caveat"/>
            </a:endParaRPr>
          </a:p>
        </p:txBody>
      </p:sp>
      <p:sp>
        <p:nvSpPr>
          <p:cNvPr id="226" name="Google Shape;226;p20"/>
          <p:cNvSpPr txBox="1"/>
          <p:nvPr/>
        </p:nvSpPr>
        <p:spPr>
          <a:xfrm>
            <a:off x="1041450" y="5334275"/>
            <a:ext cx="5598600" cy="2093400"/>
          </a:xfrm>
          <a:prstGeom prst="rect">
            <a:avLst/>
          </a:prstGeom>
          <a:noFill/>
          <a:ln>
            <a:noFill/>
          </a:ln>
          <a:effectLst>
            <a:outerShdw blurRad="57150" rotWithShape="0" algn="bl" dir="3900000" dist="19050">
              <a:srgbClr val="D9D9D9">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Poppins"/>
                <a:ea typeface="Poppins"/>
                <a:cs typeface="Poppins"/>
                <a:sym typeface="Poppins"/>
              </a:rPr>
              <a:t>Module 5</a:t>
            </a:r>
            <a:r>
              <a:rPr lang="en" sz="2200">
                <a:latin typeface="Poppins"/>
                <a:ea typeface="Poppins"/>
                <a:cs typeface="Poppins"/>
                <a:sym typeface="Poppins"/>
              </a:rPr>
              <a:t>: </a:t>
            </a:r>
            <a:endParaRPr sz="2200">
              <a:latin typeface="Poppins"/>
              <a:ea typeface="Poppins"/>
              <a:cs typeface="Poppins"/>
              <a:sym typeface="Poppins"/>
            </a:endParaRPr>
          </a:p>
          <a:p>
            <a:pPr indent="0" lvl="0" marL="0" rtl="0" algn="ctr">
              <a:spcBef>
                <a:spcPts val="0"/>
              </a:spcBef>
              <a:spcAft>
                <a:spcPts val="0"/>
              </a:spcAft>
              <a:buNone/>
            </a:pPr>
            <a:r>
              <a:rPr lang="en" sz="2200">
                <a:solidFill>
                  <a:schemeClr val="hlink"/>
                </a:solidFill>
                <a:latin typeface="Poppins"/>
                <a:ea typeface="Poppins"/>
                <a:cs typeface="Poppins"/>
                <a:sym typeface="Poppins"/>
              </a:rPr>
              <a:t>Family and Community Engagement Across Learning Environments</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ctr">
              <a:spcBef>
                <a:spcPts val="0"/>
              </a:spcBef>
              <a:spcAft>
                <a:spcPts val="0"/>
              </a:spcAft>
              <a:buNone/>
            </a:pPr>
            <a:r>
              <a:t/>
            </a:r>
            <a:endParaRPr sz="2200">
              <a:solidFill>
                <a:schemeClr val="hlink"/>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pic>
        <p:nvPicPr>
          <p:cNvPr id="227" name="Google Shape;227;p20"/>
          <p:cNvPicPr preferRelativeResize="0"/>
          <p:nvPr/>
        </p:nvPicPr>
        <p:blipFill>
          <a:blip r:embed="rId3">
            <a:alphaModFix/>
          </a:blip>
          <a:stretch>
            <a:fillRect/>
          </a:stretch>
        </p:blipFill>
        <p:spPr>
          <a:xfrm>
            <a:off x="3173450" y="8527675"/>
            <a:ext cx="1425499" cy="1416000"/>
          </a:xfrm>
          <a:prstGeom prst="rect">
            <a:avLst/>
          </a:prstGeom>
          <a:noFill/>
          <a:ln>
            <a:noFill/>
          </a:ln>
        </p:spPr>
      </p:pic>
      <p:sp>
        <p:nvSpPr>
          <p:cNvPr id="228" name="Google Shape;228;p20"/>
          <p:cNvSpPr/>
          <p:nvPr/>
        </p:nvSpPr>
        <p:spPr>
          <a:xfrm>
            <a:off x="1943225" y="6939450"/>
            <a:ext cx="4106383" cy="666872"/>
          </a:xfrm>
          <a:custGeom>
            <a:rect b="b" l="l" r="r" t="t"/>
            <a:pathLst>
              <a:path extrusionOk="0" h="158308" w="597075">
                <a:moveTo>
                  <a:pt x="587611" y="5718"/>
                </a:moveTo>
                <a:cubicBezTo>
                  <a:pt x="566494" y="2384"/>
                  <a:pt x="545024" y="1909"/>
                  <a:pt x="523793" y="4384"/>
                </a:cubicBezTo>
                <a:cubicBezTo>
                  <a:pt x="500457" y="5338"/>
                  <a:pt x="477121" y="5147"/>
                  <a:pt x="453784" y="4384"/>
                </a:cubicBezTo>
                <a:cubicBezTo>
                  <a:pt x="407779" y="3052"/>
                  <a:pt x="361773" y="-188"/>
                  <a:pt x="315767" y="-854"/>
                </a:cubicBezTo>
                <a:cubicBezTo>
                  <a:pt x="222613" y="-2283"/>
                  <a:pt x="129363" y="4099"/>
                  <a:pt x="36399" y="8004"/>
                </a:cubicBezTo>
                <a:cubicBezTo>
                  <a:pt x="28312" y="8385"/>
                  <a:pt x="22083" y="15338"/>
                  <a:pt x="22502" y="23434"/>
                </a:cubicBezTo>
                <a:cubicBezTo>
                  <a:pt x="22568" y="24672"/>
                  <a:pt x="22788" y="25911"/>
                  <a:pt x="23159" y="27054"/>
                </a:cubicBezTo>
                <a:cubicBezTo>
                  <a:pt x="16196" y="30864"/>
                  <a:pt x="13101" y="39151"/>
                  <a:pt x="15920" y="46580"/>
                </a:cubicBezTo>
                <a:lnTo>
                  <a:pt x="10396" y="47723"/>
                </a:lnTo>
                <a:cubicBezTo>
                  <a:pt x="-4940" y="51629"/>
                  <a:pt x="-2177" y="76298"/>
                  <a:pt x="14206" y="76298"/>
                </a:cubicBezTo>
                <a:lnTo>
                  <a:pt x="35637" y="75155"/>
                </a:lnTo>
                <a:cubicBezTo>
                  <a:pt x="30741" y="77346"/>
                  <a:pt x="27607" y="82299"/>
                  <a:pt x="27636" y="87634"/>
                </a:cubicBezTo>
                <a:cubicBezTo>
                  <a:pt x="27788" y="94301"/>
                  <a:pt x="32284" y="100016"/>
                  <a:pt x="38685" y="101731"/>
                </a:cubicBezTo>
                <a:cubicBezTo>
                  <a:pt x="34408" y="108207"/>
                  <a:pt x="36218" y="116970"/>
                  <a:pt x="42723" y="121256"/>
                </a:cubicBezTo>
                <a:cubicBezTo>
                  <a:pt x="43466" y="121733"/>
                  <a:pt x="44247" y="122114"/>
                  <a:pt x="45066" y="122494"/>
                </a:cubicBezTo>
                <a:cubicBezTo>
                  <a:pt x="42495" y="122494"/>
                  <a:pt x="39828" y="123352"/>
                  <a:pt x="37256" y="123923"/>
                </a:cubicBezTo>
                <a:cubicBezTo>
                  <a:pt x="21064" y="127162"/>
                  <a:pt x="25255" y="151737"/>
                  <a:pt x="40971" y="152498"/>
                </a:cubicBezTo>
                <a:cubicBezTo>
                  <a:pt x="50324" y="152689"/>
                  <a:pt x="59669" y="151928"/>
                  <a:pt x="68879" y="150212"/>
                </a:cubicBezTo>
                <a:cubicBezTo>
                  <a:pt x="73146" y="149356"/>
                  <a:pt x="77347" y="148213"/>
                  <a:pt x="81452" y="146784"/>
                </a:cubicBezTo>
                <a:cubicBezTo>
                  <a:pt x="104312" y="144784"/>
                  <a:pt x="127363" y="144498"/>
                  <a:pt x="150127" y="144021"/>
                </a:cubicBezTo>
                <a:cubicBezTo>
                  <a:pt x="187180" y="143259"/>
                  <a:pt x="224327" y="144021"/>
                  <a:pt x="261379" y="144688"/>
                </a:cubicBezTo>
                <a:cubicBezTo>
                  <a:pt x="334627" y="146879"/>
                  <a:pt x="407874" y="152022"/>
                  <a:pt x="481026" y="157166"/>
                </a:cubicBezTo>
                <a:cubicBezTo>
                  <a:pt x="487474" y="157928"/>
                  <a:pt x="493380" y="153451"/>
                  <a:pt x="494361" y="147070"/>
                </a:cubicBezTo>
                <a:cubicBezTo>
                  <a:pt x="505410" y="148022"/>
                  <a:pt x="516459" y="149165"/>
                  <a:pt x="527413" y="150594"/>
                </a:cubicBezTo>
                <a:cubicBezTo>
                  <a:pt x="543129" y="152689"/>
                  <a:pt x="547129" y="124780"/>
                  <a:pt x="531127" y="122590"/>
                </a:cubicBezTo>
                <a:cubicBezTo>
                  <a:pt x="518173" y="120685"/>
                  <a:pt x="505124" y="118970"/>
                  <a:pt x="492075" y="117256"/>
                </a:cubicBezTo>
                <a:lnTo>
                  <a:pt x="505410" y="117256"/>
                </a:lnTo>
                <a:cubicBezTo>
                  <a:pt x="513811" y="116684"/>
                  <a:pt x="520174" y="109445"/>
                  <a:pt x="519621" y="101063"/>
                </a:cubicBezTo>
                <a:cubicBezTo>
                  <a:pt x="519621" y="100968"/>
                  <a:pt x="519612" y="100872"/>
                  <a:pt x="519602" y="100778"/>
                </a:cubicBezTo>
                <a:cubicBezTo>
                  <a:pt x="529127" y="101540"/>
                  <a:pt x="538081" y="102111"/>
                  <a:pt x="547320" y="102969"/>
                </a:cubicBezTo>
                <a:cubicBezTo>
                  <a:pt x="563131" y="104492"/>
                  <a:pt x="567037" y="77346"/>
                  <a:pt x="551035" y="74394"/>
                </a:cubicBezTo>
                <a:lnTo>
                  <a:pt x="540557" y="73060"/>
                </a:lnTo>
                <a:cubicBezTo>
                  <a:pt x="548368" y="66297"/>
                  <a:pt x="547891" y="49628"/>
                  <a:pt x="535604" y="47723"/>
                </a:cubicBezTo>
                <a:cubicBezTo>
                  <a:pt x="527984" y="46580"/>
                  <a:pt x="520459" y="45533"/>
                  <a:pt x="512839" y="44581"/>
                </a:cubicBezTo>
                <a:lnTo>
                  <a:pt x="562179" y="43056"/>
                </a:lnTo>
                <a:cubicBezTo>
                  <a:pt x="568132" y="43056"/>
                  <a:pt x="573399" y="39246"/>
                  <a:pt x="575133" y="33531"/>
                </a:cubicBezTo>
                <a:lnTo>
                  <a:pt x="583801" y="33531"/>
                </a:lnTo>
                <a:cubicBezTo>
                  <a:pt x="591678" y="33150"/>
                  <a:pt x="597736" y="26387"/>
                  <a:pt x="597336" y="18482"/>
                </a:cubicBezTo>
                <a:cubicBezTo>
                  <a:pt x="597031" y="12672"/>
                  <a:pt x="593173" y="7624"/>
                  <a:pt x="587611" y="5718"/>
                </a:cubicBezTo>
                <a:close/>
                <a:moveTo>
                  <a:pt x="153175" y="89348"/>
                </a:moveTo>
                <a:lnTo>
                  <a:pt x="161176" y="89348"/>
                </a:lnTo>
                <a:lnTo>
                  <a:pt x="154033" y="89348"/>
                </a:lnTo>
                <a:close/>
              </a:path>
            </a:pathLst>
          </a:custGeom>
          <a:solidFill>
            <a:srgbClr val="FFDC9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229" name="Google Shape;229;p20"/>
          <p:cNvSpPr txBox="1"/>
          <p:nvPr>
            <p:ph idx="1" type="subTitle"/>
          </p:nvPr>
        </p:nvSpPr>
        <p:spPr>
          <a:xfrm>
            <a:off x="1132350" y="6913800"/>
            <a:ext cx="5507700" cy="66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Add your name here.</a:t>
            </a:r>
            <a:endParaRPr/>
          </a:p>
        </p:txBody>
      </p:sp>
      <p:sp>
        <p:nvSpPr>
          <p:cNvPr id="230" name="Google Shape;230;p2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 name="Google Shape;231;p2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 name="Google Shape;232;p2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3" name="Google Shape;233;p2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4" name="Google Shape;234;p2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5" name="Google Shape;235;p2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6" name="Google Shape;236;p2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7" name="Google Shape;237;p2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8" name="Google Shape;238;p2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9" name="Google Shape;239;p2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0" name="Google Shape;240;p2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1" name="Google Shape;241;p20">
            <a:hlinkClick action="ppaction://hlinksldjump" r:id="rId13"/>
          </p:cNvPr>
          <p:cNvSpPr txBox="1"/>
          <p:nvPr/>
        </p:nvSpPr>
        <p:spPr>
          <a:xfrm rot="5400000">
            <a:off x="6891500" y="30202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5.1.1 - Past and Present</a:t>
            </a:r>
            <a:endParaRPr/>
          </a:p>
        </p:txBody>
      </p:sp>
      <p:sp>
        <p:nvSpPr>
          <p:cNvPr id="764" name="Google Shape;764;p29"/>
          <p:cNvSpPr txBox="1"/>
          <p:nvPr>
            <p:ph idx="1" type="body"/>
          </p:nvPr>
        </p:nvSpPr>
        <p:spPr>
          <a:xfrm>
            <a:off x="374550" y="1131925"/>
            <a:ext cx="6514500" cy="31497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b="1"/>
          </a:p>
          <a:p>
            <a:pPr indent="0" lvl="0" marL="0" rtl="0" algn="l">
              <a:spcBef>
                <a:spcPts val="0"/>
              </a:spcBef>
              <a:spcAft>
                <a:spcPts val="0"/>
              </a:spcAft>
              <a:buNone/>
            </a:pPr>
            <a:r>
              <a:t/>
            </a:r>
            <a:endParaRPr sz="4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In the table below, jot down 2 ways that you engaged families prior to </a:t>
            </a:r>
            <a:r>
              <a:rPr lang="en">
                <a:solidFill>
                  <a:schemeClr val="hlink"/>
                </a:solidFill>
              </a:rPr>
              <a:t>emergency remote teaching and during emergency remote teaching</a:t>
            </a:r>
            <a:r>
              <a:rPr lang="en">
                <a:solidFill>
                  <a:schemeClr val="hlink"/>
                </a:solidFill>
              </a:rPr>
              <a:t> (ERT). </a:t>
            </a:r>
            <a:endParaRPr>
              <a:solidFill>
                <a:schemeClr val="hlink"/>
              </a:solidFill>
            </a:endParaRPr>
          </a:p>
          <a:p>
            <a:pPr indent="-349250" lvl="0" marL="457200" rtl="0" algn="l">
              <a:lnSpc>
                <a:spcPct val="100000"/>
              </a:lnSpc>
              <a:spcBef>
                <a:spcPts val="0"/>
              </a:spcBef>
              <a:spcAft>
                <a:spcPts val="0"/>
              </a:spcAft>
              <a:buClr>
                <a:schemeClr val="hlink"/>
              </a:buClr>
              <a:buSzPts val="1900"/>
              <a:buChar char="●"/>
            </a:pPr>
            <a:r>
              <a:rPr lang="en">
                <a:solidFill>
                  <a:schemeClr val="hlink"/>
                </a:solidFill>
              </a:rPr>
              <a:t>In the third column, identify 2 ways that you currently engage families and if this is a remote, in-person, or hybrid strategy.</a:t>
            </a:r>
            <a:endParaRPr>
              <a:solidFill>
                <a:schemeClr val="hlink"/>
              </a:solidFill>
            </a:endParaRPr>
          </a:p>
        </p:txBody>
      </p:sp>
      <p:sp>
        <p:nvSpPr>
          <p:cNvPr id="765" name="Google Shape;765;p2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6" name="Google Shape;766;p2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7" name="Google Shape;767;p2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8" name="Google Shape;768;p2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69" name="Google Shape;769;p2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0" name="Google Shape;770;p2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1" name="Google Shape;771;p2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2" name="Google Shape;772;p2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3" name="Google Shape;773;p2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4" name="Google Shape;774;p2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5" name="Google Shape;775;p2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76" name="Google Shape;776;p2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777" name="Google Shape;777;p29"/>
          <p:cNvGraphicFramePr/>
          <p:nvPr/>
        </p:nvGraphicFramePr>
        <p:xfrm>
          <a:off x="272950" y="4281525"/>
          <a:ext cx="3000000" cy="3000000"/>
        </p:xfrm>
        <a:graphic>
          <a:graphicData uri="http://schemas.openxmlformats.org/drawingml/2006/table">
            <a:tbl>
              <a:tblPr>
                <a:noFill/>
                <a:tableStyleId>{418E63AB-7CAC-4BDB-9B27-996BEED2FA0C}</a:tableStyleId>
              </a:tblPr>
              <a:tblGrid>
                <a:gridCol w="2273100"/>
                <a:gridCol w="2171500"/>
                <a:gridCol w="2171500"/>
              </a:tblGrid>
              <a:tr h="818350">
                <a:tc>
                  <a:txBody>
                    <a:bodyPr/>
                    <a:lstStyle/>
                    <a:p>
                      <a:pPr indent="0" lvl="0" marL="0" rtl="0" algn="ctr">
                        <a:spcBef>
                          <a:spcPts val="0"/>
                        </a:spcBef>
                        <a:spcAft>
                          <a:spcPts val="0"/>
                        </a:spcAft>
                        <a:buNone/>
                      </a:pPr>
                      <a:r>
                        <a:rPr b="1" lang="en" sz="1600">
                          <a:latin typeface="Poppins"/>
                          <a:ea typeface="Poppins"/>
                          <a:cs typeface="Poppins"/>
                          <a:sym typeface="Poppins"/>
                        </a:rPr>
                        <a:t>Family Engagement Strategy </a:t>
                      </a:r>
                      <a:r>
                        <a:rPr b="1" lang="en" sz="1600">
                          <a:latin typeface="Poppins"/>
                          <a:ea typeface="Poppins"/>
                          <a:cs typeface="Poppins"/>
                          <a:sym typeface="Poppins"/>
                        </a:rPr>
                        <a:t>Before ERT</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Family Engagement Strategy </a:t>
                      </a:r>
                      <a:r>
                        <a:rPr b="1" lang="en" sz="1600">
                          <a:latin typeface="Poppins"/>
                          <a:ea typeface="Poppins"/>
                          <a:cs typeface="Poppins"/>
                          <a:sym typeface="Poppins"/>
                        </a:rPr>
                        <a:t>During ERT</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solidFill>
                            <a:schemeClr val="hlink"/>
                          </a:solidFill>
                          <a:latin typeface="Poppins"/>
                          <a:ea typeface="Poppins"/>
                          <a:cs typeface="Poppins"/>
                          <a:sym typeface="Poppins"/>
                        </a:rPr>
                        <a:t>Family Engagement Strategy </a:t>
                      </a:r>
                      <a:r>
                        <a:rPr b="1" lang="en" sz="1600">
                          <a:latin typeface="Poppins"/>
                          <a:ea typeface="Poppins"/>
                          <a:cs typeface="Poppins"/>
                          <a:sym typeface="Poppins"/>
                        </a:rPr>
                        <a:t>Now - Remote, In-Person, </a:t>
                      </a:r>
                      <a:r>
                        <a:rPr b="1" lang="en" sz="1600">
                          <a:latin typeface="Poppins"/>
                          <a:ea typeface="Poppins"/>
                          <a:cs typeface="Poppins"/>
                          <a:sym typeface="Poppins"/>
                        </a:rPr>
                        <a:t>Hybrid</a:t>
                      </a:r>
                      <a:r>
                        <a:rPr b="1" lang="en" sz="1600">
                          <a:latin typeface="Poppins"/>
                          <a:ea typeface="Poppins"/>
                          <a:cs typeface="Poppins"/>
                          <a:sym typeface="Poppins"/>
                        </a:rPr>
                        <a:t>?</a:t>
                      </a:r>
                      <a:endParaRPr b="1"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r>
              <a:tr h="201270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012700">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a:t>
            </a:r>
            <a:r>
              <a:rPr lang="en" sz="3600"/>
              <a:t>5.1.2 - Centering Students, Centering Families</a:t>
            </a:r>
            <a:endParaRPr sz="3600"/>
          </a:p>
          <a:p>
            <a:pPr indent="0" lvl="0" marL="0" rtl="0" algn="l">
              <a:spcBef>
                <a:spcPts val="0"/>
              </a:spcBef>
              <a:spcAft>
                <a:spcPts val="0"/>
              </a:spcAft>
              <a:buClr>
                <a:schemeClr val="hlink"/>
              </a:buClr>
              <a:buSzPts val="1100"/>
              <a:buFont typeface="Arial"/>
              <a:buNone/>
            </a:pPr>
            <a:r>
              <a:t/>
            </a:r>
            <a:endParaRPr sz="3100"/>
          </a:p>
          <a:p>
            <a:pPr indent="0" lvl="0" marL="0" rtl="0" algn="l">
              <a:spcBef>
                <a:spcPts val="0"/>
              </a:spcBef>
              <a:spcAft>
                <a:spcPts val="0"/>
              </a:spcAft>
              <a:buClr>
                <a:schemeClr val="hlink"/>
              </a:buClr>
              <a:buSzPts val="990"/>
              <a:buFont typeface="Arial"/>
              <a:buNone/>
            </a:pPr>
            <a:r>
              <a:t/>
            </a:r>
            <a:endParaRPr sz="3100"/>
          </a:p>
        </p:txBody>
      </p:sp>
      <p:sp>
        <p:nvSpPr>
          <p:cNvPr id="783" name="Google Shape;783;p30"/>
          <p:cNvSpPr txBox="1"/>
          <p:nvPr>
            <p:ph idx="1" type="body"/>
          </p:nvPr>
        </p:nvSpPr>
        <p:spPr>
          <a:xfrm>
            <a:off x="374550" y="1628350"/>
            <a:ext cx="6514500" cy="21705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800"/>
              <a:t>ESTABLISH: Reflection for Action</a:t>
            </a:r>
            <a:endParaRPr b="1" sz="1800"/>
          </a:p>
          <a:p>
            <a:pPr indent="0" lvl="0" marL="0" rtl="0" algn="l">
              <a:lnSpc>
                <a:spcPct val="120000"/>
              </a:lnSpc>
              <a:spcBef>
                <a:spcPts val="0"/>
              </a:spcBef>
              <a:spcAft>
                <a:spcPts val="0"/>
              </a:spcAft>
              <a:buSzPts val="852"/>
              <a:buNone/>
            </a:pPr>
            <a:r>
              <a:t/>
            </a:r>
            <a:endParaRPr b="1" sz="1100"/>
          </a:p>
          <a:p>
            <a:pPr indent="0" lvl="0" marL="0" rtl="0" algn="l">
              <a:lnSpc>
                <a:spcPct val="80000"/>
              </a:lnSpc>
              <a:spcBef>
                <a:spcPts val="0"/>
              </a:spcBef>
              <a:spcAft>
                <a:spcPts val="0"/>
              </a:spcAft>
              <a:buSzPts val="852"/>
              <a:buNone/>
            </a:pPr>
            <a:r>
              <a:rPr i="1" lang="en" sz="1800">
                <a:solidFill>
                  <a:schemeClr val="hlink"/>
                </a:solidFill>
              </a:rPr>
              <a:t>INSTRUCTIONS:</a:t>
            </a:r>
            <a:endParaRPr i="1" sz="1800">
              <a:solidFill>
                <a:schemeClr val="hlink"/>
              </a:solidFill>
            </a:endParaRPr>
          </a:p>
          <a:p>
            <a:pPr indent="-342900" lvl="0" marL="457200" rtl="0" algn="l">
              <a:lnSpc>
                <a:spcPct val="95000"/>
              </a:lnSpc>
              <a:spcBef>
                <a:spcPts val="0"/>
              </a:spcBef>
              <a:spcAft>
                <a:spcPts val="0"/>
              </a:spcAft>
              <a:buClr>
                <a:schemeClr val="hlink"/>
              </a:buClr>
              <a:buSzPts val="1800"/>
              <a:buChar char="●"/>
            </a:pPr>
            <a:r>
              <a:rPr lang="en" sz="1800">
                <a:solidFill>
                  <a:schemeClr val="hlink"/>
                </a:solidFill>
              </a:rPr>
              <a:t>Identify a student-centered learning practice that you already use.</a:t>
            </a:r>
            <a:endParaRPr sz="1800">
              <a:solidFill>
                <a:schemeClr val="hlink"/>
              </a:solidFill>
            </a:endParaRPr>
          </a:p>
          <a:p>
            <a:pPr indent="-342900" lvl="0" marL="457200" rtl="0" algn="l">
              <a:lnSpc>
                <a:spcPct val="95000"/>
              </a:lnSpc>
              <a:spcBef>
                <a:spcPts val="0"/>
              </a:spcBef>
              <a:spcAft>
                <a:spcPts val="0"/>
              </a:spcAft>
              <a:buClr>
                <a:schemeClr val="hlink"/>
              </a:buClr>
              <a:buSzPts val="1800"/>
              <a:buChar char="●"/>
            </a:pPr>
            <a:r>
              <a:rPr lang="en" sz="1800">
                <a:solidFill>
                  <a:schemeClr val="hlink"/>
                </a:solidFill>
              </a:rPr>
              <a:t>Brainstorm ways that you can enlist family involvement in this practice across learning environments.</a:t>
            </a:r>
            <a:endParaRPr sz="1800">
              <a:solidFill>
                <a:schemeClr val="hlink"/>
              </a:solidFill>
            </a:endParaRPr>
          </a:p>
          <a:p>
            <a:pPr indent="0" lvl="0" marL="0" rtl="0" algn="l">
              <a:lnSpc>
                <a:spcPct val="95000"/>
              </a:lnSpc>
              <a:spcBef>
                <a:spcPts val="0"/>
              </a:spcBef>
              <a:spcAft>
                <a:spcPts val="0"/>
              </a:spcAft>
              <a:buClr>
                <a:schemeClr val="hlink"/>
              </a:buClr>
              <a:buSzPts val="1100"/>
              <a:buFont typeface="Arial"/>
              <a:buNone/>
            </a:pPr>
            <a:r>
              <a:t/>
            </a:r>
            <a:endParaRPr sz="1800">
              <a:solidFill>
                <a:schemeClr val="hlink"/>
              </a:solidFill>
            </a:endParaRPr>
          </a:p>
          <a:p>
            <a:pPr indent="0" lvl="0" marL="0" rtl="0" algn="l">
              <a:lnSpc>
                <a:spcPct val="95000"/>
              </a:lnSpc>
              <a:spcBef>
                <a:spcPts val="0"/>
              </a:spcBef>
              <a:spcAft>
                <a:spcPts val="0"/>
              </a:spcAft>
              <a:buClr>
                <a:schemeClr val="hlink"/>
              </a:buClr>
              <a:buSzPts val="1100"/>
              <a:buFont typeface="Arial"/>
              <a:buNone/>
            </a:pPr>
            <a:r>
              <a:t/>
            </a:r>
            <a:endParaRPr sz="1800">
              <a:solidFill>
                <a:srgbClr val="FF0000"/>
              </a:solidFill>
            </a:endParaRPr>
          </a:p>
          <a:p>
            <a:pPr indent="0" lvl="0" marL="0" rtl="0" algn="l">
              <a:lnSpc>
                <a:spcPct val="95000"/>
              </a:lnSpc>
              <a:spcBef>
                <a:spcPts val="0"/>
              </a:spcBef>
              <a:spcAft>
                <a:spcPts val="0"/>
              </a:spcAft>
              <a:buNone/>
            </a:pPr>
            <a:r>
              <a:t/>
            </a:r>
            <a:endParaRPr sz="1700">
              <a:solidFill>
                <a:schemeClr val="hlink"/>
              </a:solidFill>
            </a:endParaRPr>
          </a:p>
          <a:p>
            <a:pPr indent="0" lvl="0" marL="0" rtl="0" algn="l">
              <a:lnSpc>
                <a:spcPct val="95000"/>
              </a:lnSpc>
              <a:spcBef>
                <a:spcPts val="0"/>
              </a:spcBef>
              <a:spcAft>
                <a:spcPts val="0"/>
              </a:spcAft>
              <a:buClr>
                <a:schemeClr val="hlink"/>
              </a:buClr>
              <a:buSzPts val="1100"/>
              <a:buFont typeface="Arial"/>
              <a:buNone/>
            </a:pPr>
            <a:r>
              <a:t/>
            </a:r>
            <a:endParaRPr sz="1700">
              <a:solidFill>
                <a:schemeClr val="hlink"/>
              </a:solidFill>
            </a:endParaRPr>
          </a:p>
          <a:p>
            <a:pPr indent="0" lvl="0" marL="0" rtl="0" algn="l">
              <a:lnSpc>
                <a:spcPct val="95000"/>
              </a:lnSpc>
              <a:spcBef>
                <a:spcPts val="0"/>
              </a:spcBef>
              <a:spcAft>
                <a:spcPts val="0"/>
              </a:spcAft>
              <a:buNone/>
            </a:pPr>
            <a:r>
              <a:t/>
            </a:r>
            <a:endParaRPr sz="1700">
              <a:solidFill>
                <a:schemeClr val="hlink"/>
              </a:solidFill>
            </a:endParaRPr>
          </a:p>
        </p:txBody>
      </p:sp>
      <p:sp>
        <p:nvSpPr>
          <p:cNvPr id="784" name="Google Shape;784;p3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5" name="Google Shape;785;p3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6" name="Google Shape;786;p3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7" name="Google Shape;787;p3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8" name="Google Shape;788;p3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89" name="Google Shape;789;p3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0" name="Google Shape;790;p3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1" name="Google Shape;791;p3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2" name="Google Shape;792;p3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3" name="Google Shape;793;p3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4" name="Google Shape;794;p3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95" name="Google Shape;795;p3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796" name="Google Shape;796;p30"/>
          <p:cNvGraphicFramePr/>
          <p:nvPr/>
        </p:nvGraphicFramePr>
        <p:xfrm>
          <a:off x="511500" y="3798803"/>
          <a:ext cx="3000000" cy="3000000"/>
        </p:xfrm>
        <a:graphic>
          <a:graphicData uri="http://schemas.openxmlformats.org/drawingml/2006/table">
            <a:tbl>
              <a:tblPr>
                <a:noFill/>
                <a:tableStyleId>{3C1FD8AF-B8EA-4574-A5B5-76700F46D3DF}</a:tableStyleId>
              </a:tblPr>
              <a:tblGrid>
                <a:gridCol w="1943150"/>
                <a:gridCol w="4434400"/>
              </a:tblGrid>
              <a:tr h="810350">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Student- Centered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Practice</a:t>
                      </a:r>
                      <a:endParaRPr b="1" sz="1600">
                        <a:solidFill>
                          <a:srgbClr val="262626"/>
                        </a:solidFill>
                        <a:latin typeface="Poppins"/>
                        <a:ea typeface="Poppins"/>
                        <a:cs typeface="Poppins"/>
                        <a:sym typeface="Poppins"/>
                      </a:endParaRPr>
                    </a:p>
                  </a:txBody>
                  <a:tcPr marT="63500" marB="63500" marR="63500" marL="635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How can I enlist family involvement in this practice across learning environments?</a:t>
                      </a:r>
                      <a:endParaRPr b="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1431775">
                <a:tc>
                  <a:txBody>
                    <a:bodyPr/>
                    <a:lstStyle/>
                    <a:p>
                      <a:pPr indent="0" lvl="0" marL="0" rtl="0" algn="l">
                        <a:lnSpc>
                          <a:spcPct val="95000"/>
                        </a:lnSpc>
                        <a:spcBef>
                          <a:spcPts val="0"/>
                        </a:spcBef>
                        <a:spcAft>
                          <a:spcPts val="0"/>
                        </a:spcAft>
                        <a:buNone/>
                      </a:pPr>
                      <a:r>
                        <a:rPr b="1" lang="en" sz="1600">
                          <a:solidFill>
                            <a:srgbClr val="FF0000"/>
                          </a:solidFill>
                          <a:latin typeface="Poppins"/>
                          <a:ea typeface="Poppins"/>
                          <a:cs typeface="Poppins"/>
                          <a:sym typeface="Poppins"/>
                        </a:rPr>
                        <a:t>Example:</a:t>
                      </a:r>
                      <a:endParaRPr b="1" sz="1600">
                        <a:solidFill>
                          <a:schemeClr val="hlink"/>
                        </a:solidFill>
                        <a:latin typeface="Poppins"/>
                        <a:ea typeface="Poppins"/>
                        <a:cs typeface="Poppins"/>
                        <a:sym typeface="Poppins"/>
                      </a:endParaRPr>
                    </a:p>
                    <a:p>
                      <a:pPr indent="0" lvl="0" marL="0" rtl="0" algn="l">
                        <a:lnSpc>
                          <a:spcPct val="95000"/>
                        </a:lnSpc>
                        <a:spcBef>
                          <a:spcPts val="0"/>
                        </a:spcBef>
                        <a:spcAft>
                          <a:spcPts val="0"/>
                        </a:spcAft>
                        <a:buNone/>
                      </a:pPr>
                      <a:r>
                        <a:rPr lang="en" sz="1600">
                          <a:solidFill>
                            <a:srgbClr val="FF0000"/>
                          </a:solidFill>
                          <a:latin typeface="Poppins"/>
                          <a:ea typeface="Poppins"/>
                          <a:cs typeface="Poppins"/>
                          <a:sym typeface="Poppins"/>
                        </a:rPr>
                        <a:t>Students choose what books they want read aloud in class (K-3) </a:t>
                      </a:r>
                      <a:endParaRPr sz="1600"/>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95000"/>
                        </a:lnSpc>
                        <a:spcBef>
                          <a:spcPts val="0"/>
                        </a:spcBef>
                        <a:spcAft>
                          <a:spcPts val="0"/>
                        </a:spcAft>
                        <a:buNone/>
                      </a:pPr>
                      <a:r>
                        <a:rPr lang="en" sz="1600">
                          <a:solidFill>
                            <a:srgbClr val="FF0000"/>
                          </a:solidFill>
                          <a:latin typeface="Poppins"/>
                          <a:ea typeface="Poppins"/>
                          <a:cs typeface="Poppins"/>
                          <a:sym typeface="Poppins"/>
                        </a:rPr>
                        <a:t>Students and families collaborate on a culturally relevant book selection. Families can join class to read the book out loud, can read the book to the class via Zoom, or can record themselves and have it played in class later. </a:t>
                      </a:r>
                      <a:endParaRPr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40500">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40500">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284950">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i="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31"/>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5.1.3 - </a:t>
            </a:r>
            <a:r>
              <a:rPr lang="en" sz="2600">
                <a:highlight>
                  <a:schemeClr val="dk1"/>
                </a:highlight>
              </a:rPr>
              <a:t>Key Terms for Micro-Credential Activity</a:t>
            </a:r>
            <a:r>
              <a:rPr lang="en" sz="2200"/>
              <a:t> (</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rgbClr val="000000"/>
                </a:solidFill>
                <a:uFill>
                  <a:noFill/>
                </a:uFill>
                <a:hlinkClick r:id="rId4">
                  <a:extLst>
                    <a:ext uri="{A12FA001-AC4F-418D-AE19-62706E023703}">
                      <ahyp:hlinkClr val="tx"/>
                    </a:ext>
                  </a:extLst>
                </a:hlinkClick>
              </a:rPr>
              <a:t>) </a:t>
            </a:r>
            <a:endParaRPr b="0" sz="2200">
              <a:solidFill>
                <a:srgbClr val="000000"/>
              </a:solidFill>
            </a:endParaRPr>
          </a:p>
          <a:p>
            <a:pPr indent="0" lvl="0" marL="0" rtl="0" algn="l">
              <a:spcBef>
                <a:spcPts val="0"/>
              </a:spcBef>
              <a:spcAft>
                <a:spcPts val="0"/>
              </a:spcAft>
              <a:buSzPts val="990"/>
              <a:buNone/>
            </a:pPr>
            <a:r>
              <a:t/>
            </a:r>
            <a:endParaRPr sz="2600">
              <a:highlight>
                <a:schemeClr val="dk1"/>
              </a:highlight>
            </a:endParaRPr>
          </a:p>
          <a:p>
            <a:pPr indent="0" lvl="0" marL="0" rtl="0" algn="l">
              <a:spcBef>
                <a:spcPts val="0"/>
              </a:spcBef>
              <a:spcAft>
                <a:spcPts val="0"/>
              </a:spcAft>
              <a:buSzPts val="990"/>
              <a:buNone/>
            </a:pPr>
            <a:r>
              <a:t/>
            </a:r>
            <a:endParaRPr sz="3600"/>
          </a:p>
        </p:txBody>
      </p:sp>
      <p:pic>
        <p:nvPicPr>
          <p:cNvPr id="802" name="Google Shape;802;p31"/>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803" name="Google Shape;803;p3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4" name="Google Shape;804;p31">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5" name="Google Shape;805;p3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6" name="Google Shape;806;p3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7" name="Google Shape;807;p31">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8" name="Google Shape;808;p31">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09" name="Google Shape;809;p31">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0" name="Google Shape;810;p31">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1" name="Google Shape;811;p31">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2" name="Google Shape;812;p31">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3" name="Google Shape;813;p31">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14" name="Google Shape;814;p31">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15" name="Google Shape;815;p31"/>
          <p:cNvGraphicFramePr/>
          <p:nvPr/>
        </p:nvGraphicFramePr>
        <p:xfrm>
          <a:off x="134275" y="1436607"/>
          <a:ext cx="3000000" cy="3000000"/>
        </p:xfrm>
        <a:graphic>
          <a:graphicData uri="http://schemas.openxmlformats.org/drawingml/2006/table">
            <a:tbl>
              <a:tblPr>
                <a:noFill/>
                <a:tableStyleId>{3C1FD8AF-B8EA-4574-A5B5-76700F46D3DF}</a:tableStyleId>
              </a:tblPr>
              <a:tblGrid>
                <a:gridCol w="1588225"/>
                <a:gridCol w="5492725"/>
              </a:tblGrid>
              <a:tr h="320825">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2592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493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a:t>
                      </a:r>
                      <a:r>
                        <a:rPr lang="en" sz="1300">
                          <a:solidFill>
                            <a:schemeClr val="hlink"/>
                          </a:solidFill>
                          <a:latin typeface="Poppins"/>
                          <a:ea typeface="Poppins"/>
                          <a:cs typeface="Poppins"/>
                          <a:sym typeface="Poppins"/>
                        </a:rPr>
                        <a:t> agencies, </a:t>
                      </a:r>
                      <a:r>
                        <a:rPr lang="en" sz="1300">
                          <a:solidFill>
                            <a:schemeClr val="hlink"/>
                          </a:solidFill>
                          <a:latin typeface="Poppins"/>
                          <a:ea typeface="Poppins"/>
                          <a:cs typeface="Poppins"/>
                          <a:sym typeface="Poppins"/>
                        </a:rPr>
                        <a:t>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7900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816" name="Google Shape;816;p31"/>
          <p:cNvSpPr txBox="1"/>
          <p:nvPr/>
        </p:nvSpPr>
        <p:spPr>
          <a:xfrm>
            <a:off x="2003850" y="9710425"/>
            <a:ext cx="325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Continued on next page</a:t>
            </a:r>
            <a:endParaRPr>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2"/>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5.1.3 - Family Needs/Preferences Survey</a:t>
            </a:r>
            <a:endParaRPr sz="2500"/>
          </a:p>
          <a:p>
            <a:pPr indent="0" lvl="0" marL="0" rtl="0" algn="l">
              <a:spcBef>
                <a:spcPts val="0"/>
              </a:spcBef>
              <a:spcAft>
                <a:spcPts val="0"/>
              </a:spcAft>
              <a:buSzPts val="990"/>
              <a:buNone/>
            </a:pPr>
            <a:r>
              <a:t/>
            </a:r>
            <a:endParaRPr sz="3600"/>
          </a:p>
        </p:txBody>
      </p:sp>
      <p:sp>
        <p:nvSpPr>
          <p:cNvPr id="822" name="Google Shape;822;p32"/>
          <p:cNvSpPr txBox="1"/>
          <p:nvPr>
            <p:ph idx="1" type="body"/>
          </p:nvPr>
        </p:nvSpPr>
        <p:spPr>
          <a:xfrm>
            <a:off x="374550" y="903025"/>
            <a:ext cx="6502200" cy="5575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r>
              <a:rPr b="1" lang="en" sz="1800">
                <a:solidFill>
                  <a:schemeClr val="hlink"/>
                </a:solidFill>
              </a:rPr>
              <a:t>:</a:t>
            </a:r>
            <a:endParaRPr b="1"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Using the family engagement plan template on the next page (and the key terms on the previous page), initiate a plan for implementing a series of family needs and communication preferences surveys. </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Keep in mind that these surveys should be implemented throughout the year (beginning, middle, and end of year).</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Then develop 3 family needs and communication preferences surveys – one for the beginning of the year, middle of the year, and end of the year.</a:t>
            </a:r>
            <a:endParaRPr sz="1800">
              <a:solidFill>
                <a:schemeClr val="hlink"/>
              </a:solidFill>
            </a:endParaRPr>
          </a:p>
          <a:p>
            <a:pPr indent="-342900" lvl="1" marL="914400" rtl="0" algn="l">
              <a:lnSpc>
                <a:spcPct val="106999"/>
              </a:lnSpc>
              <a:spcBef>
                <a:spcPts val="0"/>
              </a:spcBef>
              <a:spcAft>
                <a:spcPts val="0"/>
              </a:spcAft>
              <a:buClr>
                <a:schemeClr val="hlink"/>
              </a:buClr>
              <a:buSzPts val="1800"/>
              <a:buChar char="○"/>
            </a:pPr>
            <a:r>
              <a:rPr lang="en" sz="1800">
                <a:solidFill>
                  <a:schemeClr val="hlink"/>
                </a:solidFill>
              </a:rPr>
              <a:t>Consider what events and information families need from you and what you need from families at these different times of the school year. </a:t>
            </a:r>
            <a:endParaRPr sz="1800">
              <a:solidFill>
                <a:schemeClr val="hlink"/>
              </a:solidFill>
            </a:endParaRPr>
          </a:p>
          <a:p>
            <a:pPr indent="-342900" lvl="1" marL="914400" rtl="0" algn="l">
              <a:lnSpc>
                <a:spcPct val="106999"/>
              </a:lnSpc>
              <a:spcBef>
                <a:spcPts val="0"/>
              </a:spcBef>
              <a:spcAft>
                <a:spcPts val="0"/>
              </a:spcAft>
              <a:buClr>
                <a:schemeClr val="hlink"/>
              </a:buClr>
              <a:buSzPts val="1800"/>
              <a:buChar char="○"/>
            </a:pPr>
            <a:r>
              <a:rPr lang="en" sz="1800">
                <a:solidFill>
                  <a:schemeClr val="hlink"/>
                </a:solidFill>
              </a:rPr>
              <a:t>Be sure that the surveys are available to all parents and are translatable. </a:t>
            </a:r>
            <a:r>
              <a:rPr b="1" lang="en" sz="1800">
                <a:solidFill>
                  <a:schemeClr val="hlink"/>
                </a:solidFill>
              </a:rPr>
              <a:t> </a:t>
            </a:r>
            <a:r>
              <a:rPr lang="en" sz="1800">
                <a:solidFill>
                  <a:schemeClr val="hlink"/>
                </a:solidFill>
              </a:rPr>
              <a:t> </a:t>
            </a:r>
            <a:endParaRPr sz="1800">
              <a:solidFill>
                <a:schemeClr val="hlink"/>
              </a:solidFill>
            </a:endParaRPr>
          </a:p>
        </p:txBody>
      </p:sp>
      <p:pic>
        <p:nvPicPr>
          <p:cNvPr id="823" name="Google Shape;823;p3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24" name="Google Shape;824;p3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5" name="Google Shape;825;p3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6" name="Google Shape;826;p3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7" name="Google Shape;827;p3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8" name="Google Shape;828;p3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29" name="Google Shape;829;p3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0" name="Google Shape;830;p3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1" name="Google Shape;831;p3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2" name="Google Shape;832;p3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3" name="Google Shape;833;p3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4" name="Google Shape;834;p3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5" name="Google Shape;835;p3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36" name="Google Shape;836;p3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33"/>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5.1.3 - Family Needs/Preferences Survey (Continued)</a:t>
            </a:r>
            <a:endParaRPr sz="2500"/>
          </a:p>
          <a:p>
            <a:pPr indent="0" lvl="0" marL="0" rtl="0" algn="l">
              <a:spcBef>
                <a:spcPts val="0"/>
              </a:spcBef>
              <a:spcAft>
                <a:spcPts val="0"/>
              </a:spcAft>
              <a:buSzPts val="990"/>
              <a:buNone/>
            </a:pPr>
            <a:r>
              <a:t/>
            </a:r>
            <a:endParaRPr sz="3600"/>
          </a:p>
        </p:txBody>
      </p:sp>
      <p:pic>
        <p:nvPicPr>
          <p:cNvPr id="842" name="Google Shape;842;p3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43" name="Google Shape;843;p3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4" name="Google Shape;844;p3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5" name="Google Shape;845;p3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6" name="Google Shape;846;p3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7" name="Google Shape;847;p3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8" name="Google Shape;848;p3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49" name="Google Shape;849;p3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0" name="Google Shape;850;p3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1" name="Google Shape;851;p3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2" name="Google Shape;852;p3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3" name="Google Shape;853;p3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54" name="Google Shape;854;p3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55" name="Google Shape;855;p33"/>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a:t>
                      </a:r>
                      <a:endParaRPr>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a:t>
                      </a:r>
                      <a:r>
                        <a:rPr lang="en">
                          <a:solidFill>
                            <a:schemeClr val="hlink"/>
                          </a:solidFill>
                          <a:latin typeface="Poppins"/>
                          <a:ea typeface="Poppins"/>
                          <a:cs typeface="Poppins"/>
                          <a:sym typeface="Poppins"/>
                        </a:rPr>
                        <a:t>WHY</a:t>
                      </a:r>
                      <a:r>
                        <a:rPr lang="en">
                          <a:solidFill>
                            <a:schemeClr val="hlink"/>
                          </a:solidFill>
                          <a:latin typeface="Poppins"/>
                          <a:ea typeface="Poppins"/>
                          <a:cs typeface="Poppins"/>
                          <a:sym typeface="Poppins"/>
                        </a:rPr>
                        <a:t>”</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a:t>
                      </a:r>
                      <a:r>
                        <a:rPr lang="en">
                          <a:solidFill>
                            <a:schemeClr val="hlink"/>
                          </a:solidFill>
                          <a:latin typeface="Poppins"/>
                          <a:ea typeface="Poppins"/>
                          <a:cs typeface="Poppins"/>
                          <a:sym typeface="Poppins"/>
                        </a:rPr>
                        <a:t>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a:t>
                      </a:r>
                      <a:r>
                        <a:rPr lang="en">
                          <a:solidFill>
                            <a:schemeClr val="hlink"/>
                          </a:solidFill>
                          <a:latin typeface="Poppins"/>
                          <a:ea typeface="Poppins"/>
                          <a:cs typeface="Poppins"/>
                          <a:sym typeface="Poppins"/>
                        </a:rPr>
                        <a:t>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a:t>
                      </a:r>
                      <a:r>
                        <a:rPr lang="en">
                          <a:solidFill>
                            <a:schemeClr val="hlink"/>
                          </a:solidFill>
                          <a:latin typeface="Poppins"/>
                          <a:ea typeface="Poppins"/>
                          <a:cs typeface="Poppins"/>
                          <a:sym typeface="Poppins"/>
                        </a:rPr>
                        <a:t>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a:t>
                      </a:r>
                      <a:r>
                        <a:rPr b="1" lang="en">
                          <a:latin typeface="Poppins"/>
                          <a:ea typeface="Poppins"/>
                          <a:cs typeface="Poppins"/>
                          <a:sym typeface="Poppins"/>
                        </a:rPr>
                        <a:t> Resources And Capacity</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1"/>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56" name="Google Shape;856;p33"/>
          <p:cNvSpPr txBox="1"/>
          <p:nvPr/>
        </p:nvSpPr>
        <p:spPr>
          <a:xfrm>
            <a:off x="2003850" y="9710425"/>
            <a:ext cx="32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Continued on next page</a:t>
            </a:r>
            <a:endParaRPr sz="15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34"/>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5.1.3 - Family Needs/Preferences Survey (Continued)</a:t>
            </a:r>
            <a:endParaRPr sz="2500"/>
          </a:p>
          <a:p>
            <a:pPr indent="0" lvl="0" marL="0" rtl="0" algn="l">
              <a:spcBef>
                <a:spcPts val="0"/>
              </a:spcBef>
              <a:spcAft>
                <a:spcPts val="0"/>
              </a:spcAft>
              <a:buSzPts val="990"/>
              <a:buNone/>
            </a:pPr>
            <a:r>
              <a:t/>
            </a:r>
            <a:endParaRPr sz="3600"/>
          </a:p>
        </p:txBody>
      </p:sp>
      <p:pic>
        <p:nvPicPr>
          <p:cNvPr id="862" name="Google Shape;862;p3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863" name="Google Shape;863;p3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4" name="Google Shape;864;p3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5" name="Google Shape;865;p3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6" name="Google Shape;866;p3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7" name="Google Shape;867;p3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8" name="Google Shape;868;p3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69" name="Google Shape;869;p3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0" name="Google Shape;870;p3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1" name="Google Shape;871;p3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2" name="Google Shape;872;p3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3" name="Google Shape;873;p3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74" name="Google Shape;874;p3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875" name="Google Shape;875;p34"/>
          <p:cNvGraphicFramePr/>
          <p:nvPr/>
        </p:nvGraphicFramePr>
        <p:xfrm>
          <a:off x="498650" y="1420850"/>
          <a:ext cx="3000000" cy="3000000"/>
        </p:xfrm>
        <a:graphic>
          <a:graphicData uri="http://schemas.openxmlformats.org/drawingml/2006/table">
            <a:tbl>
              <a:tblPr>
                <a:noFill/>
                <a:tableStyleId>{418E63AB-7CAC-4BDB-9B27-996BEED2FA0C}</a:tableStyleId>
              </a:tblPr>
              <a:tblGrid>
                <a:gridCol w="1238200"/>
                <a:gridCol w="910550"/>
                <a:gridCol w="1267725"/>
                <a:gridCol w="731975"/>
                <a:gridCol w="2272850"/>
              </a:tblGrid>
              <a:tr h="119250">
                <a:tc gridSpan="5" rowSpan="2">
                  <a:txBody>
                    <a:bodyPr/>
                    <a:lstStyle/>
                    <a:p>
                      <a:pPr indent="0" lvl="0" marL="0" rtl="0" algn="ctr">
                        <a:spcBef>
                          <a:spcPts val="0"/>
                        </a:spcBef>
                        <a:spcAft>
                          <a:spcPts val="0"/>
                        </a:spcAft>
                        <a:buNone/>
                      </a:pPr>
                      <a:r>
                        <a:rPr b="1" lang="en" sz="1800">
                          <a:latin typeface="Poppins"/>
                          <a:ea typeface="Poppins"/>
                          <a:cs typeface="Poppins"/>
                          <a:sym typeface="Poppins"/>
                        </a:rPr>
                        <a:t>Links to your 3 family needs and communication preferences surveys:</a:t>
                      </a:r>
                      <a:endParaRPr b="1" sz="18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rowSpan="2" hMerge="1"/>
                <a:tc rowSpan="2" hMerge="1"/>
                <a:tc rowSpan="2" hMerge="1"/>
                <a:tc rowSpan="2" hMerge="1"/>
              </a:tr>
              <a:tr h="544925">
                <a:tc gridSpan="5" vMerge="1"/>
                <a:tc hMerge="1" vMerge="1"/>
                <a:tc hMerge="1" vMerge="1"/>
                <a:tc hMerge="1" vMerge="1"/>
                <a:tc hMerge="1" vMerge="1"/>
              </a:tr>
              <a:tr h="664200">
                <a:tc gridSpan="5">
                  <a:txBody>
                    <a:bodyPr/>
                    <a:lstStyle/>
                    <a:p>
                      <a:pPr indent="0" lvl="0" marL="0" rtl="0" algn="l">
                        <a:spcBef>
                          <a:spcPts val="0"/>
                        </a:spcBef>
                        <a:spcAft>
                          <a:spcPts val="0"/>
                        </a:spcAft>
                        <a:buNone/>
                      </a:pPr>
                      <a:r>
                        <a:t/>
                      </a:r>
                      <a:endParaRPr sz="1800">
                        <a:solidFill>
                          <a:schemeClr val="hlink"/>
                        </a:solidFill>
                        <a:latin typeface="Poppins"/>
                        <a:ea typeface="Poppins"/>
                        <a:cs typeface="Poppins"/>
                        <a:sym typeface="Poppins"/>
                      </a:endParaRPr>
                    </a:p>
                    <a:p>
                      <a:pPr indent="0" lvl="0" marL="0" rtl="0" algn="l">
                        <a:spcBef>
                          <a:spcPts val="0"/>
                        </a:spcBef>
                        <a:spcAft>
                          <a:spcPts val="0"/>
                        </a:spcAft>
                        <a:buNone/>
                      </a:pPr>
                      <a:r>
                        <a:rPr lang="en" sz="1800">
                          <a:solidFill>
                            <a:schemeClr val="hlink"/>
                          </a:solidFill>
                          <a:latin typeface="Poppins"/>
                          <a:ea typeface="Poppins"/>
                          <a:cs typeface="Poppins"/>
                          <a:sym typeface="Poppins"/>
                        </a:rPr>
                        <a:t>Beginning of Year:</a:t>
                      </a:r>
                      <a:endParaRPr sz="1800">
                        <a:solidFill>
                          <a:schemeClr val="hlink"/>
                        </a:solidFill>
                        <a:latin typeface="Poppins"/>
                        <a:ea typeface="Poppins"/>
                        <a:cs typeface="Poppins"/>
                        <a:sym typeface="Poppins"/>
                      </a:endParaRPr>
                    </a:p>
                    <a:p>
                      <a:pPr indent="0" lvl="0" marL="0" rtl="0" algn="l">
                        <a:spcBef>
                          <a:spcPts val="0"/>
                        </a:spcBef>
                        <a:spcAft>
                          <a:spcPts val="0"/>
                        </a:spcAft>
                        <a:buNone/>
                      </a:pPr>
                      <a:r>
                        <a:t/>
                      </a:r>
                      <a:endParaRPr sz="1800">
                        <a:solidFill>
                          <a:schemeClr val="hlink"/>
                        </a:solidFill>
                        <a:latin typeface="Poppins"/>
                        <a:ea typeface="Poppins"/>
                        <a:cs typeface="Poppins"/>
                        <a:sym typeface="Poppins"/>
                      </a:endParaRPr>
                    </a:p>
                    <a:p>
                      <a:pPr indent="0" lvl="0" marL="0" rtl="0" algn="l">
                        <a:spcBef>
                          <a:spcPts val="0"/>
                        </a:spcBef>
                        <a:spcAft>
                          <a:spcPts val="0"/>
                        </a:spcAft>
                        <a:buNone/>
                      </a:pPr>
                      <a:r>
                        <a:rPr lang="en" sz="1800">
                          <a:solidFill>
                            <a:schemeClr val="hlink"/>
                          </a:solidFill>
                          <a:latin typeface="Poppins"/>
                          <a:ea typeface="Poppins"/>
                          <a:cs typeface="Poppins"/>
                          <a:sym typeface="Poppins"/>
                        </a:rPr>
                        <a:t>Middle of Year:</a:t>
                      </a:r>
                      <a:endParaRPr sz="1800">
                        <a:solidFill>
                          <a:schemeClr val="hlink"/>
                        </a:solidFill>
                        <a:latin typeface="Poppins"/>
                        <a:ea typeface="Poppins"/>
                        <a:cs typeface="Poppins"/>
                        <a:sym typeface="Poppins"/>
                      </a:endParaRPr>
                    </a:p>
                    <a:p>
                      <a:pPr indent="0" lvl="0" marL="0" rtl="0" algn="l">
                        <a:spcBef>
                          <a:spcPts val="0"/>
                        </a:spcBef>
                        <a:spcAft>
                          <a:spcPts val="0"/>
                        </a:spcAft>
                        <a:buNone/>
                      </a:pPr>
                      <a:r>
                        <a:t/>
                      </a:r>
                      <a:endParaRPr sz="18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800">
                          <a:solidFill>
                            <a:schemeClr val="hlink"/>
                          </a:solidFill>
                          <a:latin typeface="Poppins"/>
                          <a:ea typeface="Poppins"/>
                          <a:cs typeface="Poppins"/>
                          <a:sym typeface="Poppins"/>
                        </a:rPr>
                        <a:t>End of Year:</a:t>
                      </a:r>
                      <a:endParaRPr sz="1800">
                        <a:latin typeface="Poppins"/>
                        <a:ea typeface="Poppins"/>
                        <a:cs typeface="Poppins"/>
                        <a:sym typeface="Poppins"/>
                      </a:endParaRPr>
                    </a:p>
                    <a:p>
                      <a:pPr indent="0" lvl="0" marL="0" rtl="0" algn="l">
                        <a:spcBef>
                          <a:spcPts val="0"/>
                        </a:spcBef>
                        <a:spcAft>
                          <a:spcPts val="0"/>
                        </a:spcAft>
                        <a:buNone/>
                      </a:pPr>
                      <a:r>
                        <a:t/>
                      </a:r>
                      <a:endParaRPr b="1" sz="18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c hMerge="1"/>
                <a:tc hMerge="1"/>
                <a:tc hMerge="1"/>
              </a:tr>
              <a:tr h="594625">
                <a:tc gridSpan="5">
                  <a:txBody>
                    <a:bodyPr/>
                    <a:lstStyle/>
                    <a:p>
                      <a:pPr indent="0" lvl="0" marL="0" rtl="0" algn="ctr">
                        <a:spcBef>
                          <a:spcPts val="0"/>
                        </a:spcBef>
                        <a:spcAft>
                          <a:spcPts val="0"/>
                        </a:spcAft>
                        <a:buClr>
                          <a:schemeClr val="hlink"/>
                        </a:buClr>
                        <a:buSzPts val="1100"/>
                        <a:buFont typeface="Arial"/>
                        <a:buNone/>
                      </a:pPr>
                      <a:r>
                        <a:rPr b="1" lang="en" sz="1800">
                          <a:solidFill>
                            <a:schemeClr val="hlink"/>
                          </a:solidFill>
                          <a:latin typeface="Poppins"/>
                          <a:ea typeface="Poppins"/>
                          <a:cs typeface="Poppins"/>
                          <a:sym typeface="Poppins"/>
                        </a:rPr>
                        <a:t>In your survey, did you c</a:t>
                      </a:r>
                      <a:r>
                        <a:rPr b="1" lang="en" sz="1800">
                          <a:solidFill>
                            <a:schemeClr val="hlink"/>
                          </a:solidFill>
                          <a:latin typeface="Poppins"/>
                          <a:ea typeface="Poppins"/>
                          <a:cs typeface="Poppins"/>
                          <a:sym typeface="Poppins"/>
                        </a:rPr>
                        <a:t>onsider what events and information families need from you and what you need from families at these different times of the school year?</a:t>
                      </a:r>
                      <a:endParaRPr b="1" sz="18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hMerge="1"/>
                <a:tc hMerge="1"/>
                <a:tc hMerge="1"/>
                <a:tc hMerge="1"/>
              </a:tr>
              <a:tr h="895675">
                <a:tc gridSpan="5">
                  <a:txBody>
                    <a:bodyPr/>
                    <a:lstStyle/>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Yes / No</a:t>
                      </a:r>
                      <a:endParaRPr sz="1800">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c hMerge="1"/>
                <a:tc hMerge="1"/>
                <a:tc hMerge="1"/>
              </a:tr>
              <a:tr h="178950">
                <a:tc gridSpan="5">
                  <a:txBody>
                    <a:bodyPr/>
                    <a:lstStyle/>
                    <a:p>
                      <a:pPr indent="0" lvl="0" marL="0" rtl="0" algn="ctr">
                        <a:spcBef>
                          <a:spcPts val="0"/>
                        </a:spcBef>
                        <a:spcAft>
                          <a:spcPts val="0"/>
                        </a:spcAft>
                        <a:buNone/>
                      </a:pPr>
                      <a:r>
                        <a:rPr b="1" lang="en" sz="1800">
                          <a:solidFill>
                            <a:schemeClr val="hlink"/>
                          </a:solidFill>
                          <a:latin typeface="Poppins"/>
                          <a:ea typeface="Poppins"/>
                          <a:cs typeface="Poppins"/>
                          <a:sym typeface="Poppins"/>
                        </a:rPr>
                        <a:t>Are the </a:t>
                      </a:r>
                      <a:r>
                        <a:rPr b="1" lang="en" sz="1800">
                          <a:solidFill>
                            <a:schemeClr val="hlink"/>
                          </a:solidFill>
                          <a:latin typeface="Poppins"/>
                          <a:ea typeface="Poppins"/>
                          <a:cs typeface="Poppins"/>
                          <a:sym typeface="Poppins"/>
                        </a:rPr>
                        <a:t>surveys available to all parents and translatable?</a:t>
                      </a:r>
                      <a:endParaRPr b="1" sz="18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hMerge="1"/>
                <a:tc hMerge="1"/>
                <a:tc hMerge="1"/>
                <a:tc hMerge="1"/>
              </a:tr>
              <a:tr h="664200">
                <a:tc gridSpan="5">
                  <a:txBody>
                    <a:bodyPr/>
                    <a:lstStyle/>
                    <a:p>
                      <a:pPr indent="0" lvl="0" marL="0" rtl="0" algn="l">
                        <a:spcBef>
                          <a:spcPts val="0"/>
                        </a:spcBef>
                        <a:spcAft>
                          <a:spcPts val="0"/>
                        </a:spcAft>
                        <a:buNone/>
                      </a:pPr>
                      <a:r>
                        <a:t/>
                      </a:r>
                      <a:endParaRPr b="1" sz="18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800">
                          <a:solidFill>
                            <a:schemeClr val="hlink"/>
                          </a:solidFill>
                          <a:latin typeface="Poppins"/>
                          <a:ea typeface="Poppins"/>
                          <a:cs typeface="Poppins"/>
                          <a:sym typeface="Poppins"/>
                        </a:rPr>
                        <a:t>Yes / No</a:t>
                      </a:r>
                      <a:endParaRPr sz="18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800">
                        <a:solidFill>
                          <a:schemeClr val="hlink"/>
                        </a:solidFill>
                        <a:latin typeface="Poppins"/>
                        <a:ea typeface="Poppins"/>
                        <a:cs typeface="Poppins"/>
                        <a:sym typeface="Poppins"/>
                      </a:endParaRPr>
                    </a:p>
                  </a:txBody>
                  <a:tcPr marT="63500" marB="63500" marR="63500" marL="63500">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35"/>
          <p:cNvGrpSpPr/>
          <p:nvPr/>
        </p:nvGrpSpPr>
        <p:grpSpPr>
          <a:xfrm>
            <a:off x="224350" y="224350"/>
            <a:ext cx="7116900" cy="9597300"/>
            <a:chOff x="224350" y="224350"/>
            <a:chExt cx="7116900" cy="9597300"/>
          </a:xfrm>
        </p:grpSpPr>
        <p:sp>
          <p:nvSpPr>
            <p:cNvPr id="881" name="Google Shape;881;p35"/>
            <p:cNvSpPr/>
            <p:nvPr/>
          </p:nvSpPr>
          <p:spPr>
            <a:xfrm>
              <a:off x="224350" y="224350"/>
              <a:ext cx="6967500" cy="959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5"/>
            <p:cNvSpPr/>
            <p:nvPr/>
          </p:nvSpPr>
          <p:spPr>
            <a:xfrm rot="5400000">
              <a:off x="6936250" y="1815409"/>
              <a:ext cx="660600" cy="149400"/>
            </a:xfrm>
            <a:prstGeom prst="triangle">
              <a:avLst>
                <a:gd fmla="val 5088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3" name="Google Shape;883;p35"/>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a:t>
            </a:r>
            <a:r>
              <a:rPr lang="en"/>
              <a:t>02</a:t>
            </a:r>
            <a:endParaRPr/>
          </a:p>
        </p:txBody>
      </p:sp>
      <p:cxnSp>
        <p:nvCxnSpPr>
          <p:cNvPr id="884" name="Google Shape;884;p35"/>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885" name="Google Shape;885;p35"/>
          <p:cNvSpPr txBox="1"/>
          <p:nvPr>
            <p:ph idx="1" type="subTitle"/>
          </p:nvPr>
        </p:nvSpPr>
        <p:spPr>
          <a:xfrm>
            <a:off x="1520150" y="5855600"/>
            <a:ext cx="44037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Trust, Transparency, and Capacity</a:t>
            </a:r>
            <a:endParaRPr/>
          </a:p>
          <a:p>
            <a:pPr indent="0" lvl="0" marL="0" rtl="0" algn="ctr">
              <a:spcBef>
                <a:spcPts val="0"/>
              </a:spcBef>
              <a:spcAft>
                <a:spcPts val="0"/>
              </a:spcAft>
              <a:buNone/>
            </a:pPr>
            <a:r>
              <a:t/>
            </a:r>
            <a:endParaRPr/>
          </a:p>
        </p:txBody>
      </p:sp>
      <p:pic>
        <p:nvPicPr>
          <p:cNvPr id="886" name="Google Shape;886;p35">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887" name="Google Shape;887;p35">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8" name="Google Shape;888;p35">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89" name="Google Shape;889;p3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0" name="Google Shape;890;p3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1" name="Google Shape;891;p35">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2" name="Google Shape;892;p35">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3" name="Google Shape;893;p35">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4" name="Google Shape;894;p35">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5" name="Google Shape;895;p35">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6" name="Google Shape;896;p35">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7" name="Google Shape;897;p35">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898" name="Google Shape;898;p35">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904" name="Google Shape;904;p36"/>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05" name="Google Shape;905;p36"/>
          <p:cNvGraphicFramePr/>
          <p:nvPr/>
        </p:nvGraphicFramePr>
        <p:xfrm>
          <a:off x="247375" y="1184250"/>
          <a:ext cx="3000000" cy="3000000"/>
        </p:xfrm>
        <a:graphic>
          <a:graphicData uri="http://schemas.openxmlformats.org/drawingml/2006/table">
            <a:tbl>
              <a:tblPr>
                <a:noFill/>
                <a:tableStyleId>{3C1FD8AF-B8EA-4574-A5B5-76700F46D3DF}</a:tableStyleId>
              </a:tblPr>
              <a:tblGrid>
                <a:gridCol w="1855875"/>
                <a:gridCol w="2423175"/>
                <a:gridCol w="2529325"/>
              </a:tblGrid>
              <a:tr h="523625">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224300">
                <a:tc>
                  <a:txBody>
                    <a:bodyPr/>
                    <a:lstStyle/>
                    <a:p>
                      <a:pPr indent="0" lvl="0" marL="0" rtl="0" algn="l">
                        <a:spcBef>
                          <a:spcPts val="0"/>
                        </a:spcBef>
                        <a:spcAft>
                          <a:spcPts val="0"/>
                        </a:spcAft>
                        <a:buNone/>
                      </a:pPr>
                      <a:r>
                        <a:rPr b="1" lang="en" sz="1500">
                          <a:latin typeface="Poppins"/>
                          <a:ea typeface="Poppins"/>
                          <a:cs typeface="Poppins"/>
                          <a:sym typeface="Poppins"/>
                        </a:rPr>
                        <a:t>Capacity- Building</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The improved ability to carry out an area of functioning</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224300">
                <a:tc>
                  <a:txBody>
                    <a:bodyPr/>
                    <a:lstStyle/>
                    <a:p>
                      <a:pPr indent="0" lvl="0" marL="0" rtl="0" algn="l">
                        <a:spcBef>
                          <a:spcPts val="0"/>
                        </a:spcBef>
                        <a:spcAft>
                          <a:spcPts val="0"/>
                        </a:spcAft>
                        <a:buNone/>
                      </a:pPr>
                      <a:r>
                        <a:rPr b="1" lang="en" sz="1500">
                          <a:latin typeface="Poppins"/>
                          <a:ea typeface="Poppins"/>
                          <a:cs typeface="Poppins"/>
                          <a:sym typeface="Poppins"/>
                        </a:rPr>
                        <a:t>Deficit-Based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A view of a person or people that focuses on needs and problems</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224300">
                <a:tc>
                  <a:txBody>
                    <a:bodyPr/>
                    <a:lstStyle/>
                    <a:p>
                      <a:pPr indent="0" lvl="0" marL="0" rtl="0" algn="l">
                        <a:spcBef>
                          <a:spcPts val="0"/>
                        </a:spcBef>
                        <a:spcAft>
                          <a:spcPts val="0"/>
                        </a:spcAft>
                        <a:buNone/>
                      </a:pPr>
                      <a:r>
                        <a:rPr b="1" lang="en" sz="1500">
                          <a:latin typeface="Poppins"/>
                          <a:ea typeface="Poppins"/>
                          <a:cs typeface="Poppins"/>
                          <a:sym typeface="Poppins"/>
                        </a:rPr>
                        <a:t>Funds Of Knowledge</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K</a:t>
                      </a:r>
                      <a:r>
                        <a:rPr lang="en" sz="1500">
                          <a:latin typeface="Poppins"/>
                          <a:ea typeface="Poppins"/>
                          <a:cs typeface="Poppins"/>
                          <a:sym typeface="Poppins"/>
                        </a:rPr>
                        <a:t>nowledge based in cultural practices that are a part of families’ inner culture, work experience, or their daily routine</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224300">
                <a:tc>
                  <a:txBody>
                    <a:bodyPr/>
                    <a:lstStyle/>
                    <a:p>
                      <a:pPr indent="0" lvl="0" marL="0" rtl="0" algn="l">
                        <a:spcBef>
                          <a:spcPts val="0"/>
                        </a:spcBef>
                        <a:spcAft>
                          <a:spcPts val="0"/>
                        </a:spcAft>
                        <a:buNone/>
                      </a:pPr>
                      <a:r>
                        <a:rPr b="1" lang="en" sz="1500">
                          <a:latin typeface="Poppins"/>
                          <a:ea typeface="Poppins"/>
                          <a:cs typeface="Poppins"/>
                          <a:sym typeface="Poppins"/>
                        </a:rPr>
                        <a:t>Implicit Bias</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The attitudes or stereotypes that affect our understanding, actions, and decisions </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835200">
                <a:tc>
                  <a:txBody>
                    <a:bodyPr/>
                    <a:lstStyle/>
                    <a:p>
                      <a:pPr indent="0" lvl="0" marL="0" rtl="0" algn="l">
                        <a:spcBef>
                          <a:spcPts val="0"/>
                        </a:spcBef>
                        <a:spcAft>
                          <a:spcPts val="0"/>
                        </a:spcAft>
                        <a:buNone/>
                      </a:pPr>
                      <a:r>
                        <a:rPr b="1" lang="en" sz="1500">
                          <a:latin typeface="Poppins"/>
                          <a:ea typeface="Poppins"/>
                          <a:cs typeface="Poppins"/>
                          <a:sym typeface="Poppins"/>
                        </a:rPr>
                        <a:t>Lifeways</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A</a:t>
                      </a:r>
                      <a:r>
                        <a:rPr lang="en" sz="1500">
                          <a:latin typeface="Poppins"/>
                          <a:ea typeface="Poppins"/>
                          <a:cs typeface="Poppins"/>
                          <a:sym typeface="Poppins"/>
                        </a:rPr>
                        <a:t> way of life, manner of living or any of the customs and practices of a culture</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016975">
                <a:tc>
                  <a:txBody>
                    <a:bodyPr/>
                    <a:lstStyle/>
                    <a:p>
                      <a:pPr indent="0" lvl="0" marL="0" rtl="0" algn="l">
                        <a:spcBef>
                          <a:spcPts val="0"/>
                        </a:spcBef>
                        <a:spcAft>
                          <a:spcPts val="0"/>
                        </a:spcAft>
                        <a:buNone/>
                      </a:pPr>
                      <a:r>
                        <a:rPr b="1" lang="en" sz="1500">
                          <a:latin typeface="Poppins"/>
                          <a:ea typeface="Poppins"/>
                          <a:cs typeface="Poppins"/>
                          <a:sym typeface="Poppins"/>
                        </a:rPr>
                        <a:t>Lived Experience</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First-hand experiences, direct involvement and personal knowledge of issues that impact an individual</a:t>
                      </a:r>
                      <a:endParaRPr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906" name="Google Shape;906;p3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a:t>
            </a:r>
            <a:r>
              <a:rPr lang="en" sz="1800">
                <a:latin typeface="Poppins"/>
                <a:ea typeface="Poppins"/>
                <a:cs typeface="Poppins"/>
                <a:sym typeface="Poppins"/>
              </a:rPr>
              <a:t> on next </a:t>
            </a:r>
            <a:r>
              <a:rPr lang="en" sz="1800">
                <a:latin typeface="Poppins"/>
                <a:ea typeface="Poppins"/>
                <a:cs typeface="Poppins"/>
                <a:sym typeface="Poppins"/>
              </a:rPr>
              <a:t>page</a:t>
            </a:r>
            <a:endParaRPr sz="1800">
              <a:latin typeface="Poppins"/>
              <a:ea typeface="Poppins"/>
              <a:cs typeface="Poppins"/>
              <a:sym typeface="Poppins"/>
            </a:endParaRPr>
          </a:p>
        </p:txBody>
      </p:sp>
      <p:sp>
        <p:nvSpPr>
          <p:cNvPr id="907" name="Google Shape;907;p3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8" name="Google Shape;908;p3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09" name="Google Shape;909;p3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0" name="Google Shape;910;p3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1" name="Google Shape;911;p3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2" name="Google Shape;912;p3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3" name="Google Shape;913;p3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4" name="Google Shape;914;p3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5" name="Google Shape;915;p3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6" name="Google Shape;916;p3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7" name="Google Shape;917;p3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18" name="Google Shape;918;p3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3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a:t>
            </a:r>
            <a:endParaRPr/>
          </a:p>
        </p:txBody>
      </p:sp>
      <p:sp>
        <p:nvSpPr>
          <p:cNvPr id="924" name="Google Shape;924;p3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925" name="Google Shape;925;p37"/>
          <p:cNvGraphicFramePr/>
          <p:nvPr/>
        </p:nvGraphicFramePr>
        <p:xfrm>
          <a:off x="504825" y="1184250"/>
          <a:ext cx="3000000" cy="3000000"/>
        </p:xfrm>
        <a:graphic>
          <a:graphicData uri="http://schemas.openxmlformats.org/drawingml/2006/table">
            <a:tbl>
              <a:tblPr>
                <a:noFill/>
                <a:tableStyleId>{3C1FD8AF-B8EA-4574-A5B5-76700F46D3DF}</a:tableStyleId>
              </a:tblPr>
              <a:tblGrid>
                <a:gridCol w="1893475"/>
                <a:gridCol w="2393850"/>
                <a:gridCol w="2156375"/>
              </a:tblGrid>
              <a:tr h="574925">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727200">
                <a:tc>
                  <a:txBody>
                    <a:bodyPr/>
                    <a:lstStyle/>
                    <a:p>
                      <a:pPr indent="0" lvl="0" marL="0" rtl="0" algn="l">
                        <a:spcBef>
                          <a:spcPts val="0"/>
                        </a:spcBef>
                        <a:spcAft>
                          <a:spcPts val="0"/>
                        </a:spcAft>
                        <a:buNone/>
                      </a:pPr>
                      <a:r>
                        <a:rPr b="1" lang="en" sz="1500">
                          <a:latin typeface="Poppins"/>
                          <a:ea typeface="Poppins"/>
                          <a:cs typeface="Poppins"/>
                          <a:sym typeface="Poppins"/>
                        </a:rPr>
                        <a:t>Marginalization</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252525"/>
                          </a:solidFill>
                          <a:latin typeface="Poppins"/>
                          <a:ea typeface="Poppins"/>
                          <a:cs typeface="Poppins"/>
                          <a:sym typeface="Poppins"/>
                        </a:rPr>
                        <a:t>T</a:t>
                      </a:r>
                      <a:r>
                        <a:rPr lang="en" sz="1500">
                          <a:solidFill>
                            <a:srgbClr val="252525"/>
                          </a:solidFill>
                          <a:latin typeface="Poppins"/>
                          <a:ea typeface="Poppins"/>
                          <a:cs typeface="Poppins"/>
                          <a:sym typeface="Poppins"/>
                        </a:rPr>
                        <a:t>reatment of a person, group, or concept as insignificant or peripheral</a:t>
                      </a:r>
                      <a:endParaRPr sz="1500">
                        <a:solidFill>
                          <a:srgbClr val="252525"/>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727200">
                <a:tc>
                  <a:txBody>
                    <a:bodyPr/>
                    <a:lstStyle/>
                    <a:p>
                      <a:pPr indent="0" lvl="0" marL="0" rtl="0" algn="l">
                        <a:spcBef>
                          <a:spcPts val="0"/>
                        </a:spcBef>
                        <a:spcAft>
                          <a:spcPts val="0"/>
                        </a:spcAft>
                        <a:buNone/>
                      </a:pPr>
                      <a:r>
                        <a:rPr b="1" lang="en" sz="1500">
                          <a:latin typeface="Poppins"/>
                          <a:ea typeface="Poppins"/>
                          <a:cs typeface="Poppins"/>
                          <a:sym typeface="Poppins"/>
                        </a:rPr>
                        <a:t>Relational Trust</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Mutual respect in social settings characterized by active listening and openness to incorporating feedback</a:t>
                      </a:r>
                      <a:endParaRPr sz="1500">
                        <a:solidFill>
                          <a:srgbClr val="252525"/>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727200">
                <a:tc>
                  <a:txBody>
                    <a:bodyPr/>
                    <a:lstStyle/>
                    <a:p>
                      <a:pPr indent="0" lvl="0" marL="0" rtl="0" algn="l">
                        <a:spcBef>
                          <a:spcPts val="0"/>
                        </a:spcBef>
                        <a:spcAft>
                          <a:spcPts val="0"/>
                        </a:spcAft>
                        <a:buNone/>
                      </a:pPr>
                      <a:r>
                        <a:rPr b="1" lang="en" sz="1500">
                          <a:latin typeface="Poppins"/>
                          <a:ea typeface="Poppins"/>
                          <a:cs typeface="Poppins"/>
                          <a:sym typeface="Poppins"/>
                        </a:rPr>
                        <a:t>Transparency</a:t>
                      </a:r>
                      <a:endParaRPr b="1" sz="15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solidFill>
                            <a:srgbClr val="252525"/>
                          </a:solidFill>
                          <a:latin typeface="Poppins"/>
                          <a:ea typeface="Poppins"/>
                          <a:cs typeface="Poppins"/>
                          <a:sym typeface="Poppins"/>
                        </a:rPr>
                        <a:t>T</a:t>
                      </a:r>
                      <a:r>
                        <a:rPr lang="en" sz="1500">
                          <a:solidFill>
                            <a:srgbClr val="252525"/>
                          </a:solidFill>
                          <a:latin typeface="Poppins"/>
                          <a:ea typeface="Poppins"/>
                          <a:cs typeface="Poppins"/>
                          <a:sym typeface="Poppins"/>
                        </a:rPr>
                        <a:t>he practice of sharing information regarding an organization's operations to stakeholders in order to establish clarity, trust, and accountability</a:t>
                      </a:r>
                      <a:endParaRPr sz="1500">
                        <a:solidFill>
                          <a:srgbClr val="252525"/>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727200">
                <a:tc>
                  <a:txBody>
                    <a:bodyPr/>
                    <a:lstStyle/>
                    <a:p>
                      <a:pPr indent="0" lvl="0" marL="0" rtl="0" algn="l">
                        <a:spcBef>
                          <a:spcPts val="0"/>
                        </a:spcBef>
                        <a:spcAft>
                          <a:spcPts val="0"/>
                        </a:spcAft>
                        <a:buNone/>
                      </a:pPr>
                      <a:r>
                        <a:rPr b="1" lang="en" sz="1500">
                          <a:latin typeface="Poppins"/>
                          <a:ea typeface="Poppins"/>
                          <a:cs typeface="Poppins"/>
                          <a:sym typeface="Poppins"/>
                        </a:rPr>
                        <a:t>Two-Way Communications</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Communications that are interactive, non-hierarchical and feedback-oriented</a:t>
                      </a:r>
                      <a:endParaRPr sz="1500">
                        <a:solidFill>
                          <a:srgbClr val="252525"/>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926" name="Google Shape;926;p3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7" name="Google Shape;927;p3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8" name="Google Shape;928;p3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29" name="Google Shape;929;p3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0" name="Google Shape;930;p3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1" name="Google Shape;931;p3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2" name="Google Shape;932;p3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3" name="Google Shape;933;p3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4" name="Google Shape;934;p3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5" name="Google Shape;935;p3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6" name="Google Shape;936;p3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37" name="Google Shape;937;p3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5.2.1 - How Do Families Experience Your School?</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943" name="Google Shape;943;p38"/>
          <p:cNvSpPr txBox="1"/>
          <p:nvPr>
            <p:ph idx="1" type="body"/>
          </p:nvPr>
        </p:nvSpPr>
        <p:spPr>
          <a:xfrm>
            <a:off x="374550" y="1581675"/>
            <a:ext cx="6514500" cy="20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ENGAGE: Activate Prior Knowledge</a:t>
            </a:r>
            <a:endParaRPr sz="1700"/>
          </a:p>
          <a:p>
            <a:pPr indent="0" lvl="0" marL="0" rtl="0" algn="l">
              <a:lnSpc>
                <a:spcPct val="115000"/>
              </a:lnSpc>
              <a:spcBef>
                <a:spcPts val="0"/>
              </a:spcBef>
              <a:spcAft>
                <a:spcPts val="0"/>
              </a:spcAft>
              <a:buClr>
                <a:schemeClr val="hlink"/>
              </a:buClr>
              <a:buSzPts val="1100"/>
              <a:buFont typeface="Arial"/>
              <a:buNone/>
            </a:pPr>
            <a:r>
              <a:rPr lang="en" sz="1700">
                <a:solidFill>
                  <a:schemeClr val="hlink"/>
                </a:solidFill>
              </a:rPr>
              <a:t>Activity adapted from: </a:t>
            </a:r>
            <a:r>
              <a:rPr lang="en" sz="1700" u="sng">
                <a:solidFill>
                  <a:schemeClr val="hlink"/>
                </a:solidFill>
                <a:hlinkClick r:id="rId3"/>
              </a:rPr>
              <a:t>PACER Center</a:t>
            </a:r>
            <a:endParaRPr sz="1700">
              <a:solidFill>
                <a:schemeClr val="hlink"/>
              </a:solidFill>
            </a:endParaRPr>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i="1" lang="en" sz="1700">
                <a:solidFill>
                  <a:schemeClr val="hlink"/>
                </a:solidFill>
              </a:rPr>
              <a:t>INSTRUCTIONS: </a:t>
            </a:r>
            <a:endParaRPr i="1"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Consider each of the questions below, and mark each with “yes”, “no”, “sometimes/somewhat” or “I don’t know yet”.</a:t>
            </a:r>
            <a:endParaRPr sz="1700">
              <a:solidFill>
                <a:schemeClr val="hlink"/>
              </a:solidFill>
            </a:endParaRPr>
          </a:p>
        </p:txBody>
      </p:sp>
      <p:sp>
        <p:nvSpPr>
          <p:cNvPr id="944" name="Google Shape;944;p3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5" name="Google Shape;945;p3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6" name="Google Shape;946;p3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7" name="Google Shape;947;p3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8" name="Google Shape;948;p3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49" name="Google Shape;949;p3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0" name="Google Shape;950;p3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1" name="Google Shape;951;p3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2" name="Google Shape;952;p3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3" name="Google Shape;953;p3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4" name="Google Shape;954;p3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55" name="Google Shape;955;p3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56" name="Google Shape;956;p38"/>
          <p:cNvGraphicFramePr/>
          <p:nvPr/>
        </p:nvGraphicFramePr>
        <p:xfrm>
          <a:off x="374550" y="3592596"/>
          <a:ext cx="3000000" cy="3000000"/>
        </p:xfrm>
        <a:graphic>
          <a:graphicData uri="http://schemas.openxmlformats.org/drawingml/2006/table">
            <a:tbl>
              <a:tblPr>
                <a:noFill/>
                <a:tableStyleId>{3C1FD8AF-B8EA-4574-A5B5-76700F46D3DF}</a:tableStyleId>
              </a:tblPr>
              <a:tblGrid>
                <a:gridCol w="4293550"/>
                <a:gridCol w="2220950"/>
              </a:tblGrid>
              <a:tr h="826300">
                <a:tc>
                  <a:txBody>
                    <a:bodyPr/>
                    <a:lstStyle/>
                    <a:p>
                      <a:pPr indent="0" lvl="0" marL="0" rtl="0" algn="ctr">
                        <a:spcBef>
                          <a:spcPts val="0"/>
                        </a:spcBef>
                        <a:spcAft>
                          <a:spcPts val="0"/>
                        </a:spcAft>
                        <a:buNone/>
                      </a:pPr>
                      <a:r>
                        <a:rPr b="1" lang="en" sz="1700">
                          <a:latin typeface="Poppins"/>
                          <a:ea typeface="Poppins"/>
                          <a:cs typeface="Poppins"/>
                          <a:sym typeface="Poppins"/>
                        </a:rPr>
                        <a:t>Experience Of School</a:t>
                      </a:r>
                      <a:endParaRPr b="1" sz="17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Yes/No/Sometimes Or Somewhat/ I Don’t Know Yet</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89672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Are students, guests, and families greeted by school staff when they enter the school? </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166600">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When families call the school, are staff friendly? Can they give them the information they need or direct them to the right staff person?</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2682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Can caregivers easily reach or get a message to their child's classroom?</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9672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Are there signs that direct visitors or families to different locations in the school?</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43652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Does your school have a parent/family resource room or a parent/family liaison? Do families feel comfortable using the room or contacting that person?</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957" name="Google Shape;957;p38"/>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a:t>
            </a:r>
            <a:endParaRPr/>
          </a:p>
        </p:txBody>
      </p:sp>
      <p:sp>
        <p:nvSpPr>
          <p:cNvPr id="247" name="Google Shape;247;p21"/>
          <p:cNvSpPr txBox="1"/>
          <p:nvPr>
            <p:ph idx="1" type="body"/>
          </p:nvPr>
        </p:nvSpPr>
        <p:spPr>
          <a:xfrm>
            <a:off x="374550" y="1131925"/>
            <a:ext cx="6514500" cy="84513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2050"/>
              <a:t>Welcome to the TALE Academy! </a:t>
            </a:r>
            <a:endParaRPr b="1" sz="2050"/>
          </a:p>
          <a:p>
            <a:pPr indent="0" lvl="0" marL="0" rtl="0" algn="l">
              <a:spcBef>
                <a:spcPts val="0"/>
              </a:spcBef>
              <a:spcAft>
                <a:spcPts val="0"/>
              </a:spcAft>
              <a:buNone/>
            </a:pPr>
            <a:r>
              <a:t/>
            </a:r>
            <a:endParaRPr sz="2050"/>
          </a:p>
          <a:p>
            <a:pPr indent="0" lvl="0" marL="0" rtl="0" algn="l">
              <a:spcBef>
                <a:spcPts val="0"/>
              </a:spcBef>
              <a:spcAft>
                <a:spcPts val="0"/>
              </a:spcAft>
              <a:buNone/>
            </a:pPr>
            <a:r>
              <a:rPr lang="en" sz="2050"/>
              <a:t>This digital </a:t>
            </a:r>
            <a:r>
              <a:rPr lang="en" sz="2050"/>
              <a:t>workbook</a:t>
            </a:r>
            <a:r>
              <a:rPr lang="en" sz="2050"/>
              <a:t> is your place to complete the activities for </a:t>
            </a:r>
            <a:r>
              <a:rPr lang="en" sz="2050"/>
              <a:t>Module 5: </a:t>
            </a:r>
            <a:r>
              <a:rPr lang="en" sz="2050"/>
              <a:t>Family and Community Engagement Across Learning Environments. This workbook is a living document </a:t>
            </a:r>
            <a:r>
              <a:rPr i="1" lang="en" sz="2050"/>
              <a:t>for your own personal use and learning.</a:t>
            </a:r>
            <a:r>
              <a:rPr lang="en" sz="2050"/>
              <a:t> Your notes and your work within this resource are visible only to you.</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If using Google Slides your changes will update automatically. If you choose to convert to PPT remember to save your work!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This module has a total of 8 sessions. As you complete each session within the TALE Academy, you will return to and use this digital workbook to complete the activities assigned to you.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Advance to the next page to learn some tips for using this workbook. </a:t>
            </a:r>
            <a:endParaRPr sz="2050"/>
          </a:p>
          <a:p>
            <a:pPr indent="0" lvl="0" marL="0" rtl="0" algn="l">
              <a:spcBef>
                <a:spcPts val="0"/>
              </a:spcBef>
              <a:spcAft>
                <a:spcPts val="0"/>
              </a:spcAft>
              <a:buClr>
                <a:schemeClr val="hlink"/>
              </a:buClr>
              <a:buSzPct val="53658"/>
              <a:buFont typeface="Arial"/>
              <a:buNone/>
            </a:pPr>
            <a:r>
              <a:t/>
            </a:r>
            <a:endParaRPr sz="2050"/>
          </a:p>
          <a:p>
            <a:pPr indent="0" lvl="0" marL="0" rtl="0" algn="l">
              <a:spcBef>
                <a:spcPts val="0"/>
              </a:spcBef>
              <a:spcAft>
                <a:spcPts val="0"/>
              </a:spcAft>
              <a:buClr>
                <a:schemeClr val="hlink"/>
              </a:buClr>
              <a:buSzPct val="53658"/>
              <a:buFont typeface="Arial"/>
              <a:buNone/>
            </a:pPr>
            <a:r>
              <a:rPr lang="en" sz="2050"/>
              <a:t>Enjoy the learning journey!</a:t>
            </a:r>
            <a:endParaRPr sz="2050"/>
          </a:p>
          <a:p>
            <a:pPr indent="0" lvl="0" marL="0" rtl="0" algn="l">
              <a:spcBef>
                <a:spcPts val="0"/>
              </a:spcBef>
              <a:spcAft>
                <a:spcPts val="0"/>
              </a:spcAft>
              <a:buNone/>
            </a:pPr>
            <a:r>
              <a:t/>
            </a:r>
            <a:endParaRPr sz="2150"/>
          </a:p>
        </p:txBody>
      </p:sp>
      <p:sp>
        <p:nvSpPr>
          <p:cNvPr id="248" name="Google Shape;248;p21">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49" name="Google Shape;249;p21">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0" name="Google Shape;250;p2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1" name="Google Shape;251;p2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2" name="Google Shape;252;p21">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3" name="Google Shape;253;p21">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4" name="Google Shape;254;p21">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5" name="Google Shape;255;p21">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6" name="Google Shape;256;p21">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7" name="Google Shape;257;p21">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8" name="Google Shape;258;p21">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59" name="Google Shape;259;p21">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3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5.2.1 - How Do Families Experience Your School? (Continued)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3" name="Google Shape;963;p3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4" name="Google Shape;964;p3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5" name="Google Shape;965;p3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6" name="Google Shape;966;p3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7" name="Google Shape;967;p3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8" name="Google Shape;968;p3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69" name="Google Shape;969;p3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0" name="Google Shape;970;p3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1" name="Google Shape;971;p3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2" name="Google Shape;972;p3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3" name="Google Shape;973;p3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74" name="Google Shape;974;p3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75" name="Google Shape;975;p39"/>
          <p:cNvGraphicFramePr/>
          <p:nvPr/>
        </p:nvGraphicFramePr>
        <p:xfrm>
          <a:off x="232300" y="1740650"/>
          <a:ext cx="3000000" cy="3000000"/>
        </p:xfrm>
        <a:graphic>
          <a:graphicData uri="http://schemas.openxmlformats.org/drawingml/2006/table">
            <a:tbl>
              <a:tblPr>
                <a:noFill/>
                <a:tableStyleId>{3C1FD8AF-B8EA-4574-A5B5-76700F46D3DF}</a:tableStyleId>
              </a:tblPr>
              <a:tblGrid>
                <a:gridCol w="4478000"/>
                <a:gridCol w="2316375"/>
              </a:tblGrid>
              <a:tr h="1010325">
                <a:tc>
                  <a:txBody>
                    <a:bodyPr/>
                    <a:lstStyle/>
                    <a:p>
                      <a:pPr indent="0" lvl="0" marL="0" rtl="0" algn="ctr">
                        <a:spcBef>
                          <a:spcPts val="0"/>
                        </a:spcBef>
                        <a:spcAft>
                          <a:spcPts val="0"/>
                        </a:spcAft>
                        <a:buNone/>
                      </a:pPr>
                      <a:r>
                        <a:rPr b="1" lang="en" sz="1700">
                          <a:latin typeface="Poppins"/>
                          <a:ea typeface="Poppins"/>
                          <a:cs typeface="Poppins"/>
                          <a:sym typeface="Poppins"/>
                        </a:rPr>
                        <a:t>Experience Of School</a:t>
                      </a:r>
                      <a:endParaRPr b="1" sz="17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Yes/No/Sometimes Or Somewhat/ I Don’t Know Yet</a:t>
                      </a:r>
                      <a:endParaRPr b="1"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931675">
                <a:tc>
                  <a:txBody>
                    <a:bodyPr/>
                    <a:lstStyle/>
                    <a:p>
                      <a:pPr indent="0" lvl="0" marL="0" rtl="0" algn="l">
                        <a:lnSpc>
                          <a:spcPct val="115000"/>
                        </a:lnSpc>
                        <a:spcBef>
                          <a:spcPts val="1200"/>
                        </a:spcBef>
                        <a:spcAft>
                          <a:spcPts val="2400"/>
                        </a:spcAft>
                        <a:buNone/>
                      </a:pPr>
                      <a:r>
                        <a:rPr lang="en" sz="1600">
                          <a:solidFill>
                            <a:schemeClr val="hlink"/>
                          </a:solidFill>
                          <a:latin typeface="Poppins"/>
                          <a:ea typeface="Poppins"/>
                          <a:cs typeface="Poppins"/>
                          <a:sym typeface="Poppins"/>
                        </a:rPr>
                        <a:t>Do teacher and school staff use different methods to contact families (in-person, phone, paper, or electronically)?</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51250">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Are families contacted in their preferred language?</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1927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Are written materials free of jargon and available in a family’s preferred language?</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93167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Do you provide regular notes, newsletters, or classroom updates to your student’s families?</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81475">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Do you provide information to families about programs that can help students succeed, such as tutors or after school programs?</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37900">
                <a:tc>
                  <a:txBody>
                    <a:bodyPr/>
                    <a:lstStyle/>
                    <a:p>
                      <a:pPr indent="0" lvl="0" marL="0" rtl="0" algn="l">
                        <a:lnSpc>
                          <a:spcPct val="115000"/>
                        </a:lnSpc>
                        <a:spcBef>
                          <a:spcPts val="1200"/>
                        </a:spcBef>
                        <a:spcAft>
                          <a:spcPts val="2400"/>
                        </a:spcAft>
                        <a:buNone/>
                      </a:pPr>
                      <a:r>
                        <a:rPr lang="en" sz="1600">
                          <a:latin typeface="Poppins"/>
                          <a:ea typeface="Poppins"/>
                          <a:cs typeface="Poppins"/>
                          <a:sym typeface="Poppins"/>
                        </a:rPr>
                        <a:t>Does the school respect the various roles and circumstances of families, such as single parents, grandparents, godparents, foster parents, or other family caregivers?</a:t>
                      </a:r>
                      <a:endParaRPr sz="16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40"/>
          <p:cNvSpPr txBox="1"/>
          <p:nvPr>
            <p:ph type="title"/>
          </p:nvPr>
        </p:nvSpPr>
        <p:spPr>
          <a:xfrm>
            <a:off x="374550" y="322840"/>
            <a:ext cx="6514500" cy="12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a:t>
            </a:r>
            <a:r>
              <a:rPr lang="en" sz="3600"/>
              <a:t>5</a:t>
            </a:r>
            <a:r>
              <a:rPr lang="en" sz="3600"/>
              <a:t>.2.2 - Plan for Trust, Transparency, and Capacity</a:t>
            </a:r>
            <a:endParaRPr sz="3600"/>
          </a:p>
          <a:p>
            <a:pPr indent="0" lvl="0" marL="0" rtl="0" algn="l">
              <a:spcBef>
                <a:spcPts val="0"/>
              </a:spcBef>
              <a:spcAft>
                <a:spcPts val="0"/>
              </a:spcAft>
              <a:buClr>
                <a:schemeClr val="hlink"/>
              </a:buClr>
              <a:buSzPts val="1100"/>
              <a:buFont typeface="Arial"/>
              <a:buNone/>
            </a:pPr>
            <a:r>
              <a:t/>
            </a:r>
            <a:endParaRPr sz="3600"/>
          </a:p>
          <a:p>
            <a:pPr indent="0" lvl="0" marL="0" rtl="0" algn="l">
              <a:spcBef>
                <a:spcPts val="0"/>
              </a:spcBef>
              <a:spcAft>
                <a:spcPts val="0"/>
              </a:spcAft>
              <a:buClr>
                <a:schemeClr val="hlink"/>
              </a:buClr>
              <a:buSzPts val="990"/>
              <a:buFont typeface="Arial"/>
              <a:buNone/>
            </a:pPr>
            <a:r>
              <a:t/>
            </a:r>
            <a:endParaRPr sz="3600"/>
          </a:p>
        </p:txBody>
      </p:sp>
      <p:sp>
        <p:nvSpPr>
          <p:cNvPr id="981" name="Google Shape;981;p40"/>
          <p:cNvSpPr txBox="1"/>
          <p:nvPr>
            <p:ph idx="1" type="body"/>
          </p:nvPr>
        </p:nvSpPr>
        <p:spPr>
          <a:xfrm>
            <a:off x="374550" y="1593075"/>
            <a:ext cx="6514500" cy="220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ESTABLISH: Re</a:t>
            </a:r>
            <a:r>
              <a:rPr b="1" lang="en"/>
              <a:t>flection for Action</a:t>
            </a:r>
            <a:endParaRPr b="1"/>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Consider your current class(es).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Plan for one thing you can do that will build trust, transparency, and capacity with families.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Consider how to embed a digital tool into your goal.</a:t>
            </a:r>
            <a:endParaRPr sz="1700">
              <a:solidFill>
                <a:schemeClr val="hlink"/>
              </a:solidFill>
            </a:endParaRPr>
          </a:p>
        </p:txBody>
      </p:sp>
      <p:sp>
        <p:nvSpPr>
          <p:cNvPr id="982" name="Google Shape;982;p4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3" name="Google Shape;983;p4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4" name="Google Shape;984;p4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5" name="Google Shape;985;p4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6" name="Google Shape;986;p4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7" name="Google Shape;987;p4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8" name="Google Shape;988;p4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89" name="Google Shape;989;p4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0" name="Google Shape;990;p4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1" name="Google Shape;991;p4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2" name="Google Shape;992;p4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993" name="Google Shape;993;p4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994" name="Google Shape;994;p40"/>
          <p:cNvGraphicFramePr/>
          <p:nvPr/>
        </p:nvGraphicFramePr>
        <p:xfrm>
          <a:off x="374538" y="3942075"/>
          <a:ext cx="3000000" cy="3000000"/>
        </p:xfrm>
        <a:graphic>
          <a:graphicData uri="http://schemas.openxmlformats.org/drawingml/2006/table">
            <a:tbl>
              <a:tblPr>
                <a:noFill/>
                <a:tableStyleId>{418E63AB-7CAC-4BDB-9B27-996BEED2FA0C}</a:tableStyleId>
              </a:tblPr>
              <a:tblGrid>
                <a:gridCol w="1499600"/>
                <a:gridCol w="2453150"/>
                <a:gridCol w="2453150"/>
              </a:tblGrid>
              <a:tr h="460725">
                <a:tc>
                  <a:txBody>
                    <a:bodyPr/>
                    <a:lstStyle/>
                    <a:p>
                      <a:pPr indent="0" lvl="0" marL="0" rtl="0" algn="ctr">
                        <a:spcBef>
                          <a:spcPts val="0"/>
                        </a:spcBef>
                        <a:spcAft>
                          <a:spcPts val="0"/>
                        </a:spcAft>
                        <a:buNone/>
                      </a:pPr>
                      <a:r>
                        <a:rPr b="1" lang="en" sz="1600">
                          <a:latin typeface="Poppins"/>
                          <a:ea typeface="Poppins"/>
                          <a:cs typeface="Poppins"/>
                          <a:sym typeface="Poppins"/>
                        </a:rPr>
                        <a:t>Principle</a:t>
                      </a:r>
                      <a:endParaRPr b="1"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One thing I can do this year…</a:t>
                      </a:r>
                      <a:endParaRPr b="1"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600">
                          <a:latin typeface="Poppins"/>
                          <a:ea typeface="Poppins"/>
                          <a:cs typeface="Poppins"/>
                          <a:sym typeface="Poppins"/>
                        </a:rPr>
                        <a:t>A digital tool that I could use…</a:t>
                      </a:r>
                      <a:endParaRPr b="1"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1543700">
                <a:tc>
                  <a:txBody>
                    <a:bodyPr/>
                    <a:lstStyle/>
                    <a:p>
                      <a:pPr indent="0" lvl="0" marL="0" rtl="0" algn="l">
                        <a:spcBef>
                          <a:spcPts val="0"/>
                        </a:spcBef>
                        <a:spcAft>
                          <a:spcPts val="0"/>
                        </a:spcAft>
                        <a:buNone/>
                      </a:pPr>
                      <a:r>
                        <a:rPr b="1" lang="en">
                          <a:latin typeface="Poppins"/>
                          <a:ea typeface="Poppins"/>
                          <a:cs typeface="Poppins"/>
                          <a:sym typeface="Poppins"/>
                        </a:rPr>
                        <a:t>Build Trust</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543700">
                <a:tc>
                  <a:txBody>
                    <a:bodyPr/>
                    <a:lstStyle/>
                    <a:p>
                      <a:pPr indent="0" lvl="0" marL="0" rtl="0" algn="l">
                        <a:spcBef>
                          <a:spcPts val="0"/>
                        </a:spcBef>
                        <a:spcAft>
                          <a:spcPts val="0"/>
                        </a:spcAft>
                        <a:buNone/>
                      </a:pPr>
                      <a:r>
                        <a:rPr b="1" lang="en">
                          <a:latin typeface="Poppins"/>
                          <a:ea typeface="Poppins"/>
                          <a:cs typeface="Poppins"/>
                          <a:sym typeface="Poppins"/>
                        </a:rPr>
                        <a:t>Build Transparency</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814425">
                <a:tc>
                  <a:txBody>
                    <a:bodyPr/>
                    <a:lstStyle/>
                    <a:p>
                      <a:pPr indent="0" lvl="0" marL="0" rtl="0" algn="l">
                        <a:spcBef>
                          <a:spcPts val="0"/>
                        </a:spcBef>
                        <a:spcAft>
                          <a:spcPts val="0"/>
                        </a:spcAft>
                        <a:buNone/>
                      </a:pPr>
                      <a:r>
                        <a:rPr b="1" lang="en">
                          <a:latin typeface="Poppins"/>
                          <a:ea typeface="Poppins"/>
                          <a:cs typeface="Poppins"/>
                          <a:sym typeface="Poppins"/>
                        </a:rPr>
                        <a:t>Build Capacity</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41"/>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5.2.3 - </a:t>
            </a:r>
            <a:r>
              <a:rPr lang="en" sz="2600">
                <a:highlight>
                  <a:schemeClr val="lt1"/>
                </a:highlight>
              </a:rPr>
              <a:t>Key Terms for Micro-Credential Activity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dk1"/>
              </a:highlight>
            </a:endParaRPr>
          </a:p>
          <a:p>
            <a:pPr indent="0" lvl="0" marL="0" rtl="0" algn="l">
              <a:spcBef>
                <a:spcPts val="0"/>
              </a:spcBef>
              <a:spcAft>
                <a:spcPts val="0"/>
              </a:spcAft>
              <a:buSzPts val="990"/>
              <a:buNone/>
            </a:pPr>
            <a:r>
              <a:t/>
            </a:r>
            <a:endParaRPr sz="3600"/>
          </a:p>
        </p:txBody>
      </p:sp>
      <p:pic>
        <p:nvPicPr>
          <p:cNvPr id="1000" name="Google Shape;1000;p41"/>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001" name="Google Shape;1001;p4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2" name="Google Shape;1002;p41">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3" name="Google Shape;1003;p4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4" name="Google Shape;1004;p4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5" name="Google Shape;1005;p41">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6" name="Google Shape;1006;p41">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7" name="Google Shape;1007;p41">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8" name="Google Shape;1008;p41">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09" name="Google Shape;1009;p41">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0" name="Google Shape;1010;p41">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1" name="Google Shape;1011;p41">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12" name="Google Shape;1012;p41">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13" name="Google Shape;1013;p41"/>
          <p:cNvGraphicFramePr/>
          <p:nvPr/>
        </p:nvGraphicFramePr>
        <p:xfrm>
          <a:off x="134275" y="1436607"/>
          <a:ext cx="3000000" cy="3000000"/>
        </p:xfrm>
        <a:graphic>
          <a:graphicData uri="http://schemas.openxmlformats.org/drawingml/2006/table">
            <a:tbl>
              <a:tblPr>
                <a:noFill/>
                <a:tableStyleId>{3C1FD8AF-B8EA-4574-A5B5-76700F46D3DF}</a:tableStyleId>
              </a:tblPr>
              <a:tblGrid>
                <a:gridCol w="1588225"/>
                <a:gridCol w="5492725"/>
              </a:tblGrid>
              <a:tr h="320825">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1"/>
                    </a:solidFill>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2592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493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10246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7900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1014" name="Google Shape;1014;p41"/>
          <p:cNvSpPr txBox="1"/>
          <p:nvPr/>
        </p:nvSpPr>
        <p:spPr>
          <a:xfrm>
            <a:off x="2003850" y="9710425"/>
            <a:ext cx="3255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Continued on next page</a:t>
            </a:r>
            <a:endParaRPr sz="1500">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42"/>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5.2.3 - Dual Capacity-Building for Impact</a:t>
            </a:r>
            <a:endParaRPr/>
          </a:p>
          <a:p>
            <a:pPr indent="0" lvl="0" marL="0" rtl="0" algn="l">
              <a:spcBef>
                <a:spcPts val="0"/>
              </a:spcBef>
              <a:spcAft>
                <a:spcPts val="0"/>
              </a:spcAft>
              <a:buNone/>
            </a:pPr>
            <a:r>
              <a:t/>
            </a:r>
            <a:endParaRPr/>
          </a:p>
        </p:txBody>
      </p:sp>
      <p:sp>
        <p:nvSpPr>
          <p:cNvPr id="1020" name="Google Shape;1020;p42"/>
          <p:cNvSpPr txBox="1"/>
          <p:nvPr>
            <p:ph idx="1" type="body"/>
          </p:nvPr>
        </p:nvSpPr>
        <p:spPr>
          <a:xfrm>
            <a:off x="374550" y="1648448"/>
            <a:ext cx="6514500" cy="440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42900" lvl="0" marL="457200" rtl="0" algn="l">
              <a:lnSpc>
                <a:spcPct val="115000"/>
              </a:lnSpc>
              <a:spcBef>
                <a:spcPts val="0"/>
              </a:spcBef>
              <a:spcAft>
                <a:spcPts val="0"/>
              </a:spcAft>
              <a:buSzPts val="1800"/>
              <a:buChar char="●"/>
            </a:pPr>
            <a:r>
              <a:rPr lang="en" sz="1800">
                <a:solidFill>
                  <a:schemeClr val="hlink"/>
                </a:solidFill>
              </a:rPr>
              <a:t>Visit this link: </a:t>
            </a:r>
            <a:r>
              <a:rPr lang="en" sz="1800" u="sng">
                <a:solidFill>
                  <a:srgbClr val="1155CC"/>
                </a:solidFill>
                <a:hlinkClick r:id="rId3">
                  <a:extLst>
                    <a:ext uri="{A12FA001-AC4F-418D-AE19-62706E023703}">
                      <ahyp:hlinkClr val="tx"/>
                    </a:ext>
                  </a:extLst>
                </a:hlinkClick>
              </a:rPr>
              <a:t>Relative Impact of Family Engagement Strategies on Student Learning</a:t>
            </a:r>
            <a:r>
              <a:rPr lang="en" sz="1800">
                <a:solidFill>
                  <a:schemeClr val="hlink"/>
                </a:solidFill>
              </a:rPr>
              <a:t>.</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Select a higher impact family engagement strategy and add it to the family engagement plan template on the following page.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Complete the reflection questions that follow. </a:t>
            </a:r>
            <a:endParaRPr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Once you have finished this activity, return to your response to activity 5.1.3. Consider whether your response should be adjusted based on what you learned in this session about dual-capacity building and make any necessary adjustments to your family engagement plan. </a:t>
            </a:r>
            <a:endParaRPr sz="1800">
              <a:solidFill>
                <a:schemeClr val="hlink"/>
              </a:solidFill>
            </a:endParaRPr>
          </a:p>
          <a:p>
            <a:pPr indent="0" lvl="0" marL="0" rtl="0" algn="l">
              <a:lnSpc>
                <a:spcPct val="115000"/>
              </a:lnSpc>
              <a:spcBef>
                <a:spcPts val="0"/>
              </a:spcBef>
              <a:spcAft>
                <a:spcPts val="0"/>
              </a:spcAft>
              <a:buNone/>
            </a:pPr>
            <a:r>
              <a:t/>
            </a:r>
            <a:endParaRPr sz="16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021" name="Google Shape;1021;p42"/>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022" name="Google Shape;1022;p42"/>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023" name="Google Shape;1023;p42">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4" name="Google Shape;1024;p42">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5" name="Google Shape;1025;p4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6" name="Google Shape;1026;p4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7" name="Google Shape;1027;p42">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8" name="Google Shape;1028;p42">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29" name="Google Shape;1029;p42">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0" name="Google Shape;1030;p42">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1" name="Google Shape;1031;p42">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2" name="Google Shape;1032;p42">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3" name="Google Shape;1033;p42">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34" name="Google Shape;1034;p42">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43"/>
          <p:cNvSpPr txBox="1"/>
          <p:nvPr>
            <p:ph type="title"/>
          </p:nvPr>
        </p:nvSpPr>
        <p:spPr>
          <a:xfrm>
            <a:off x="374550" y="322825"/>
            <a:ext cx="5797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5.2.3 - Dual Capacity-Building for Impact</a:t>
            </a:r>
            <a:endParaRPr/>
          </a:p>
          <a:p>
            <a:pPr indent="0" lvl="0" marL="0" rtl="0" algn="l">
              <a:spcBef>
                <a:spcPts val="0"/>
              </a:spcBef>
              <a:spcAft>
                <a:spcPts val="0"/>
              </a:spcAft>
              <a:buNone/>
            </a:pPr>
            <a:r>
              <a:t/>
            </a:r>
            <a:endParaRPr/>
          </a:p>
        </p:txBody>
      </p:sp>
      <p:sp>
        <p:nvSpPr>
          <p:cNvPr id="1040" name="Google Shape;1040;p43"/>
          <p:cNvSpPr txBox="1"/>
          <p:nvPr>
            <p:ph idx="1" type="body"/>
          </p:nvPr>
        </p:nvSpPr>
        <p:spPr>
          <a:xfrm>
            <a:off x="374550" y="1648448"/>
            <a:ext cx="6514500" cy="440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700">
                <a:solidFill>
                  <a:schemeClr val="hlink"/>
                </a:solidFill>
              </a:rPr>
              <a:t>INSTRUCTIONS:</a:t>
            </a:r>
            <a:endParaRPr i="1" sz="1700">
              <a:solidFill>
                <a:schemeClr val="hlink"/>
              </a:solidFill>
            </a:endParaRPr>
          </a:p>
          <a:p>
            <a:pPr indent="-342900" lvl="0" marL="457200" rtl="0" algn="l">
              <a:lnSpc>
                <a:spcPct val="115000"/>
              </a:lnSpc>
              <a:spcBef>
                <a:spcPts val="0"/>
              </a:spcBef>
              <a:spcAft>
                <a:spcPts val="0"/>
              </a:spcAft>
              <a:buSzPts val="1800"/>
              <a:buChar char="●"/>
            </a:pPr>
            <a:r>
              <a:rPr lang="en" sz="1800">
                <a:solidFill>
                  <a:schemeClr val="hlink"/>
                </a:solidFill>
              </a:rPr>
              <a:t>Visit this link: </a:t>
            </a:r>
            <a:r>
              <a:rPr lang="en" sz="1800" u="sng">
                <a:solidFill>
                  <a:srgbClr val="1155CC"/>
                </a:solidFill>
                <a:hlinkClick r:id="rId3">
                  <a:extLst>
                    <a:ext uri="{A12FA001-AC4F-418D-AE19-62706E023703}">
                      <ahyp:hlinkClr val="tx"/>
                    </a:ext>
                  </a:extLst>
                </a:hlinkClick>
              </a:rPr>
              <a:t>Relative Impact of Family Engagement Strategies on Student Learning</a:t>
            </a:r>
            <a:r>
              <a:rPr lang="en" sz="1800">
                <a:solidFill>
                  <a:schemeClr val="hlink"/>
                </a:solidFill>
              </a:rPr>
              <a:t>.</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Select a higher impact family engagement strategy and add it to the family engagement plan template on the following page.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Complete the reflection questions that follow. </a:t>
            </a:r>
            <a:endParaRPr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Once you have finished this activity, return to your response to activity 5.1.3. Consider whether your response should be adjusted based on what you learned in this session about dual-capacity building and make any necessary adjustments to your family engagement plan. </a:t>
            </a:r>
            <a:endParaRPr sz="1800">
              <a:solidFill>
                <a:schemeClr val="hlink"/>
              </a:solidFill>
            </a:endParaRPr>
          </a:p>
          <a:p>
            <a:pPr indent="0" lvl="0" marL="0" rtl="0" algn="l">
              <a:lnSpc>
                <a:spcPct val="115000"/>
              </a:lnSpc>
              <a:spcBef>
                <a:spcPts val="0"/>
              </a:spcBef>
              <a:spcAft>
                <a:spcPts val="0"/>
              </a:spcAft>
              <a:buNone/>
            </a:pPr>
            <a:r>
              <a:t/>
            </a:r>
            <a:endParaRPr sz="16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1041" name="Google Shape;1041;p43"/>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042" name="Google Shape;1042;p43"/>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
        <p:nvSpPr>
          <p:cNvPr id="1043" name="Google Shape;1043;p43">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4" name="Google Shape;1044;p43">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5" name="Google Shape;1045;p4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6" name="Google Shape;1046;p4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7" name="Google Shape;1047;p43">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8" name="Google Shape;1048;p43">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49" name="Google Shape;1049;p43">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0" name="Google Shape;1050;p43">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1" name="Google Shape;1051;p43">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2" name="Google Shape;1052;p43">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3" name="Google Shape;1053;p43">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54" name="Google Shape;1054;p43">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44"/>
          <p:cNvSpPr txBox="1"/>
          <p:nvPr>
            <p:ph type="title"/>
          </p:nvPr>
        </p:nvSpPr>
        <p:spPr>
          <a:xfrm>
            <a:off x="374625" y="227575"/>
            <a:ext cx="56820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500"/>
              <a:t>Activity </a:t>
            </a:r>
            <a:r>
              <a:rPr lang="en" sz="2500"/>
              <a:t>5.2.3 - Dual Capacity-Building for Impact (Continued) </a:t>
            </a:r>
            <a:endParaRPr sz="2500"/>
          </a:p>
          <a:p>
            <a:pPr indent="0" lvl="0" marL="0" rtl="0" algn="l">
              <a:spcBef>
                <a:spcPts val="0"/>
              </a:spcBef>
              <a:spcAft>
                <a:spcPts val="0"/>
              </a:spcAft>
              <a:buSzPts val="990"/>
              <a:buNone/>
            </a:pPr>
            <a:r>
              <a:t/>
            </a:r>
            <a:endParaRPr sz="1000"/>
          </a:p>
          <a:p>
            <a:pPr indent="0" lvl="0" marL="0" rtl="0" algn="l">
              <a:spcBef>
                <a:spcPts val="0"/>
              </a:spcBef>
              <a:spcAft>
                <a:spcPts val="0"/>
              </a:spcAft>
              <a:buSzPts val="990"/>
              <a:buNone/>
            </a:pPr>
            <a:r>
              <a:t/>
            </a:r>
            <a:endParaRPr sz="2100"/>
          </a:p>
        </p:txBody>
      </p:sp>
      <p:pic>
        <p:nvPicPr>
          <p:cNvPr id="1060" name="Google Shape;1060;p4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61" name="Google Shape;1061;p4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2" name="Google Shape;1062;p4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3" name="Google Shape;1063;p4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4" name="Google Shape;1064;p4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5" name="Google Shape;1065;p4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6" name="Google Shape;1066;p4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7" name="Google Shape;1067;p4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8" name="Google Shape;1068;p4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69" name="Google Shape;1069;p4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0" name="Google Shape;1070;p4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1" name="Google Shape;1071;p4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72" name="Google Shape;1072;p4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73" name="Google Shape;1073;p44"/>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6337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a:t>
                      </a:r>
                      <a:endParaRPr>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rowSpan="2" hMerge="1"/>
                <a:tc rowSpan="2" hMerge="1"/>
                <a:tc rowSpan="2" hMerge="1"/>
                <a:tc rowSpan="2" hMerge="1"/>
              </a:tr>
              <a:tr h="248675">
                <a:tc gridSpan="5" vMerge="1"/>
                <a:tc hMerge="1" vMerge="1"/>
                <a:tc hMerge="1" vMerge="1"/>
                <a:tc hMerge="1" vMerge="1"/>
                <a:tc hMerge="1" vMerge="1"/>
              </a:tr>
              <a:tr h="4887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7006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1689800">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506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488700">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506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31557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7006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700650">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1477850">
                <a:tc gridSpan="2">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1074" name="Google Shape;1074;p44"/>
          <p:cNvSpPr txBox="1"/>
          <p:nvPr/>
        </p:nvSpPr>
        <p:spPr>
          <a:xfrm>
            <a:off x="2003850" y="9624250"/>
            <a:ext cx="325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Continued on next page</a:t>
            </a:r>
            <a:endParaRPr>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45"/>
          <p:cNvSpPr txBox="1"/>
          <p:nvPr>
            <p:ph type="title"/>
          </p:nvPr>
        </p:nvSpPr>
        <p:spPr>
          <a:xfrm>
            <a:off x="374625" y="227575"/>
            <a:ext cx="56820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2500"/>
              <a:t>Activity </a:t>
            </a:r>
            <a:r>
              <a:rPr lang="en" sz="2500"/>
              <a:t>5.2.3 - Dual Capacity-Building for Impact (Continued) </a:t>
            </a:r>
            <a:endParaRPr sz="2500"/>
          </a:p>
          <a:p>
            <a:pPr indent="0" lvl="0" marL="0" rtl="0" algn="l">
              <a:spcBef>
                <a:spcPts val="0"/>
              </a:spcBef>
              <a:spcAft>
                <a:spcPts val="0"/>
              </a:spcAft>
              <a:buSzPts val="990"/>
              <a:buNone/>
            </a:pPr>
            <a:r>
              <a:t/>
            </a:r>
            <a:endParaRPr sz="1000"/>
          </a:p>
          <a:p>
            <a:pPr indent="0" lvl="0" marL="0" rtl="0" algn="l">
              <a:spcBef>
                <a:spcPts val="0"/>
              </a:spcBef>
              <a:spcAft>
                <a:spcPts val="0"/>
              </a:spcAft>
              <a:buSzPts val="990"/>
              <a:buNone/>
            </a:pPr>
            <a:r>
              <a:t/>
            </a:r>
            <a:endParaRPr sz="2100"/>
          </a:p>
        </p:txBody>
      </p:sp>
      <p:pic>
        <p:nvPicPr>
          <p:cNvPr id="1080" name="Google Shape;1080;p45"/>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081" name="Google Shape;1081;p45">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2" name="Google Shape;1082;p45">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3" name="Google Shape;1083;p4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4" name="Google Shape;1084;p4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5" name="Google Shape;1085;p45">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6" name="Google Shape;1086;p45">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7" name="Google Shape;1087;p45">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8" name="Google Shape;1088;p45">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89" name="Google Shape;1089;p45">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0" name="Google Shape;1090;p45">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1" name="Google Shape;1091;p45">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092" name="Google Shape;1092;p45">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093" name="Google Shape;1093;p45"/>
          <p:cNvGraphicFramePr/>
          <p:nvPr/>
        </p:nvGraphicFramePr>
        <p:xfrm>
          <a:off x="374625" y="1373200"/>
          <a:ext cx="3000000" cy="3000000"/>
        </p:xfrm>
        <a:graphic>
          <a:graphicData uri="http://schemas.openxmlformats.org/drawingml/2006/table">
            <a:tbl>
              <a:tblPr>
                <a:noFill/>
                <a:tableStyleId>{418E63AB-7CAC-4BDB-9B27-996BEED2FA0C}</a:tableStyleId>
              </a:tblPr>
              <a:tblGrid>
                <a:gridCol w="1343325"/>
                <a:gridCol w="987850"/>
                <a:gridCol w="1375325"/>
                <a:gridCol w="794100"/>
                <a:gridCol w="2197100"/>
              </a:tblGrid>
              <a:tr h="61375">
                <a:tc gridSpan="5" rowSpan="2">
                  <a:txBody>
                    <a:bodyPr/>
                    <a:lstStyle/>
                    <a:p>
                      <a:pPr indent="0" lvl="0" marL="0" rtl="0" algn="ctr">
                        <a:spcBef>
                          <a:spcPts val="0"/>
                        </a:spcBef>
                        <a:spcAft>
                          <a:spcPts val="0"/>
                        </a:spcAft>
                        <a:buNone/>
                      </a:pPr>
                      <a:r>
                        <a:rPr b="1" lang="en" sz="1600">
                          <a:latin typeface="Poppins"/>
                          <a:ea typeface="Poppins"/>
                          <a:cs typeface="Poppins"/>
                          <a:sym typeface="Poppins"/>
                        </a:rPr>
                        <a:t>Reflection Questions</a:t>
                      </a:r>
                      <a:endParaRPr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rowSpan="2" hMerge="1"/>
                <a:tc rowSpan="2" hMerge="1"/>
                <a:tc rowSpan="2" hMerge="1"/>
                <a:tc rowSpan="2" hMerge="1"/>
              </a:tr>
              <a:tr h="301425">
                <a:tc gridSpan="5" vMerge="1"/>
                <a:tc hMerge="1" vMerge="1"/>
                <a:tc hMerge="1" vMerge="1"/>
                <a:tc hMerge="1" vMerge="1"/>
                <a:tc hMerge="1" vMerge="1"/>
              </a:tr>
              <a:tr h="409025">
                <a:tc gridSpan="5">
                  <a:txBody>
                    <a:bodyPr/>
                    <a:lstStyle/>
                    <a:p>
                      <a:pPr indent="0" lvl="0" marL="0" rtl="0" algn="l">
                        <a:spcBef>
                          <a:spcPts val="0"/>
                        </a:spcBef>
                        <a:spcAft>
                          <a:spcPts val="0"/>
                        </a:spcAft>
                        <a:buNone/>
                      </a:pPr>
                      <a:r>
                        <a:t/>
                      </a:r>
                      <a:endParaRPr b="1" sz="1600">
                        <a:latin typeface="Poppins"/>
                        <a:ea typeface="Poppins"/>
                        <a:cs typeface="Poppins"/>
                        <a:sym typeface="Poppins"/>
                      </a:endParaRPr>
                    </a:p>
                  </a:txBody>
                  <a:tcPr marT="63500" marB="63500" marR="63500" marL="63500">
                    <a:lnL cap="flat" cmpd="sng" w="19050">
                      <a:solidFill>
                        <a:schemeClr val="dk1">
                          <a:alpha val="0"/>
                        </a:schemeClr>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657950">
                <a:tc gridSpan="5">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What skills, knowledge or disposition will you need to develop for implementing this strategy, activity, or action step? </a:t>
                      </a:r>
                      <a:endParaRPr b="1" sz="16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1636325">
                <a:tc gridSpan="5">
                  <a:txBody>
                    <a:bodyPr/>
                    <a:lstStyle/>
                    <a:p>
                      <a:pPr indent="0" lvl="0" marL="0" rtl="0" algn="l">
                        <a:spcBef>
                          <a:spcPts val="0"/>
                        </a:spcBef>
                        <a:spcAft>
                          <a:spcPts val="0"/>
                        </a:spcAft>
                        <a:buNone/>
                      </a:pPr>
                      <a:r>
                        <a:t/>
                      </a:r>
                      <a:endParaRPr sz="1600"/>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657950">
                <a:tc gridSpan="5">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What skills, knowledge or disposition do you anticipate your families will need to develop? </a:t>
                      </a:r>
                      <a:endParaRPr b="1" sz="1600">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602600">
                <a:tc gridSpan="5">
                  <a:txBody>
                    <a:bodyPr/>
                    <a:lstStyle/>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6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r h="657950">
                <a:tc gridSpan="5">
                  <a:txBody>
                    <a:bodyPr/>
                    <a:lstStyle/>
                    <a:p>
                      <a:pPr indent="0" lvl="0" marL="0" rtl="0" algn="l">
                        <a:lnSpc>
                          <a:spcPct val="115000"/>
                        </a:lnSpc>
                        <a:spcBef>
                          <a:spcPts val="0"/>
                        </a:spcBef>
                        <a:spcAft>
                          <a:spcPts val="0"/>
                        </a:spcAft>
                        <a:buNone/>
                      </a:pPr>
                      <a:r>
                        <a:rPr b="1" lang="en" sz="1600">
                          <a:solidFill>
                            <a:schemeClr val="hlink"/>
                          </a:solidFill>
                          <a:latin typeface="Poppins"/>
                          <a:ea typeface="Poppins"/>
                          <a:cs typeface="Poppins"/>
                          <a:sym typeface="Poppins"/>
                        </a:rPr>
                        <a:t>How will you leverage technology to develop a family engagement plan that is portable across learning environments?</a:t>
                      </a:r>
                      <a:endParaRPr b="1" sz="16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hMerge="1"/>
                <a:tc hMerge="1"/>
                <a:tc hMerge="1"/>
                <a:tc hMerge="1"/>
              </a:tr>
              <a:tr h="359125">
                <a:tc gridSpan="5">
                  <a:txBody>
                    <a:bodyPr/>
                    <a:lstStyle/>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solidFill>
                          <a:schemeClr val="hlink"/>
                        </a:solidFill>
                        <a:latin typeface="Poppins"/>
                        <a:ea typeface="Poppins"/>
                        <a:cs typeface="Poppins"/>
                        <a:sym typeface="Poppins"/>
                      </a:endParaRPr>
                    </a:p>
                  </a:txBody>
                  <a:tcPr marT="63500" marB="63500" marR="63500" marL="6350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grpSp>
        <p:nvGrpSpPr>
          <p:cNvPr id="1098" name="Google Shape;1098;p46"/>
          <p:cNvGrpSpPr/>
          <p:nvPr/>
        </p:nvGrpSpPr>
        <p:grpSpPr>
          <a:xfrm>
            <a:off x="224350" y="224350"/>
            <a:ext cx="7116900" cy="9597300"/>
            <a:chOff x="224350" y="224350"/>
            <a:chExt cx="7116900" cy="9597300"/>
          </a:xfrm>
        </p:grpSpPr>
        <p:sp>
          <p:nvSpPr>
            <p:cNvPr id="1099" name="Google Shape;1099;p46"/>
            <p:cNvSpPr/>
            <p:nvPr/>
          </p:nvSpPr>
          <p:spPr>
            <a:xfrm>
              <a:off x="224350" y="224350"/>
              <a:ext cx="6967500" cy="9597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6"/>
            <p:cNvSpPr/>
            <p:nvPr/>
          </p:nvSpPr>
          <p:spPr>
            <a:xfrm rot="5400000">
              <a:off x="6936250" y="3016321"/>
              <a:ext cx="660600" cy="149400"/>
            </a:xfrm>
            <a:prstGeom prst="triangle">
              <a:avLst>
                <a:gd fmla="val 5088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1" name="Google Shape;1101;p46"/>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03</a:t>
            </a:r>
            <a:endParaRPr/>
          </a:p>
        </p:txBody>
      </p:sp>
      <p:cxnSp>
        <p:nvCxnSpPr>
          <p:cNvPr id="1102" name="Google Shape;1102;p46"/>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pic>
        <p:nvPicPr>
          <p:cNvPr id="1103" name="Google Shape;1103;p46">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1104" name="Google Shape;1104;p46"/>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Bridging the Digital Divide</a:t>
            </a:r>
            <a:r>
              <a:rPr lang="en"/>
              <a:t> Across Learning Environments</a:t>
            </a:r>
            <a:endParaRPr/>
          </a:p>
        </p:txBody>
      </p:sp>
      <p:sp>
        <p:nvSpPr>
          <p:cNvPr id="1105" name="Google Shape;1105;p46">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6" name="Google Shape;1106;p46">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7" name="Google Shape;1107;p4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8" name="Google Shape;1108;p4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09" name="Google Shape;1109;p46">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0" name="Google Shape;1110;p46">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1" name="Google Shape;1111;p46">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2" name="Google Shape;1112;p46">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3" name="Google Shape;1113;p46">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4" name="Google Shape;1114;p46">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5" name="Google Shape;1115;p46">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16" name="Google Shape;1116;p46">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4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122" name="Google Shape;1122;p47"/>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123" name="Google Shape;1123;p47"/>
          <p:cNvGraphicFramePr/>
          <p:nvPr/>
        </p:nvGraphicFramePr>
        <p:xfrm>
          <a:off x="504825" y="1090700"/>
          <a:ext cx="3000000" cy="3000000"/>
        </p:xfrm>
        <a:graphic>
          <a:graphicData uri="http://schemas.openxmlformats.org/drawingml/2006/table">
            <a:tbl>
              <a:tblPr>
                <a:noFill/>
                <a:tableStyleId>{3C1FD8AF-B8EA-4574-A5B5-76700F46D3DF}</a:tableStyleId>
              </a:tblPr>
              <a:tblGrid>
                <a:gridCol w="1831750"/>
                <a:gridCol w="2464050"/>
                <a:gridCol w="2147900"/>
              </a:tblGrid>
              <a:tr h="59342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Clr>
                          <a:schemeClr val="hlink"/>
                        </a:buClr>
                        <a:buSzPts val="1100"/>
                        <a:buFont typeface="Arial"/>
                        <a:buNone/>
                      </a:pPr>
                      <a:r>
                        <a:rPr b="1" lang="en" sz="1500">
                          <a:latin typeface="Poppins"/>
                          <a:ea typeface="Poppins"/>
                          <a:cs typeface="Poppins"/>
                          <a:sym typeface="Poppins"/>
                        </a:rPr>
                        <a:t>Accessibility</a:t>
                      </a:r>
                      <a:endParaRPr b="1" sz="15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b="1" sz="1500">
                        <a:latin typeface="Poppins"/>
                        <a:ea typeface="Poppins"/>
                        <a:cs typeface="Poppins"/>
                        <a:sym typeface="Poppins"/>
                      </a:endParaRPr>
                    </a:p>
                    <a:p>
                      <a:pPr indent="0" lvl="0" marL="0" rtl="0" algn="l">
                        <a:spcBef>
                          <a:spcPts val="0"/>
                        </a:spcBef>
                        <a:spcAft>
                          <a:spcPts val="0"/>
                        </a:spcAft>
                        <a:buNone/>
                      </a:pPr>
                      <a:r>
                        <a:t/>
                      </a:r>
                      <a:endParaRPr b="1"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E</a:t>
                      </a:r>
                      <a:r>
                        <a:rPr lang="en" sz="1500">
                          <a:latin typeface="Poppins"/>
                          <a:ea typeface="Poppins"/>
                          <a:cs typeface="Poppins"/>
                          <a:sym typeface="Poppins"/>
                        </a:rPr>
                        <a:t>nsuring that all students have access to the same educational experiences, services, and information, by removing the barriers that prevent certain individuals from accessing educational tools and resources in the same way as their peers</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The Coronavirus Aid, Relief, and Economic Security (CARES) Act and the Coronavirus Response and Consolidated Appropriations Act </a:t>
                      </a:r>
                      <a:endParaRPr b="1"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sz="1500">
                          <a:latin typeface="Poppins"/>
                          <a:ea typeface="Poppins"/>
                          <a:cs typeface="Poppins"/>
                          <a:sym typeface="Poppins"/>
                        </a:rPr>
                        <a:t>P</a:t>
                      </a:r>
                      <a:r>
                        <a:rPr lang="en" sz="1500">
                          <a:latin typeface="Poppins"/>
                          <a:ea typeface="Poppins"/>
                          <a:cs typeface="Poppins"/>
                          <a:sym typeface="Poppins"/>
                        </a:rPr>
                        <a:t>rovided fast and direct economic assistance for American workers, families, small businesses, and industries in 2020 and 2021, </a:t>
                      </a:r>
                      <a:r>
                        <a:rPr lang="en" sz="1500">
                          <a:latin typeface="Poppins"/>
                          <a:ea typeface="Poppins"/>
                          <a:cs typeface="Poppins"/>
                          <a:sym typeface="Poppins"/>
                        </a:rPr>
                        <a:t>respectively</a:t>
                      </a:r>
                      <a:r>
                        <a:rPr lang="en" sz="1500">
                          <a:latin typeface="Poppins"/>
                          <a:ea typeface="Poppins"/>
                          <a:cs typeface="Poppins"/>
                          <a:sym typeface="Poppins"/>
                        </a:rPr>
                        <a:t> </a:t>
                      </a:r>
                      <a:endParaRPr sz="15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sz="1500">
                          <a:latin typeface="Poppins"/>
                          <a:ea typeface="Poppins"/>
                          <a:cs typeface="Poppins"/>
                          <a:sym typeface="Poppins"/>
                        </a:rPr>
                        <a:t>Digital Divide</a:t>
                      </a:r>
                      <a:endParaRPr b="1"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Refers to the gap between demographics and regions that have access to technology, such as </a:t>
                      </a:r>
                      <a:r>
                        <a:rPr lang="en" sz="1500">
                          <a:solidFill>
                            <a:schemeClr val="hlink"/>
                          </a:solidFill>
                          <a:latin typeface="Poppins"/>
                          <a:ea typeface="Poppins"/>
                          <a:cs typeface="Poppins"/>
                          <a:sym typeface="Poppins"/>
                        </a:rPr>
                        <a:t>personal computers and internet connectivity</a:t>
                      </a:r>
                      <a:r>
                        <a:rPr lang="en" sz="1500">
                          <a:latin typeface="Poppins"/>
                          <a:ea typeface="Poppins"/>
                          <a:cs typeface="Poppins"/>
                          <a:sym typeface="Poppins"/>
                        </a:rPr>
                        <a:t>, and those that don't or have restricted access</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124" name="Google Shape;1124;p4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5" name="Google Shape;1125;p4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6" name="Google Shape;1126;p4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7" name="Google Shape;1127;p4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8" name="Google Shape;1128;p4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29" name="Google Shape;1129;p4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0" name="Google Shape;1130;p4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1" name="Google Shape;1131;p4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2" name="Google Shape;1132;p4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3" name="Google Shape;1133;p4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4" name="Google Shape;1134;p4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5" name="Google Shape;1135;p4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36" name="Google Shape;1136;p47"/>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4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(Continued)</a:t>
            </a:r>
            <a:endParaRPr/>
          </a:p>
        </p:txBody>
      </p:sp>
      <p:sp>
        <p:nvSpPr>
          <p:cNvPr id="1142" name="Google Shape;1142;p4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1143" name="Google Shape;1143;p48"/>
          <p:cNvGraphicFramePr/>
          <p:nvPr/>
        </p:nvGraphicFramePr>
        <p:xfrm>
          <a:off x="504825" y="1090700"/>
          <a:ext cx="3000000" cy="3000000"/>
        </p:xfrm>
        <a:graphic>
          <a:graphicData uri="http://schemas.openxmlformats.org/drawingml/2006/table">
            <a:tbl>
              <a:tblPr>
                <a:noFill/>
                <a:tableStyleId>{3C1FD8AF-B8EA-4574-A5B5-76700F46D3DF}</a:tableStyleId>
              </a:tblPr>
              <a:tblGrid>
                <a:gridCol w="1594275"/>
                <a:gridCol w="2701525"/>
                <a:gridCol w="2147900"/>
              </a:tblGrid>
              <a:tr h="593425">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262626"/>
                          </a:solidFill>
                          <a:latin typeface="Poppins"/>
                          <a:ea typeface="Poppins"/>
                          <a:cs typeface="Poppins"/>
                          <a:sym typeface="Poppins"/>
                        </a:rPr>
                        <a:t>MY NOTES </a:t>
                      </a:r>
                      <a:endParaRPr b="1" sz="1500">
                        <a:solidFill>
                          <a:srgbClr val="262626"/>
                        </a:solidFill>
                        <a:latin typeface="Poppins"/>
                        <a:ea typeface="Poppins"/>
                        <a:cs typeface="Poppins"/>
                        <a:sym typeface="Poppins"/>
                      </a:endParaRPr>
                    </a:p>
                    <a:p>
                      <a:pPr indent="0" lvl="0" marL="0" rtl="0" algn="ctr">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Equity</a:t>
                      </a:r>
                      <a:endParaRPr b="1" sz="15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b="1"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While equality means each individual or group of people is given the same resources or opportunities, equity recognizes that each person has different circumstances and allocates the exact  resources and opportunities needed to reach an equal outcome.</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None/>
                      </a:pPr>
                      <a:r>
                        <a:rPr b="1" lang="en" sz="1500">
                          <a:latin typeface="Poppins"/>
                          <a:ea typeface="Poppins"/>
                          <a:cs typeface="Poppins"/>
                          <a:sym typeface="Poppins"/>
                        </a:rPr>
                        <a:t>Hotspot</a:t>
                      </a:r>
                      <a:endParaRPr b="1" sz="1500">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A </a:t>
                      </a:r>
                      <a:r>
                        <a:rPr lang="en" sz="1500">
                          <a:latin typeface="Poppins"/>
                          <a:ea typeface="Poppins"/>
                          <a:cs typeface="Poppins"/>
                          <a:sym typeface="Poppins"/>
                        </a:rPr>
                        <a:t>physical location where people can access the Internet, wirelessly connecting their mobile devices such as smartphones and tablets</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WiFi</a:t>
                      </a:r>
                      <a:endParaRPr b="1" sz="15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t/>
                      </a:r>
                      <a:endParaRPr b="1" sz="15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5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Clr>
                          <a:schemeClr val="hlink"/>
                        </a:buClr>
                        <a:buSzPts val="1100"/>
                        <a:buFont typeface="Arial"/>
                        <a:buNone/>
                      </a:pPr>
                      <a:r>
                        <a:rPr lang="en" sz="1500" u="sng">
                          <a:solidFill>
                            <a:schemeClr val="hlink"/>
                          </a:solidFill>
                          <a:latin typeface="Poppins"/>
                          <a:ea typeface="Poppins"/>
                          <a:cs typeface="Poppins"/>
                          <a:sym typeface="Poppins"/>
                          <a:hlinkClick r:id="rId3"/>
                        </a:rPr>
                        <a:t>WiFi</a:t>
                      </a:r>
                      <a:r>
                        <a:rPr lang="en" sz="1500">
                          <a:latin typeface="Poppins"/>
                          <a:ea typeface="Poppins"/>
                          <a:cs typeface="Poppins"/>
                          <a:sym typeface="Poppins"/>
                        </a:rPr>
                        <a:t> connects devices to home and office networks, and allows for those devices to be connected wirelessly; broadband is what connects the networks to the internet.</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1450200">
                <a:tc>
                  <a:txBody>
                    <a:bodyPr/>
                    <a:lstStyle/>
                    <a:p>
                      <a:pPr indent="0" lvl="0" marL="0" rtl="0" algn="l">
                        <a:spcBef>
                          <a:spcPts val="0"/>
                        </a:spcBef>
                        <a:spcAft>
                          <a:spcPts val="0"/>
                        </a:spcAft>
                        <a:buClr>
                          <a:schemeClr val="hlink"/>
                        </a:buClr>
                        <a:buSzPts val="1100"/>
                        <a:buFont typeface="Arial"/>
                        <a:buNone/>
                      </a:pPr>
                      <a:r>
                        <a:rPr b="1" lang="en" sz="1500">
                          <a:solidFill>
                            <a:schemeClr val="hlink"/>
                          </a:solidFill>
                          <a:latin typeface="Poppins"/>
                          <a:ea typeface="Poppins"/>
                          <a:cs typeface="Poppins"/>
                          <a:sym typeface="Poppins"/>
                        </a:rPr>
                        <a:t>Wireline Broadband Service</a:t>
                      </a:r>
                      <a:endParaRPr b="1" sz="15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500">
                          <a:latin typeface="Poppins"/>
                          <a:ea typeface="Poppins"/>
                          <a:cs typeface="Poppins"/>
                          <a:sym typeface="Poppins"/>
                        </a:rPr>
                        <a:t>A wireline solution or broadband service uses cables or data lines to connect a service to a home or office. </a:t>
                      </a:r>
                      <a:endParaRPr sz="15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b="1" sz="1500">
                        <a:solidFill>
                          <a:srgbClr val="262626"/>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144" name="Google Shape;1144;p4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5" name="Google Shape;1145;p4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6" name="Google Shape;1146;p4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7" name="Google Shape;1147;p4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8" name="Google Shape;1148;p4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49" name="Google Shape;1149;p4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0" name="Google Shape;1150;p4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1" name="Google Shape;1151;p4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2" name="Google Shape;1152;p4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3" name="Google Shape;1153;p4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4" name="Google Shape;1154;p4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55" name="Google Shape;1155;p4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Workbook Tips</a:t>
            </a:r>
            <a:endParaRPr/>
          </a:p>
        </p:txBody>
      </p:sp>
      <p:sp>
        <p:nvSpPr>
          <p:cNvPr id="265" name="Google Shape;265;p22"/>
          <p:cNvSpPr txBox="1"/>
          <p:nvPr>
            <p:ph idx="1" type="body"/>
          </p:nvPr>
        </p:nvSpPr>
        <p:spPr>
          <a:xfrm>
            <a:off x="374550" y="1314075"/>
            <a:ext cx="6514500" cy="826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Keep Your Workbook Handy</a:t>
            </a:r>
            <a:endParaRPr b="1"/>
          </a:p>
          <a:p>
            <a:pPr indent="0" lvl="0" marL="0" rtl="0" algn="l">
              <a:spcBef>
                <a:spcPts val="0"/>
              </a:spcBef>
              <a:spcAft>
                <a:spcPts val="0"/>
              </a:spcAft>
              <a:buNone/>
            </a:pPr>
            <a:r>
              <a:rPr lang="en"/>
              <a:t>As you progress through the TALE Academy, keep your copy of the workbook open for easy access.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 Using the Workbook Tabs</a:t>
            </a:r>
            <a:endParaRPr b="1"/>
          </a:p>
          <a:p>
            <a:pPr indent="0" lvl="0" marL="0" rtl="0" algn="l">
              <a:spcBef>
                <a:spcPts val="0"/>
              </a:spcBef>
              <a:spcAft>
                <a:spcPts val="0"/>
              </a:spcAft>
              <a:buNone/>
            </a:pPr>
            <a:r>
              <a:rPr lang="en"/>
              <a:t>The colorful, </a:t>
            </a:r>
            <a:r>
              <a:rPr lang="en"/>
              <a:t>numerical</a:t>
            </a:r>
            <a:r>
              <a:rPr lang="en"/>
              <a:t> tabs on the right of the workbook </a:t>
            </a:r>
            <a:r>
              <a:rPr lang="en"/>
              <a:t>are hyperlinked to the corresponding session for easy access. Left click on the first tab that reads “01.” A pop-up will provide a hyperlink to Session 01. C</a:t>
            </a:r>
            <a:r>
              <a:rPr lang="en"/>
              <a:t>lick that hyperlink to be taken to Session 01. Your first activity in Module 5, Session 1 is Activity 5.1.1. In this case, you would click on the “01” tab on the right to jump to Session 1 and scroll to Activity 5.1.1.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Navigation</a:t>
            </a:r>
            <a:r>
              <a:rPr b="1" lang="en"/>
              <a:t>: Returning to the Table of Contents</a:t>
            </a:r>
            <a:endParaRPr b="1"/>
          </a:p>
          <a:p>
            <a:pPr indent="0" lvl="0" marL="0" rtl="0" algn="l">
              <a:spcBef>
                <a:spcPts val="0"/>
              </a:spcBef>
              <a:spcAft>
                <a:spcPts val="0"/>
              </a:spcAft>
              <a:buNone/>
            </a:pPr>
            <a:r>
              <a:rPr lang="en" u="sng">
                <a:solidFill>
                  <a:schemeClr val="hlink"/>
                </a:solidFill>
                <a:hlinkClick action="ppaction://hlinksldjump" r:id="rId3"/>
              </a:rPr>
              <a:t>Page 7 is the Table of Contents</a:t>
            </a:r>
            <a:r>
              <a:rPr lang="en"/>
              <a:t>, which lists each of the 8 session titles. Throughout the workbook you will see this icon: </a:t>
            </a:r>
            <a:endParaRPr/>
          </a:p>
          <a:p>
            <a:pPr indent="0" lvl="0" marL="0" rtl="0" algn="l">
              <a:spcBef>
                <a:spcPts val="0"/>
              </a:spcBef>
              <a:spcAft>
                <a:spcPts val="0"/>
              </a:spcAft>
              <a:buNone/>
            </a:pPr>
            <a:r>
              <a:rPr lang="en"/>
              <a:t>To return to the Table of Contents, click on this icon to access the Table of Contents hyperlink.</a:t>
            </a:r>
            <a:endParaRPr/>
          </a:p>
        </p:txBody>
      </p:sp>
      <p:pic>
        <p:nvPicPr>
          <p:cNvPr id="266" name="Google Shape;266;p22">
            <a:hlinkClick action="ppaction://hlinksldjump" r:id="rId4"/>
          </p:cNvPr>
          <p:cNvPicPr preferRelativeResize="0"/>
          <p:nvPr/>
        </p:nvPicPr>
        <p:blipFill>
          <a:blip r:embed="rId5">
            <a:alphaModFix/>
          </a:blip>
          <a:stretch>
            <a:fillRect/>
          </a:stretch>
        </p:blipFill>
        <p:spPr>
          <a:xfrm>
            <a:off x="2517325" y="7988550"/>
            <a:ext cx="580200" cy="580200"/>
          </a:xfrm>
          <a:prstGeom prst="rect">
            <a:avLst/>
          </a:prstGeom>
          <a:noFill/>
          <a:ln>
            <a:noFill/>
          </a:ln>
        </p:spPr>
      </p:pic>
      <p:sp>
        <p:nvSpPr>
          <p:cNvPr id="267" name="Google Shape;267;p2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8" name="Google Shape;268;p2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69" name="Google Shape;269;p2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0" name="Google Shape;270;p2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1" name="Google Shape;271;p22">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2" name="Google Shape;272;p22">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3" name="Google Shape;273;p22">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4" name="Google Shape;274;p22">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5" name="Google Shape;275;p22">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6" name="Google Shape;276;p22">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7" name="Google Shape;277;p22">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78" name="Google Shape;278;p22">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49"/>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5.3.1 - Access to Digital Tools</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161" name="Google Shape;1161;p49"/>
          <p:cNvSpPr txBox="1"/>
          <p:nvPr>
            <p:ph idx="1" type="body"/>
          </p:nvPr>
        </p:nvSpPr>
        <p:spPr>
          <a:xfrm>
            <a:off x="374675" y="1184250"/>
            <a:ext cx="6514500" cy="308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ENGAGE: Activate Prior Knowledge</a:t>
            </a:r>
            <a:endParaRPr/>
          </a:p>
          <a:p>
            <a:pPr indent="0" lvl="0" marL="0" rtl="0" algn="l">
              <a:lnSpc>
                <a:spcPct val="100000"/>
              </a:lnSpc>
              <a:spcBef>
                <a:spcPts val="0"/>
              </a:spcBef>
              <a:spcAft>
                <a:spcPts val="0"/>
              </a:spcAft>
              <a:buNone/>
            </a:pPr>
            <a:r>
              <a:t/>
            </a:r>
            <a:endParaRPr sz="700"/>
          </a:p>
          <a:p>
            <a:pPr indent="0" lvl="0" marL="0" rtl="0" algn="l">
              <a:lnSpc>
                <a:spcPct val="100000"/>
              </a:lnSpc>
              <a:spcBef>
                <a:spcPts val="0"/>
              </a:spcBef>
              <a:spcAft>
                <a:spcPts val="0"/>
              </a:spcAft>
              <a:buNone/>
            </a:pPr>
            <a:r>
              <a:rPr i="1" lang="en">
                <a:solidFill>
                  <a:schemeClr val="hlink"/>
                </a:solidFill>
              </a:rPr>
              <a:t>INSTRUCTIONS:</a:t>
            </a:r>
            <a:endParaRPr i="1">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Consider the digital tools (hardware, software, apps, websites) that you currently use for in-person instruction.  </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What barriers might exist for students using these tools outside of the physical classroom?</a:t>
            </a:r>
            <a:endParaRPr>
              <a:solidFill>
                <a:schemeClr val="hlink"/>
              </a:solidFill>
            </a:endParaRPr>
          </a:p>
          <a:p>
            <a:pPr indent="-349250" lvl="0" marL="457200" rtl="0" algn="l">
              <a:lnSpc>
                <a:spcPct val="100000"/>
              </a:lnSpc>
              <a:spcBef>
                <a:spcPts val="0"/>
              </a:spcBef>
              <a:spcAft>
                <a:spcPts val="0"/>
              </a:spcAft>
              <a:buClr>
                <a:schemeClr val="hlink"/>
              </a:buClr>
              <a:buSzPts val="1900"/>
              <a:buFont typeface="Esteban"/>
              <a:buChar char="●"/>
            </a:pPr>
            <a:r>
              <a:rPr lang="en">
                <a:solidFill>
                  <a:schemeClr val="hlink"/>
                </a:solidFill>
              </a:rPr>
              <a:t>Add as many boxes as you need.</a:t>
            </a:r>
            <a:endParaRPr>
              <a:solidFill>
                <a:schemeClr val="hlink"/>
              </a:solidFill>
            </a:endParaRPr>
          </a:p>
        </p:txBody>
      </p:sp>
      <p:sp>
        <p:nvSpPr>
          <p:cNvPr id="1162" name="Google Shape;1162;p4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3" name="Google Shape;1163;p4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4" name="Google Shape;1164;p4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5" name="Google Shape;1165;p4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6" name="Google Shape;1166;p4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7" name="Google Shape;1167;p4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8" name="Google Shape;1168;p4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69" name="Google Shape;1169;p4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0" name="Google Shape;1170;p4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1" name="Google Shape;1171;p4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2" name="Google Shape;1172;p4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73" name="Google Shape;1173;p4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174" name="Google Shape;1174;p49"/>
          <p:cNvGraphicFramePr/>
          <p:nvPr/>
        </p:nvGraphicFramePr>
        <p:xfrm>
          <a:off x="374550" y="3946830"/>
          <a:ext cx="3000000" cy="3000000"/>
        </p:xfrm>
        <a:graphic>
          <a:graphicData uri="http://schemas.openxmlformats.org/drawingml/2006/table">
            <a:tbl>
              <a:tblPr>
                <a:noFill/>
                <a:tableStyleId>{3C1FD8AF-B8EA-4574-A5B5-76700F46D3DF}</a:tableStyleId>
              </a:tblPr>
              <a:tblGrid>
                <a:gridCol w="3313775"/>
                <a:gridCol w="3313775"/>
              </a:tblGrid>
              <a:tr h="1177250">
                <a:tc>
                  <a:txBody>
                    <a:bodyPr/>
                    <a:lstStyle/>
                    <a:p>
                      <a:pPr indent="0" lvl="0" marL="0" rtl="0" algn="ctr">
                        <a:spcBef>
                          <a:spcPts val="0"/>
                        </a:spcBef>
                        <a:spcAft>
                          <a:spcPts val="0"/>
                        </a:spcAft>
                        <a:buNone/>
                      </a:pPr>
                      <a:r>
                        <a:rPr b="1" lang="en" sz="2700">
                          <a:latin typeface="Caveat"/>
                          <a:ea typeface="Caveat"/>
                          <a:cs typeface="Caveat"/>
                          <a:sym typeface="Caveat"/>
                        </a:rPr>
                        <a:t>Digital Tool </a:t>
                      </a:r>
                      <a:endParaRPr b="1" sz="2700">
                        <a:latin typeface="Caveat"/>
                        <a:ea typeface="Caveat"/>
                        <a:cs typeface="Caveat"/>
                        <a:sym typeface="Caveat"/>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2700">
                          <a:latin typeface="Caveat"/>
                          <a:ea typeface="Caveat"/>
                          <a:cs typeface="Caveat"/>
                          <a:sym typeface="Caveat"/>
                        </a:rPr>
                        <a:t>Possible Barriers to Access</a:t>
                      </a:r>
                      <a:endParaRPr b="1" sz="2700">
                        <a:latin typeface="Caveat"/>
                        <a:ea typeface="Caveat"/>
                        <a:cs typeface="Caveat"/>
                        <a:sym typeface="Caveat"/>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00000">
                <a:tc>
                  <a:txBody>
                    <a:bodyPr/>
                    <a:lstStyle/>
                    <a:p>
                      <a:pPr indent="0" lvl="0" marL="0" rtl="0" algn="l">
                        <a:spcBef>
                          <a:spcPts val="0"/>
                        </a:spcBef>
                        <a:spcAft>
                          <a:spcPts val="0"/>
                        </a:spcAft>
                        <a:buNone/>
                      </a:pPr>
                      <a:r>
                        <a:rPr lang="en" sz="1700">
                          <a:solidFill>
                            <a:srgbClr val="FF0000"/>
                          </a:solidFill>
                          <a:latin typeface="Poppins"/>
                          <a:ea typeface="Poppins"/>
                          <a:cs typeface="Poppins"/>
                          <a:sym typeface="Poppins"/>
                        </a:rPr>
                        <a:t>Example: BrainPop!</a:t>
                      </a:r>
                      <a:endParaRPr sz="1700">
                        <a:solidFill>
                          <a:srgbClr val="FF0000"/>
                        </a:solidFill>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FF0000"/>
                          </a:solidFill>
                          <a:latin typeface="Poppins"/>
                          <a:ea typeface="Poppins"/>
                          <a:cs typeface="Poppins"/>
                          <a:sym typeface="Poppins"/>
                        </a:rPr>
                        <a:t>Limited broadband</a:t>
                      </a:r>
                      <a:endParaRPr sz="1700">
                        <a:solidFill>
                          <a:srgbClr val="FF0000"/>
                        </a:solidFill>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17250">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17250">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17250">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517250">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7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50"/>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a:t>
            </a:r>
            <a:r>
              <a:rPr lang="en" sz="3600"/>
              <a:t>5.3.2 - Plan to Communicate</a:t>
            </a:r>
            <a:endParaRPr sz="3600"/>
          </a:p>
          <a:p>
            <a:pPr indent="0" lvl="0" marL="0" rtl="0" algn="l">
              <a:spcBef>
                <a:spcPts val="0"/>
              </a:spcBef>
              <a:spcAft>
                <a:spcPts val="0"/>
              </a:spcAft>
              <a:buClr>
                <a:schemeClr val="hlink"/>
              </a:buClr>
              <a:buSzPts val="1100"/>
              <a:buFont typeface="Arial"/>
              <a:buNone/>
            </a:pPr>
            <a:r>
              <a:t/>
            </a:r>
            <a:endParaRPr sz="3400"/>
          </a:p>
          <a:p>
            <a:pPr indent="0" lvl="0" marL="0" rtl="0" algn="l">
              <a:spcBef>
                <a:spcPts val="0"/>
              </a:spcBef>
              <a:spcAft>
                <a:spcPts val="0"/>
              </a:spcAft>
              <a:buClr>
                <a:schemeClr val="hlink"/>
              </a:buClr>
              <a:buSzPts val="990"/>
              <a:buFont typeface="Arial"/>
              <a:buNone/>
            </a:pPr>
            <a:r>
              <a:t/>
            </a:r>
            <a:endParaRPr sz="3400"/>
          </a:p>
        </p:txBody>
      </p:sp>
      <p:sp>
        <p:nvSpPr>
          <p:cNvPr id="1180" name="Google Shape;1180;p50"/>
          <p:cNvSpPr txBox="1"/>
          <p:nvPr>
            <p:ph idx="1" type="body"/>
          </p:nvPr>
        </p:nvSpPr>
        <p:spPr>
          <a:xfrm>
            <a:off x="374550" y="1184250"/>
            <a:ext cx="6514500" cy="1788000"/>
          </a:xfrm>
          <a:prstGeom prst="rect">
            <a:avLst/>
          </a:prstGeom>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852"/>
              <a:buNone/>
            </a:pPr>
            <a:r>
              <a:rPr b="1" lang="en" sz="1700"/>
              <a:t>ESTABLISH: Reflection for Action</a:t>
            </a:r>
            <a:endParaRPr b="1" sz="1700"/>
          </a:p>
          <a:p>
            <a:pPr indent="0" lvl="0" marL="0" rtl="0" algn="l">
              <a:lnSpc>
                <a:spcPct val="120000"/>
              </a:lnSpc>
              <a:spcBef>
                <a:spcPts val="0"/>
              </a:spcBef>
              <a:spcAft>
                <a:spcPts val="0"/>
              </a:spcAft>
              <a:buSzPts val="852"/>
              <a:buNone/>
            </a:pPr>
            <a:r>
              <a:t/>
            </a:r>
            <a:endParaRPr b="1" sz="900"/>
          </a:p>
          <a:p>
            <a:pPr indent="0" lvl="0" marL="0" rtl="0" algn="l">
              <a:lnSpc>
                <a:spcPct val="80000"/>
              </a:lnSpc>
              <a:spcBef>
                <a:spcPts val="0"/>
              </a:spcBef>
              <a:spcAft>
                <a:spcPts val="0"/>
              </a:spcAft>
              <a:buSzPts val="852"/>
              <a:buNone/>
            </a:pPr>
            <a:r>
              <a:rPr i="1" lang="en" sz="1700">
                <a:solidFill>
                  <a:schemeClr val="hlink"/>
                </a:solidFill>
              </a:rPr>
              <a:t>INSTRUCTIONS:</a:t>
            </a:r>
            <a:endParaRPr i="1" sz="1700">
              <a:solidFill>
                <a:schemeClr val="hlink"/>
              </a:solidFill>
            </a:endParaRPr>
          </a:p>
          <a:p>
            <a:pPr indent="-336550" lvl="0" marL="457200" rtl="0" algn="l">
              <a:lnSpc>
                <a:spcPct val="95000"/>
              </a:lnSpc>
              <a:spcBef>
                <a:spcPts val="0"/>
              </a:spcBef>
              <a:spcAft>
                <a:spcPts val="0"/>
              </a:spcAft>
              <a:buClr>
                <a:schemeClr val="hlink"/>
              </a:buClr>
              <a:buSzPts val="1700"/>
              <a:buFont typeface="Noto Sans Symbols"/>
              <a:buChar char="●"/>
            </a:pPr>
            <a:r>
              <a:rPr lang="en" sz="1700">
                <a:solidFill>
                  <a:schemeClr val="hlink"/>
                </a:solidFill>
              </a:rPr>
              <a:t>Use the prompts in the chart to help you craft a communication (e.g., a letter, presentation, video, post, etc.) for families.</a:t>
            </a:r>
            <a:endParaRPr sz="1700">
              <a:solidFill>
                <a:schemeClr val="hlink"/>
              </a:solidFill>
            </a:endParaRPr>
          </a:p>
        </p:txBody>
      </p:sp>
      <p:sp>
        <p:nvSpPr>
          <p:cNvPr id="1181" name="Google Shape;1181;p50">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2" name="Google Shape;1182;p50">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3" name="Google Shape;1183;p5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4" name="Google Shape;1184;p5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5" name="Google Shape;1185;p50">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6" name="Google Shape;1186;p50">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7" name="Google Shape;1187;p50">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8" name="Google Shape;1188;p50">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89" name="Google Shape;1189;p50">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0" name="Google Shape;1190;p50">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1" name="Google Shape;1191;p50">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2" name="Google Shape;1192;p50">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193" name="Google Shape;1193;p5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latin typeface="Poppins"/>
              <a:ea typeface="Poppins"/>
              <a:cs typeface="Poppins"/>
              <a:sym typeface="Poppins"/>
            </a:endParaRPr>
          </a:p>
        </p:txBody>
      </p:sp>
      <p:graphicFrame>
        <p:nvGraphicFramePr>
          <p:cNvPr id="1194" name="Google Shape;1194;p50"/>
          <p:cNvGraphicFramePr/>
          <p:nvPr/>
        </p:nvGraphicFramePr>
        <p:xfrm>
          <a:off x="374550" y="2972240"/>
          <a:ext cx="3000000" cy="3000000"/>
        </p:xfrm>
        <a:graphic>
          <a:graphicData uri="http://schemas.openxmlformats.org/drawingml/2006/table">
            <a:tbl>
              <a:tblPr>
                <a:noFill/>
                <a:tableStyleId>{3C1FD8AF-B8EA-4574-A5B5-76700F46D3DF}</a:tableStyleId>
              </a:tblPr>
              <a:tblGrid>
                <a:gridCol w="3329025"/>
                <a:gridCol w="3185475"/>
              </a:tblGrid>
              <a:tr h="400600">
                <a:tc>
                  <a:txBody>
                    <a:bodyPr/>
                    <a:lstStyle/>
                    <a:p>
                      <a:pPr indent="0" lvl="0" marL="0" rtl="0" algn="ctr">
                        <a:spcBef>
                          <a:spcPts val="0"/>
                        </a:spcBef>
                        <a:spcAft>
                          <a:spcPts val="0"/>
                        </a:spcAft>
                        <a:buNone/>
                      </a:pPr>
                      <a:r>
                        <a:rPr b="1" lang="en" sz="1600">
                          <a:latin typeface="Poppins"/>
                          <a:ea typeface="Poppins"/>
                          <a:cs typeface="Poppins"/>
                          <a:sym typeface="Poppins"/>
                        </a:rPr>
                        <a:t>Prompt </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600">
                          <a:latin typeface="Poppins"/>
                          <a:ea typeface="Poppins"/>
                          <a:cs typeface="Poppins"/>
                          <a:sym typeface="Poppins"/>
                        </a:rPr>
                        <a:t>Your Notes  </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266050">
                <a:tc>
                  <a:txBody>
                    <a:bodyPr/>
                    <a:lstStyle/>
                    <a:p>
                      <a:pPr indent="0" lvl="0" marL="0" rtl="0" algn="l">
                        <a:spcBef>
                          <a:spcPts val="0"/>
                        </a:spcBef>
                        <a:spcAft>
                          <a:spcPts val="0"/>
                        </a:spcAft>
                        <a:buNone/>
                      </a:pPr>
                      <a:r>
                        <a:rPr b="1" lang="en" sz="1600">
                          <a:latin typeface="Poppins"/>
                          <a:ea typeface="Poppins"/>
                          <a:cs typeface="Poppins"/>
                          <a:sym typeface="Poppins"/>
                        </a:rPr>
                        <a:t>Share how you are using technology and what digital media you are using in the classroom.</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316350">
                <a:tc>
                  <a:txBody>
                    <a:bodyPr/>
                    <a:lstStyle/>
                    <a:p>
                      <a:pPr indent="0" lvl="0" marL="0" rtl="0" algn="l">
                        <a:spcBef>
                          <a:spcPts val="0"/>
                        </a:spcBef>
                        <a:spcAft>
                          <a:spcPts val="0"/>
                        </a:spcAft>
                        <a:buNone/>
                      </a:pPr>
                      <a:r>
                        <a:rPr b="1" lang="en" sz="1600">
                          <a:latin typeface="Poppins"/>
                          <a:ea typeface="Poppins"/>
                          <a:cs typeface="Poppins"/>
                          <a:sym typeface="Poppins"/>
                        </a:rPr>
                        <a:t>Recommend educational apps and programs that children can use at home to complement what is being done in the classroom.</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036300">
                <a:tc>
                  <a:txBody>
                    <a:bodyPr/>
                    <a:lstStyle/>
                    <a:p>
                      <a:pPr indent="0" lvl="0" marL="0" rtl="0" algn="l">
                        <a:spcBef>
                          <a:spcPts val="0"/>
                        </a:spcBef>
                        <a:spcAft>
                          <a:spcPts val="0"/>
                        </a:spcAft>
                        <a:buNone/>
                      </a:pPr>
                      <a:r>
                        <a:rPr b="1" lang="en" sz="1600">
                          <a:latin typeface="Poppins"/>
                          <a:ea typeface="Poppins"/>
                          <a:cs typeface="Poppins"/>
                          <a:sym typeface="Poppins"/>
                        </a:rPr>
                        <a:t>Share best practices on tech use for the age level of the class.</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316350">
                <a:tc>
                  <a:txBody>
                    <a:bodyPr/>
                    <a:lstStyle/>
                    <a:p>
                      <a:pPr indent="0" lvl="0" marL="0" rtl="0" algn="l">
                        <a:spcBef>
                          <a:spcPts val="0"/>
                        </a:spcBef>
                        <a:spcAft>
                          <a:spcPts val="0"/>
                        </a:spcAft>
                        <a:buNone/>
                      </a:pPr>
                      <a:r>
                        <a:rPr b="1" lang="en" sz="1600">
                          <a:latin typeface="Poppins"/>
                          <a:ea typeface="Poppins"/>
                          <a:cs typeface="Poppins"/>
                          <a:sym typeface="Poppins"/>
                        </a:rPr>
                        <a:t>Connect families to community resources (such as the public library) that may provide Wifi hotspots or laptops. </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316350">
                <a:tc>
                  <a:txBody>
                    <a:bodyPr/>
                    <a:lstStyle/>
                    <a:p>
                      <a:pPr indent="0" lvl="0" marL="0" rtl="0" algn="l">
                        <a:spcBef>
                          <a:spcPts val="0"/>
                        </a:spcBef>
                        <a:spcAft>
                          <a:spcPts val="0"/>
                        </a:spcAft>
                        <a:buClr>
                          <a:schemeClr val="hlink"/>
                        </a:buClr>
                        <a:buSzPts val="1100"/>
                        <a:buFont typeface="Arial"/>
                        <a:buNone/>
                      </a:pPr>
                      <a:r>
                        <a:rPr b="1" lang="en" sz="1600">
                          <a:latin typeface="Poppins"/>
                          <a:ea typeface="Poppins"/>
                          <a:cs typeface="Poppins"/>
                          <a:sym typeface="Poppins"/>
                        </a:rPr>
                        <a:t>Connect families to free online resources such as those described in the Explore section of this session.</a:t>
                      </a:r>
                      <a:endParaRPr b="1" sz="16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51"/>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5.3.3 - </a:t>
            </a:r>
            <a:r>
              <a:rPr lang="en" sz="2600">
                <a:highlight>
                  <a:schemeClr val="dk2"/>
                </a:highlight>
              </a:rPr>
              <a:t>Key Terms for Micro-Credential Activity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dk1"/>
              </a:highlight>
            </a:endParaRPr>
          </a:p>
          <a:p>
            <a:pPr indent="0" lvl="0" marL="0" rtl="0" algn="l">
              <a:spcBef>
                <a:spcPts val="0"/>
              </a:spcBef>
              <a:spcAft>
                <a:spcPts val="0"/>
              </a:spcAft>
              <a:buSzPts val="990"/>
              <a:buNone/>
            </a:pPr>
            <a:r>
              <a:t/>
            </a:r>
            <a:endParaRPr sz="3600"/>
          </a:p>
        </p:txBody>
      </p:sp>
      <p:pic>
        <p:nvPicPr>
          <p:cNvPr id="1200" name="Google Shape;1200;p51"/>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201" name="Google Shape;1201;p51">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2" name="Google Shape;1202;p51">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3" name="Google Shape;1203;p5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4" name="Google Shape;1204;p5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5" name="Google Shape;1205;p51">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6" name="Google Shape;1206;p51">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7" name="Google Shape;1207;p51">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8" name="Google Shape;1208;p51">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09" name="Google Shape;1209;p51">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0" name="Google Shape;1210;p51">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1" name="Google Shape;1211;p51">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12" name="Google Shape;1212;p51">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13" name="Google Shape;1213;p51"/>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296800">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
        <p:nvSpPr>
          <p:cNvPr id="1214" name="Google Shape;1214;p51"/>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52"/>
          <p:cNvSpPr txBox="1"/>
          <p:nvPr>
            <p:ph type="title"/>
          </p:nvPr>
        </p:nvSpPr>
        <p:spPr>
          <a:xfrm>
            <a:off x="374550" y="322825"/>
            <a:ext cx="55251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00"/>
              <a:t>Activity </a:t>
            </a:r>
            <a:r>
              <a:rPr lang="en" sz="2700"/>
              <a:t>5.3.3 - </a:t>
            </a:r>
            <a:r>
              <a:rPr lang="en" sz="2700"/>
              <a:t>Developing Digital Literacy and Technical Support</a:t>
            </a:r>
            <a:endParaRPr sz="2700"/>
          </a:p>
          <a:p>
            <a:pPr indent="0" lvl="0" marL="0" rtl="0" algn="l">
              <a:spcBef>
                <a:spcPts val="0"/>
              </a:spcBef>
              <a:spcAft>
                <a:spcPts val="0"/>
              </a:spcAft>
              <a:buSzPts val="990"/>
              <a:buNone/>
            </a:pPr>
            <a:r>
              <a:t/>
            </a:r>
            <a:endParaRPr sz="3600"/>
          </a:p>
        </p:txBody>
      </p:sp>
      <p:sp>
        <p:nvSpPr>
          <p:cNvPr id="1220" name="Google Shape;1220;p52"/>
          <p:cNvSpPr txBox="1"/>
          <p:nvPr>
            <p:ph idx="1" type="body"/>
          </p:nvPr>
        </p:nvSpPr>
        <p:spPr>
          <a:xfrm>
            <a:off x="374550" y="1485900"/>
            <a:ext cx="6502200" cy="3351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r>
              <a:rPr b="1" lang="en" sz="1800">
                <a:solidFill>
                  <a:schemeClr val="hlink"/>
                </a:solidFill>
              </a:rPr>
              <a:t>:</a:t>
            </a:r>
            <a:endParaRPr b="1"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Use the family engagement plan template on the following pages to brainstorm and develop 1-2 strategies for supporting families and caregivers to develop digital literacy and provide technical support for families.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These strategies can be at a classroom, school, or district level.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Make sure to use the “Resources and Capacity Needed” section to ensure that all engagement strategies are accessible to all families.</a:t>
            </a:r>
            <a:endParaRPr sz="1800">
              <a:solidFill>
                <a:schemeClr val="hlink"/>
              </a:solidFill>
            </a:endParaRPr>
          </a:p>
          <a:p>
            <a:pPr indent="0" lvl="0" marL="0" rtl="0" algn="l">
              <a:lnSpc>
                <a:spcPct val="106999"/>
              </a:lnSpc>
              <a:spcBef>
                <a:spcPts val="0"/>
              </a:spcBef>
              <a:spcAft>
                <a:spcPts val="0"/>
              </a:spcAft>
              <a:buNone/>
            </a:pPr>
            <a:r>
              <a:t/>
            </a:r>
            <a:endParaRPr sz="1600">
              <a:solidFill>
                <a:schemeClr val="hlink"/>
              </a:solidFill>
            </a:endParaRPr>
          </a:p>
        </p:txBody>
      </p:sp>
      <p:pic>
        <p:nvPicPr>
          <p:cNvPr id="1221" name="Google Shape;1221;p5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22" name="Google Shape;1222;p5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3" name="Google Shape;1223;p5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4" name="Google Shape;1224;p5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5" name="Google Shape;1225;p5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6" name="Google Shape;1226;p5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7" name="Google Shape;1227;p5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8" name="Google Shape;1228;p5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29" name="Google Shape;1229;p5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0" name="Google Shape;1230;p5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1" name="Google Shape;1231;p5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2" name="Google Shape;1232;p5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3" name="Google Shape;1233;p5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34" name="Google Shape;1234;p52"/>
          <p:cNvSpPr txBox="1"/>
          <p:nvPr/>
        </p:nvSpPr>
        <p:spPr>
          <a:xfrm>
            <a:off x="2003850" y="9624250"/>
            <a:ext cx="325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Continued on next page</a:t>
            </a:r>
            <a:endParaRPr>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pic>
        <p:nvPicPr>
          <p:cNvPr id="1239" name="Google Shape;1239;p5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40" name="Google Shape;1240;p5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1" name="Google Shape;1241;p5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2" name="Google Shape;1242;p5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3" name="Google Shape;1243;p5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4" name="Google Shape;1244;p5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5" name="Google Shape;1245;p5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6" name="Google Shape;1246;p5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7" name="Google Shape;1247;p5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8" name="Google Shape;1248;p5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49" name="Google Shape;1249;p5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0" name="Google Shape;1250;p5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51" name="Google Shape;1251;p5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52" name="Google Shape;1252;p53"/>
          <p:cNvGraphicFramePr/>
          <p:nvPr/>
        </p:nvGraphicFramePr>
        <p:xfrm>
          <a:off x="165300" y="131610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2950">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#1</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rowSpan="2" hMerge="1"/>
                <a:tc rowSpan="2" hMerge="1"/>
                <a:tc rowSpan="2" hMerge="1"/>
                <a:tc rowSpan="2" hMerge="1"/>
              </a:tr>
              <a:tr h="208550">
                <a:tc gridSpan="5" vMerge="1"/>
                <a:tc hMerge="1" vMerge="1"/>
                <a:tc hMerge="1" vMerge="1"/>
                <a:tc hMerge="1" vMerge="1"/>
                <a:tc hMerge="1" vMerge="1"/>
              </a:tr>
              <a:tr h="519175">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744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accent6"/>
                          </a:highlight>
                          <a:latin typeface="Poppins"/>
                          <a:ea typeface="Poppins"/>
                          <a:cs typeface="Poppins"/>
                          <a:sym typeface="Poppins"/>
                        </a:rPr>
                        <a:t>Highlight your answer(s)</a:t>
                      </a:r>
                      <a:endParaRPr>
                        <a:solidFill>
                          <a:schemeClr val="hlink"/>
                        </a:solidFill>
                        <a:highlight>
                          <a:schemeClr val="accent6"/>
                        </a:highlight>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179522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5379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5191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5379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531650">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744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744350">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r>
              <a:tr h="1157200">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253" name="Google Shape;1253;p53"/>
          <p:cNvSpPr txBox="1"/>
          <p:nvPr>
            <p:ph type="title"/>
          </p:nvPr>
        </p:nvSpPr>
        <p:spPr>
          <a:xfrm>
            <a:off x="374550" y="322825"/>
            <a:ext cx="5525100" cy="7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Activity </a:t>
            </a:r>
            <a:r>
              <a:rPr lang="en" sz="2400"/>
              <a:t>5.3.3 - Developing Digital Literacy and Technical Support (Continued)</a:t>
            </a:r>
            <a:endParaRPr sz="3600"/>
          </a:p>
        </p:txBody>
      </p:sp>
      <p:sp>
        <p:nvSpPr>
          <p:cNvPr id="1254" name="Google Shape;1254;p53"/>
          <p:cNvSpPr txBox="1"/>
          <p:nvPr/>
        </p:nvSpPr>
        <p:spPr>
          <a:xfrm>
            <a:off x="2003850" y="9624250"/>
            <a:ext cx="325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Continued on next page</a:t>
            </a:r>
            <a:endParaRPr>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pic>
        <p:nvPicPr>
          <p:cNvPr id="1259" name="Google Shape;1259;p54"/>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260" name="Google Shape;1260;p54">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1" name="Google Shape;1261;p54">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2" name="Google Shape;1262;p5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3" name="Google Shape;1263;p5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4" name="Google Shape;1264;p54">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5" name="Google Shape;1265;p54">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6" name="Google Shape;1266;p54">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7" name="Google Shape;1267;p54">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8" name="Google Shape;1268;p54">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69" name="Google Shape;1269;p54">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0" name="Google Shape;1270;p54">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71" name="Google Shape;1271;p54">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272" name="Google Shape;1272;p54"/>
          <p:cNvGraphicFramePr/>
          <p:nvPr/>
        </p:nvGraphicFramePr>
        <p:xfrm>
          <a:off x="165300" y="131610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2950">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#2</a:t>
                      </a:r>
                      <a:endParaRPr>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rowSpan="2" hMerge="1"/>
                <a:tc rowSpan="2" hMerge="1"/>
                <a:tc rowSpan="2" hMerge="1"/>
                <a:tc rowSpan="2" hMerge="1"/>
              </a:tr>
              <a:tr h="208550">
                <a:tc gridSpan="5" vMerge="1"/>
                <a:tc hMerge="1" vMerge="1"/>
                <a:tc hMerge="1" vMerge="1"/>
                <a:tc hMerge="1" vMerge="1"/>
                <a:tc hMerge="1" vMerge="1"/>
              </a:tr>
              <a:tr h="519175">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744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accent6"/>
                          </a:highlight>
                          <a:latin typeface="Poppins"/>
                          <a:ea typeface="Poppins"/>
                          <a:cs typeface="Poppins"/>
                          <a:sym typeface="Poppins"/>
                        </a:rPr>
                        <a:t>Highlight your answer(s)</a:t>
                      </a:r>
                      <a:endParaRPr>
                        <a:solidFill>
                          <a:schemeClr val="hlink"/>
                        </a:solidFill>
                        <a:highlight>
                          <a:schemeClr val="accent6"/>
                        </a:highlight>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179522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5379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5191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5379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531650">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r>
              <a:tr h="744350">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hMerge="1"/>
                <a:tc hMerge="1"/>
                <a:tc hMerge="1"/>
              </a:tr>
              <a:tr h="744350">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r>
              <a:tr h="1157200">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273" name="Google Shape;1273;p54"/>
          <p:cNvSpPr txBox="1"/>
          <p:nvPr>
            <p:ph type="title"/>
          </p:nvPr>
        </p:nvSpPr>
        <p:spPr>
          <a:xfrm>
            <a:off x="374550" y="322825"/>
            <a:ext cx="5525100" cy="7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Activity </a:t>
            </a:r>
            <a:r>
              <a:rPr lang="en" sz="2400"/>
              <a:t>5.3.3 - Developing Digital Literacy and Technical Support (Continued)</a:t>
            </a:r>
            <a:endParaRPr sz="2400"/>
          </a:p>
          <a:p>
            <a:pPr indent="0" lvl="0" marL="0" rtl="0" algn="l">
              <a:spcBef>
                <a:spcPts val="0"/>
              </a:spcBef>
              <a:spcAft>
                <a:spcPts val="0"/>
              </a:spcAft>
              <a:buSzPts val="990"/>
              <a:buNone/>
            </a:pPr>
            <a:r>
              <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grpSp>
        <p:nvGrpSpPr>
          <p:cNvPr id="1278" name="Google Shape;1278;p55"/>
          <p:cNvGrpSpPr/>
          <p:nvPr/>
        </p:nvGrpSpPr>
        <p:grpSpPr>
          <a:xfrm>
            <a:off x="224350" y="224350"/>
            <a:ext cx="7116900" cy="9597300"/>
            <a:chOff x="224350" y="224350"/>
            <a:chExt cx="7116900" cy="9597300"/>
          </a:xfrm>
        </p:grpSpPr>
        <p:sp>
          <p:nvSpPr>
            <p:cNvPr id="1279" name="Google Shape;1279;p55"/>
            <p:cNvSpPr/>
            <p:nvPr/>
          </p:nvSpPr>
          <p:spPr>
            <a:xfrm>
              <a:off x="224350" y="224350"/>
              <a:ext cx="6967500" cy="959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5"/>
            <p:cNvSpPr/>
            <p:nvPr/>
          </p:nvSpPr>
          <p:spPr>
            <a:xfrm rot="5400000">
              <a:off x="6936250" y="3451750"/>
              <a:ext cx="660600" cy="149400"/>
            </a:xfrm>
            <a:prstGeom prst="triangle">
              <a:avLst>
                <a:gd fmla="val 5088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1" name="Google Shape;1281;p55"/>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04</a:t>
            </a:r>
            <a:endParaRPr/>
          </a:p>
        </p:txBody>
      </p:sp>
      <p:cxnSp>
        <p:nvCxnSpPr>
          <p:cNvPr id="1282" name="Google Shape;1282;p55"/>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283" name="Google Shape;1283;p55">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4" name="Google Shape;1284;p55">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5" name="Google Shape;1285;p55">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6" name="Google Shape;1286;p55">
            <a:hlinkClick action="ppaction://hlinksldjump" r:id="rId5"/>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7" name="Google Shape;1287;p55">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8" name="Google Shape;1288;p55">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89" name="Google Shape;1289;p55">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0" name="Google Shape;1290;p55">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1" name="Google Shape;1291;p55">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292" name="Google Shape;1292;p55">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293" name="Google Shape;1293;p55">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294" name="Google Shape;1294;p55"/>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Effective Communication</a:t>
            </a:r>
            <a:r>
              <a:rPr lang="en"/>
              <a:t> Across Learning Environments</a:t>
            </a:r>
            <a:endParaRPr/>
          </a:p>
        </p:txBody>
      </p:sp>
      <p:sp>
        <p:nvSpPr>
          <p:cNvPr id="1295" name="Google Shape;1295;p55">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6" name="Google Shape;1296;p55">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7" name="Google Shape;1297;p55">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8" name="Google Shape;1298;p55">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299" name="Google Shape;1299;p55">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0" name="Google Shape;1300;p55">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1" name="Google Shape;1301;p55">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2" name="Google Shape;1302;p55">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3" name="Google Shape;1303;p55">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4" name="Google Shape;1304;p55">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5" name="Google Shape;1305;p5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6" name="Google Shape;1306;p5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7" name="Google Shape;1307;p55">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8" name="Google Shape;1308;p55">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09" name="Google Shape;1309;p55">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0" name="Google Shape;1310;p55">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1" name="Google Shape;1311;p55">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2" name="Google Shape;1312;p55">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3" name="Google Shape;1313;p55">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14" name="Google Shape;1314;p55">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56"/>
          <p:cNvSpPr txBox="1"/>
          <p:nvPr>
            <p:ph type="title"/>
          </p:nvPr>
        </p:nvSpPr>
        <p:spPr>
          <a:xfrm>
            <a:off x="20470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320" name="Google Shape;1320;p5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1" name="Google Shape;1321;p5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2" name="Google Shape;1322;p5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3" name="Google Shape;1323;p5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4" name="Google Shape;1324;p5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5" name="Google Shape;1325;p5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6" name="Google Shape;1326;p5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7" name="Google Shape;1327;p5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8" name="Google Shape;1328;p5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29" name="Google Shape;1329;p5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0" name="Google Shape;1330;p5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31" name="Google Shape;1331;p5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32" name="Google Shape;1332;p56"/>
          <p:cNvGraphicFramePr/>
          <p:nvPr/>
        </p:nvGraphicFramePr>
        <p:xfrm>
          <a:off x="204700" y="1118875"/>
          <a:ext cx="3000000" cy="3000000"/>
        </p:xfrm>
        <a:graphic>
          <a:graphicData uri="http://schemas.openxmlformats.org/drawingml/2006/table">
            <a:tbl>
              <a:tblPr>
                <a:noFill/>
                <a:tableStyleId>{61AB6594-2EAD-4163-887E-1196D2A5D6AD}</a:tableStyleId>
              </a:tblPr>
              <a:tblGrid>
                <a:gridCol w="1660250"/>
                <a:gridCol w="3844700"/>
                <a:gridCol w="1315500"/>
              </a:tblGrid>
              <a:tr h="854175">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TERM</a:t>
                      </a:r>
                      <a:endParaRPr b="1">
                        <a:solidFill>
                          <a:srgbClr val="262626"/>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WORKING DEFINITION</a:t>
                      </a:r>
                      <a:endParaRPr b="1">
                        <a:solidFill>
                          <a:srgbClr val="262626"/>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MY NOTES</a:t>
                      </a:r>
                      <a:endParaRPr b="1">
                        <a:solidFill>
                          <a:srgbClr val="262626"/>
                        </a:solidFill>
                        <a:latin typeface="Poppins"/>
                        <a:ea typeface="Poppins"/>
                        <a:cs typeface="Poppins"/>
                        <a:sym typeface="Poppins"/>
                      </a:endParaRPr>
                    </a:p>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AND QUESTIONS</a:t>
                      </a:r>
                      <a:endParaRPr b="1">
                        <a:solidFill>
                          <a:srgbClr val="262626"/>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93027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Active Listening Skills</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52525"/>
                          </a:solidFill>
                          <a:latin typeface="Poppins"/>
                          <a:ea typeface="Poppins"/>
                          <a:cs typeface="Poppins"/>
                          <a:sym typeface="Poppins"/>
                        </a:rPr>
                        <a:t>Listening to understand rather than reply and offering support and empathy. The goal is for the speaker to be heard, validated, and inspired to solve their problems.</a:t>
                      </a:r>
                      <a:endParaRPr>
                        <a:solidFill>
                          <a:srgbClr val="252525"/>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72730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Collaborative Scheduling </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52525"/>
                          </a:solidFill>
                          <a:latin typeface="Poppins"/>
                          <a:ea typeface="Poppins"/>
                          <a:cs typeface="Poppins"/>
                          <a:sym typeface="Poppins"/>
                        </a:rPr>
                        <a:t>Providing flexible options and taking into consideration the schedules of all parties when planning a meeting. </a:t>
                      </a:r>
                      <a:endParaRPr>
                        <a:solidFill>
                          <a:srgbClr val="252525"/>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32137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Efficacy</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The power to produce an effect</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10000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Families</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Intended to acknowledge birth parents, custodial adults, and grandparents, and other family members who are raising children</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93027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Optimistic Closing</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solidFill>
                            <a:srgbClr val="252525"/>
                          </a:solidFill>
                          <a:latin typeface="Poppins"/>
                          <a:ea typeface="Poppins"/>
                          <a:cs typeface="Poppins"/>
                          <a:sym typeface="Poppins"/>
                        </a:rPr>
                        <a:t>A way to end a meeting that highlights a shared understanding of the importance of the meeting and provides a sense of accomplishment</a:t>
                      </a:r>
                      <a:endParaRPr>
                        <a:solidFill>
                          <a:srgbClr val="252525"/>
                        </a:solidFill>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52435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One-Way Communication</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The intended outcome is for the recipient to be a listener or learner.</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133500">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Secondary Child Care Activities</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Supervising children while doing other things, such as work or chores</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33827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Self-Efficacy</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Our belief in our ability to succeed</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r h="997925">
                <a:tc>
                  <a:txBody>
                    <a:bodyPr/>
                    <a:lstStyle/>
                    <a:p>
                      <a:pPr indent="0" lvl="0" marL="0" rtl="0" algn="l">
                        <a:lnSpc>
                          <a:spcPct val="115000"/>
                        </a:lnSpc>
                        <a:spcBef>
                          <a:spcPts val="0"/>
                        </a:spcBef>
                        <a:spcAft>
                          <a:spcPts val="0"/>
                        </a:spcAft>
                        <a:buNone/>
                      </a:pPr>
                      <a:r>
                        <a:rPr b="1" lang="en">
                          <a:latin typeface="Poppins"/>
                          <a:ea typeface="Poppins"/>
                          <a:cs typeface="Poppins"/>
                          <a:sym typeface="Poppins"/>
                        </a:rPr>
                        <a:t>Two-Way Communication</a:t>
                      </a:r>
                      <a:endParaRPr b="1">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An interactive experience that engages both the sender and receiver in sharing information such that everyone is listeners and learners.</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Poppins"/>
                          <a:ea typeface="Poppins"/>
                          <a:cs typeface="Poppins"/>
                          <a:sym typeface="Poppins"/>
                        </a:rPr>
                        <a:t> </a:t>
                      </a:r>
                      <a:endParaRPr>
                        <a:latin typeface="Poppins"/>
                        <a:ea typeface="Poppins"/>
                        <a:cs typeface="Poppins"/>
                        <a:sym typeface="Poppins"/>
                      </a:endParaRPr>
                    </a:p>
                  </a:txBody>
                  <a:tcPr marT="66675" marB="66675" marR="66675" marL="66675">
                    <a:lnL cap="flat" cmpd="sng" w="19050">
                      <a:solidFill>
                        <a:srgbClr val="FFCAA5"/>
                      </a:solidFill>
                      <a:prstDash val="solid"/>
                      <a:round/>
                      <a:headEnd len="sm" w="sm" type="none"/>
                      <a:tailEnd len="sm" w="sm" type="none"/>
                    </a:lnL>
                    <a:lnR cap="flat" cmpd="sng" w="19050">
                      <a:solidFill>
                        <a:srgbClr val="FFCAA5"/>
                      </a:solidFill>
                      <a:prstDash val="solid"/>
                      <a:round/>
                      <a:headEnd len="sm" w="sm" type="none"/>
                      <a:tailEnd len="sm" w="sm" type="none"/>
                    </a:lnR>
                    <a:lnT cap="flat" cmpd="sng" w="19050">
                      <a:solidFill>
                        <a:srgbClr val="FFCAA5"/>
                      </a:solidFill>
                      <a:prstDash val="solid"/>
                      <a:round/>
                      <a:headEnd len="sm" w="sm" type="none"/>
                      <a:tailEnd len="sm" w="sm" type="none"/>
                    </a:lnT>
                    <a:lnB cap="flat" cmpd="sng" w="19050">
                      <a:solidFill>
                        <a:srgbClr val="FFCAA5"/>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57"/>
          <p:cNvSpPr txBox="1"/>
          <p:nvPr>
            <p:ph type="title"/>
          </p:nvPr>
        </p:nvSpPr>
        <p:spPr>
          <a:xfrm>
            <a:off x="374550" y="322825"/>
            <a:ext cx="66183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a:t>
            </a:r>
            <a:r>
              <a:rPr lang="en"/>
              <a:t>5.4.1 - Self-Efficacy Statements</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338" name="Google Shape;1338;p57"/>
          <p:cNvSpPr txBox="1"/>
          <p:nvPr>
            <p:ph idx="1" type="body"/>
          </p:nvPr>
        </p:nvSpPr>
        <p:spPr>
          <a:xfrm>
            <a:off x="374550" y="1066550"/>
            <a:ext cx="6514500" cy="1935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800"/>
              <a:t>ENGAGE: Activate Prior Knowledge</a:t>
            </a:r>
            <a:endParaRPr sz="1800">
              <a:solidFill>
                <a:schemeClr val="hlink"/>
              </a:solidFill>
            </a:endParaRPr>
          </a:p>
          <a:p>
            <a:pPr indent="0" lvl="0" marL="0" rtl="0" algn="l">
              <a:lnSpc>
                <a:spcPct val="100000"/>
              </a:lnSpc>
              <a:spcBef>
                <a:spcPts val="0"/>
              </a:spcBef>
              <a:spcAft>
                <a:spcPts val="0"/>
              </a:spcAft>
              <a:buNone/>
            </a:pPr>
            <a:r>
              <a:t/>
            </a:r>
            <a:endParaRPr sz="6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Please reflect on the two statements below and identify one action you currently take to attain success and one additional action you can try to attain success. </a:t>
            </a:r>
            <a:endParaRPr sz="1800">
              <a:solidFill>
                <a:schemeClr val="hlink"/>
              </a:solidFill>
            </a:endParaRPr>
          </a:p>
        </p:txBody>
      </p:sp>
      <p:sp>
        <p:nvSpPr>
          <p:cNvPr id="1339" name="Google Shape;1339;p5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0" name="Google Shape;1340;p5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1" name="Google Shape;1341;p5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2" name="Google Shape;1342;p5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3" name="Google Shape;1343;p5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4" name="Google Shape;1344;p5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5" name="Google Shape;1345;p5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6" name="Google Shape;1346;p5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7" name="Google Shape;1347;p5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8" name="Google Shape;1348;p5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49" name="Google Shape;1349;p5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50" name="Google Shape;1350;p5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51" name="Google Shape;1351;p57"/>
          <p:cNvGraphicFramePr/>
          <p:nvPr/>
        </p:nvGraphicFramePr>
        <p:xfrm>
          <a:off x="597250" y="3002150"/>
          <a:ext cx="3000000" cy="3000000"/>
        </p:xfrm>
        <a:graphic>
          <a:graphicData uri="http://schemas.openxmlformats.org/drawingml/2006/table">
            <a:tbl>
              <a:tblPr>
                <a:noFill/>
                <a:tableStyleId>{418E63AB-7CAC-4BDB-9B27-996BEED2FA0C}</a:tableStyleId>
              </a:tblPr>
              <a:tblGrid>
                <a:gridCol w="1981200"/>
                <a:gridCol w="2043950"/>
                <a:gridCol w="2043950"/>
              </a:tblGrid>
              <a:tr h="870325">
                <a:tc>
                  <a:txBody>
                    <a:bodyPr/>
                    <a:lstStyle/>
                    <a:p>
                      <a:pPr indent="0" lvl="0" marL="0" rtl="0" algn="l">
                        <a:lnSpc>
                          <a:spcPct val="115000"/>
                        </a:lnSpc>
                        <a:spcBef>
                          <a:spcPts val="1200"/>
                        </a:spcBef>
                        <a:spcAft>
                          <a:spcPts val="0"/>
                        </a:spcAft>
                        <a:buNone/>
                      </a:pPr>
                      <a:r>
                        <a:t/>
                      </a:r>
                      <a:endParaRPr>
                        <a:latin typeface="Poppins"/>
                        <a:ea typeface="Poppins"/>
                        <a:cs typeface="Poppins"/>
                        <a:sym typeface="Poppins"/>
                      </a:endParaRPr>
                    </a:p>
                    <a:p>
                      <a:pPr indent="0" lvl="0" marL="0" rtl="0" algn="l">
                        <a:spcBef>
                          <a:spcPts val="1200"/>
                        </a:spcBef>
                        <a:spcAft>
                          <a:spcPts val="0"/>
                        </a:spcAft>
                        <a:buNone/>
                      </a:pPr>
                      <a:r>
                        <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a:latin typeface="Poppins"/>
                          <a:ea typeface="Poppins"/>
                          <a:cs typeface="Poppins"/>
                          <a:sym typeface="Poppins"/>
                        </a:rPr>
                        <a:t>One action I currently take to attain success in this area:</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a:latin typeface="Poppins"/>
                          <a:ea typeface="Poppins"/>
                          <a:cs typeface="Poppins"/>
                          <a:sym typeface="Poppins"/>
                        </a:rPr>
                        <a:t>One additional action I can try to attain success in this area:</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2279650">
                <a:tc>
                  <a:txBody>
                    <a:bodyPr/>
                    <a:lstStyle/>
                    <a:p>
                      <a:pPr indent="0" lvl="0" marL="0" rtl="0" algn="l">
                        <a:lnSpc>
                          <a:spcPct val="115000"/>
                        </a:lnSpc>
                        <a:spcBef>
                          <a:spcPts val="1200"/>
                        </a:spcBef>
                        <a:spcAft>
                          <a:spcPts val="1200"/>
                        </a:spcAft>
                        <a:buNone/>
                      </a:pPr>
                      <a:r>
                        <a:rPr lang="en" sz="1800">
                          <a:latin typeface="Poppins"/>
                          <a:ea typeface="Poppins"/>
                          <a:cs typeface="Poppins"/>
                          <a:sym typeface="Poppins"/>
                        </a:rPr>
                        <a:t>“All families can be involved in their child’s education.”</a:t>
                      </a:r>
                      <a:endParaRPr sz="18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2465550">
                <a:tc>
                  <a:txBody>
                    <a:bodyPr/>
                    <a:lstStyle/>
                    <a:p>
                      <a:pPr indent="0" lvl="0" marL="0" rtl="0" algn="l">
                        <a:lnSpc>
                          <a:spcPct val="115000"/>
                        </a:lnSpc>
                        <a:spcBef>
                          <a:spcPts val="1200"/>
                        </a:spcBef>
                        <a:spcAft>
                          <a:spcPts val="1200"/>
                        </a:spcAft>
                        <a:buNone/>
                      </a:pPr>
                      <a:r>
                        <a:rPr lang="en" sz="1800">
                          <a:latin typeface="Poppins"/>
                          <a:ea typeface="Poppins"/>
                          <a:cs typeface="Poppins"/>
                          <a:sym typeface="Poppins"/>
                        </a:rPr>
                        <a:t>“I can help all families in my class to be involved in their child’s education.”</a:t>
                      </a:r>
                      <a:endParaRPr sz="18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
        <p:nvSpPr>
          <p:cNvPr id="1352" name="Google Shape;1352;p57"/>
          <p:cNvSpPr txBox="1"/>
          <p:nvPr/>
        </p:nvSpPr>
        <p:spPr>
          <a:xfrm>
            <a:off x="1593150" y="9566275"/>
            <a:ext cx="4425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hlink"/>
                </a:solidFill>
                <a:latin typeface="Poppins"/>
                <a:ea typeface="Poppins"/>
                <a:cs typeface="Poppins"/>
                <a:sym typeface="Poppins"/>
              </a:rPr>
              <a:t>Adapted from B</a:t>
            </a:r>
            <a:r>
              <a:rPr lang="en" u="sng">
                <a:solidFill>
                  <a:schemeClr val="hlink"/>
                </a:solidFill>
                <a:latin typeface="Poppins"/>
                <a:ea typeface="Poppins"/>
                <a:cs typeface="Poppins"/>
                <a:sym typeface="Poppins"/>
                <a:hlinkClick r:id="rId13"/>
              </a:rPr>
              <a:t>ank Street College of Education </a:t>
            </a:r>
            <a:r>
              <a:rPr lang="en">
                <a:solidFill>
                  <a:schemeClr val="hlink"/>
                </a:solidFill>
                <a:latin typeface="Poppins"/>
                <a:ea typeface="Poppins"/>
                <a:cs typeface="Poppins"/>
                <a:sym typeface="Poppins"/>
              </a:rPr>
              <a:t> </a:t>
            </a:r>
            <a:endParaRPr sz="1100" u="sng">
              <a:solidFill>
                <a:srgbClr val="1155CC"/>
              </a:solidFill>
              <a:latin typeface="Poppins"/>
              <a:ea typeface="Poppins"/>
              <a:cs typeface="Poppins"/>
              <a:sym typeface="Poppi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58"/>
          <p:cNvSpPr txBox="1"/>
          <p:nvPr>
            <p:ph type="title"/>
          </p:nvPr>
        </p:nvSpPr>
        <p:spPr>
          <a:xfrm>
            <a:off x="374550" y="322825"/>
            <a:ext cx="6714600" cy="11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3600"/>
              <a:t>Activity </a:t>
            </a:r>
            <a:r>
              <a:rPr lang="en" sz="3600"/>
              <a:t>5.4.2 - Communication Assessment Tool</a:t>
            </a:r>
            <a:endParaRPr sz="3600"/>
          </a:p>
          <a:p>
            <a:pPr indent="0" lvl="0" marL="0" rtl="0" algn="l">
              <a:spcBef>
                <a:spcPts val="0"/>
              </a:spcBef>
              <a:spcAft>
                <a:spcPts val="0"/>
              </a:spcAft>
              <a:buClr>
                <a:schemeClr val="hlink"/>
              </a:buClr>
              <a:buSzPts val="1100"/>
              <a:buFont typeface="Arial"/>
              <a:buNone/>
            </a:pPr>
            <a:r>
              <a:t/>
            </a:r>
            <a:endParaRPr sz="3600"/>
          </a:p>
          <a:p>
            <a:pPr indent="0" lvl="0" marL="0" rtl="0" algn="l">
              <a:spcBef>
                <a:spcPts val="0"/>
              </a:spcBef>
              <a:spcAft>
                <a:spcPts val="0"/>
              </a:spcAft>
              <a:buClr>
                <a:schemeClr val="hlink"/>
              </a:buClr>
              <a:buSzPts val="990"/>
              <a:buFont typeface="Arial"/>
              <a:buNone/>
            </a:pPr>
            <a:r>
              <a:t/>
            </a:r>
            <a:endParaRPr sz="3600"/>
          </a:p>
        </p:txBody>
      </p:sp>
      <p:sp>
        <p:nvSpPr>
          <p:cNvPr id="1358" name="Google Shape;1358;p58"/>
          <p:cNvSpPr txBox="1"/>
          <p:nvPr>
            <p:ph idx="1" type="body"/>
          </p:nvPr>
        </p:nvSpPr>
        <p:spPr>
          <a:xfrm>
            <a:off x="302825" y="1581150"/>
            <a:ext cx="7069500" cy="141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ESTABLISH: Reflection for Action</a:t>
            </a:r>
            <a:endParaRPr sz="1600">
              <a:solidFill>
                <a:srgbClr val="262626"/>
              </a:solidFill>
            </a:endParaRPr>
          </a:p>
          <a:p>
            <a:pPr indent="0" lvl="0" marL="0" rtl="0" algn="l">
              <a:lnSpc>
                <a:spcPct val="100000"/>
              </a:lnSpc>
              <a:spcBef>
                <a:spcPts val="0"/>
              </a:spcBef>
              <a:spcAft>
                <a:spcPts val="0"/>
              </a:spcAft>
              <a:buClr>
                <a:schemeClr val="hlink"/>
              </a:buClr>
              <a:buSzPts val="1100"/>
              <a:buFont typeface="Arial"/>
              <a:buNone/>
            </a:pPr>
            <a:r>
              <a:rPr i="1" lang="en" sz="1600">
                <a:solidFill>
                  <a:schemeClr val="hlink"/>
                </a:solidFill>
              </a:rPr>
              <a:t>INSTRUCTIONS:</a:t>
            </a:r>
            <a:endParaRPr b="1" sz="1600">
              <a:solidFill>
                <a:srgbClr val="262626"/>
              </a:solidFill>
            </a:endParaRPr>
          </a:p>
          <a:p>
            <a:pPr indent="-330200" lvl="0" marL="457200" rtl="0" algn="l">
              <a:lnSpc>
                <a:spcPct val="115000"/>
              </a:lnSpc>
              <a:spcBef>
                <a:spcPts val="0"/>
              </a:spcBef>
              <a:spcAft>
                <a:spcPts val="0"/>
              </a:spcAft>
              <a:buClr>
                <a:srgbClr val="262626"/>
              </a:buClr>
              <a:buSzPts val="1600"/>
              <a:buChar char="●"/>
            </a:pPr>
            <a:r>
              <a:rPr lang="en" sz="1600">
                <a:solidFill>
                  <a:srgbClr val="262626"/>
                </a:solidFill>
              </a:rPr>
              <a:t>Use this tool to plan &amp; evaluate a family communication.</a:t>
            </a:r>
            <a:endParaRPr sz="1600">
              <a:solidFill>
                <a:srgbClr val="262626"/>
              </a:solidFill>
            </a:endParaRPr>
          </a:p>
          <a:p>
            <a:pPr indent="0" lvl="0" marL="0" rtl="0" algn="l">
              <a:lnSpc>
                <a:spcPct val="115000"/>
              </a:lnSpc>
              <a:spcBef>
                <a:spcPts val="0"/>
              </a:spcBef>
              <a:spcAft>
                <a:spcPts val="0"/>
              </a:spcAft>
              <a:buNone/>
            </a:pPr>
            <a:r>
              <a:t/>
            </a:r>
            <a:endParaRPr sz="1600">
              <a:solidFill>
                <a:srgbClr val="262626"/>
              </a:solidFill>
            </a:endParaRPr>
          </a:p>
        </p:txBody>
      </p:sp>
      <p:sp>
        <p:nvSpPr>
          <p:cNvPr id="1359" name="Google Shape;1359;p5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0" name="Google Shape;1360;p5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1" name="Google Shape;1361;p5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2" name="Google Shape;1362;p5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3" name="Google Shape;1363;p5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4" name="Google Shape;1364;p5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5" name="Google Shape;1365;p5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6" name="Google Shape;1366;p5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7" name="Google Shape;1367;p5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8" name="Google Shape;1368;p5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69" name="Google Shape;1369;p5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0" name="Google Shape;1370;p5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71" name="Google Shape;1371;p58"/>
          <p:cNvGraphicFramePr/>
          <p:nvPr/>
        </p:nvGraphicFramePr>
        <p:xfrm>
          <a:off x="302825" y="2649750"/>
          <a:ext cx="3000000" cy="3000000"/>
        </p:xfrm>
        <a:graphic>
          <a:graphicData uri="http://schemas.openxmlformats.org/drawingml/2006/table">
            <a:tbl>
              <a:tblPr>
                <a:noFill/>
                <a:tableStyleId>{418E63AB-7CAC-4BDB-9B27-996BEED2FA0C}</a:tableStyleId>
              </a:tblPr>
              <a:tblGrid>
                <a:gridCol w="1205750"/>
                <a:gridCol w="954750"/>
                <a:gridCol w="1098175"/>
                <a:gridCol w="954700"/>
                <a:gridCol w="1152000"/>
                <a:gridCol w="1420900"/>
              </a:tblGrid>
              <a:tr h="857775">
                <a:tc>
                  <a:txBody>
                    <a:bodyPr/>
                    <a:lstStyle/>
                    <a:p>
                      <a:pPr indent="0" lvl="0" marL="0" rtl="0" algn="l">
                        <a:spcBef>
                          <a:spcPts val="0"/>
                        </a:spcBef>
                        <a:spcAft>
                          <a:spcPts val="0"/>
                        </a:spcAft>
                        <a:buNone/>
                      </a:pPr>
                      <a:r>
                        <a:rPr b="1" lang="en" sz="1300">
                          <a:latin typeface="Poppins"/>
                          <a:ea typeface="Poppins"/>
                          <a:cs typeface="Poppins"/>
                          <a:sym typeface="Poppins"/>
                        </a:rPr>
                        <a:t>Family Communi-</a:t>
                      </a:r>
                      <a:endParaRPr b="1" sz="1300">
                        <a:latin typeface="Poppins"/>
                        <a:ea typeface="Poppins"/>
                        <a:cs typeface="Poppins"/>
                        <a:sym typeface="Poppins"/>
                      </a:endParaRPr>
                    </a:p>
                    <a:p>
                      <a:pPr indent="0" lvl="0" marL="0" rtl="0" algn="l">
                        <a:spcBef>
                          <a:spcPts val="0"/>
                        </a:spcBef>
                        <a:spcAft>
                          <a:spcPts val="0"/>
                        </a:spcAft>
                        <a:buNone/>
                      </a:pPr>
                      <a:r>
                        <a:rPr b="1" lang="en" sz="1300">
                          <a:latin typeface="Poppins"/>
                          <a:ea typeface="Poppins"/>
                          <a:cs typeface="Poppins"/>
                          <a:sym typeface="Poppins"/>
                        </a:rPr>
                        <a:t>cation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Purpose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Intended Outcome</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Method: One-way or Two-way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Is there a virtual option or app?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Reflect on the use of “we”, “you”, and “I” in the text</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762475">
                <a:tc>
                  <a:txBody>
                    <a:bodyPr/>
                    <a:lstStyle/>
                    <a:p>
                      <a:pPr indent="0" lvl="0" marL="0" rtl="0" algn="l">
                        <a:spcBef>
                          <a:spcPts val="0"/>
                        </a:spcBef>
                        <a:spcAft>
                          <a:spcPts val="0"/>
                        </a:spcAft>
                        <a:buNone/>
                      </a:pPr>
                      <a:r>
                        <a:rPr b="1" i="1" lang="en" sz="1300">
                          <a:solidFill>
                            <a:srgbClr val="990000"/>
                          </a:solidFill>
                          <a:latin typeface="Poppins"/>
                          <a:ea typeface="Poppins"/>
                          <a:cs typeface="Poppins"/>
                          <a:sym typeface="Poppins"/>
                        </a:rPr>
                        <a:t>Example:</a:t>
                      </a:r>
                      <a:endParaRPr b="1" i="1"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Notify families about the art show and the virtual participation </a:t>
                      </a:r>
                      <a:r>
                        <a:rPr lang="en" sz="1300">
                          <a:solidFill>
                            <a:srgbClr val="990000"/>
                          </a:solidFill>
                          <a:latin typeface="Poppins"/>
                          <a:ea typeface="Poppins"/>
                          <a:cs typeface="Poppins"/>
                          <a:sym typeface="Poppins"/>
                        </a:rPr>
                        <a:t>option.</a:t>
                      </a:r>
                      <a:r>
                        <a:rPr lang="en" sz="1300">
                          <a:solidFill>
                            <a:srgbClr val="990000"/>
                          </a:solidFill>
                          <a:latin typeface="Poppins"/>
                          <a:ea typeface="Poppins"/>
                          <a:cs typeface="Poppins"/>
                          <a:sym typeface="Poppins"/>
                        </a:rPr>
                        <a:t> </a:t>
                      </a:r>
                      <a:endParaRPr b="1" i="1"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Share date and the link for the virtual show</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Families will be aware of the date and have the link to view the art online</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One-way</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Yes, we will provide the link for those families who are unable to attend in person</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We are happy to share…</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Your child..</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You are invited…</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Your participation is important</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600450">
                <a:tc>
                  <a:txBody>
                    <a:bodyPr/>
                    <a:lstStyle/>
                    <a:p>
                      <a:pPr indent="0" lvl="0" marL="0" rtl="0" algn="l">
                        <a:spcBef>
                          <a:spcPts val="0"/>
                        </a:spcBef>
                        <a:spcAft>
                          <a:spcPts val="0"/>
                        </a:spcAft>
                        <a:buNone/>
                      </a:pPr>
                      <a:r>
                        <a:rPr b="1" i="1" lang="en" sz="1300">
                          <a:solidFill>
                            <a:srgbClr val="990000"/>
                          </a:solidFill>
                          <a:latin typeface="Poppins"/>
                          <a:ea typeface="Poppins"/>
                          <a:cs typeface="Poppins"/>
                          <a:sym typeface="Poppins"/>
                        </a:rPr>
                        <a:t>Example:</a:t>
                      </a:r>
                      <a:endParaRPr b="1" i="1"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Schedule teacher-</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family meeting</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Schedule meeting</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Select a date, time, and method (in-person or virtual)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Two-way</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Yes - offer the scheduling app or families can respond with the best time, etc.</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990000"/>
                          </a:solidFill>
                          <a:latin typeface="Poppins"/>
                          <a:ea typeface="Poppins"/>
                          <a:cs typeface="Poppins"/>
                          <a:sym typeface="Poppins"/>
                        </a:rPr>
                        <a:t>Schedule a meeting with you…</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We can meet to…</a:t>
                      </a:r>
                      <a:endParaRPr sz="1300">
                        <a:solidFill>
                          <a:srgbClr val="990000"/>
                        </a:solidFill>
                        <a:latin typeface="Poppins"/>
                        <a:ea typeface="Poppins"/>
                        <a:cs typeface="Poppins"/>
                        <a:sym typeface="Poppins"/>
                      </a:endParaRPr>
                    </a:p>
                    <a:p>
                      <a:pPr indent="0" lvl="0" marL="0" rtl="0" algn="l">
                        <a:spcBef>
                          <a:spcPts val="0"/>
                        </a:spcBef>
                        <a:spcAft>
                          <a:spcPts val="0"/>
                        </a:spcAft>
                        <a:buNone/>
                      </a:pPr>
                      <a:r>
                        <a:rPr lang="en" sz="1300">
                          <a:solidFill>
                            <a:srgbClr val="990000"/>
                          </a:solidFill>
                          <a:latin typeface="Poppins"/>
                          <a:ea typeface="Poppins"/>
                          <a:cs typeface="Poppins"/>
                          <a:sym typeface="Poppins"/>
                        </a:rPr>
                        <a:t>You are welcome to…</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777775">
                <a:tc>
                  <a:txBody>
                    <a:bodyPr/>
                    <a:lstStyle/>
                    <a:p>
                      <a:pPr indent="0" lvl="0" marL="0" rtl="0" algn="l">
                        <a:spcBef>
                          <a:spcPts val="0"/>
                        </a:spcBef>
                        <a:spcAft>
                          <a:spcPts val="0"/>
                        </a:spcAft>
                        <a:buNone/>
                      </a:pPr>
                      <a:r>
                        <a:t/>
                      </a:r>
                      <a:endParaRPr b="1" i="1"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p>
                      <a:pPr indent="0" lvl="0" marL="0" rtl="0" algn="l">
                        <a:spcBef>
                          <a:spcPts val="0"/>
                        </a:spcBef>
                        <a:spcAft>
                          <a:spcPts val="0"/>
                        </a:spcAft>
                        <a:buNone/>
                      </a:pPr>
                      <a:r>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990000"/>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CTLE Credit </a:t>
            </a:r>
            <a:r>
              <a:rPr lang="en"/>
              <a:t>&amp; Micro-Credentials  </a:t>
            </a:r>
            <a:endParaRPr/>
          </a:p>
        </p:txBody>
      </p:sp>
      <p:sp>
        <p:nvSpPr>
          <p:cNvPr id="284" name="Google Shape;284;p2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5" name="Google Shape;285;p2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6" name="Google Shape;286;p2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7" name="Google Shape;287;p2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8" name="Google Shape;288;p2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89" name="Google Shape;289;p2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0" name="Google Shape;290;p2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1" name="Google Shape;291;p2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2" name="Google Shape;292;p2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3" name="Google Shape;293;p2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4" name="Google Shape;294;p2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5" name="Google Shape;295;p2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96" name="Google Shape;296;p23"/>
          <p:cNvSpPr txBox="1"/>
          <p:nvPr/>
        </p:nvSpPr>
        <p:spPr>
          <a:xfrm>
            <a:off x="505525" y="6285165"/>
            <a:ext cx="6514500" cy="3440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level you will extend your knowledge and skill to the practice and application level. Deeper learning activities focus on building skills and competencies related to the topics covered in each session. </a:t>
            </a:r>
            <a:r>
              <a:rPr b="1" i="1" lang="en" sz="1757">
                <a:solidFill>
                  <a:srgbClr val="353535"/>
                </a:solidFill>
                <a:latin typeface="Poppins"/>
                <a:ea typeface="Poppins"/>
                <a:cs typeface="Poppins"/>
                <a:sym typeface="Poppins"/>
              </a:rPr>
              <a:t>Look for the MC icon in the workbook highlighting activities that correspond to deeper learning. The 3rd Activity in every session provides opportunities for deeper learning. </a:t>
            </a:r>
            <a:endParaRPr b="1" i="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None/>
            </a:pPr>
            <a:r>
              <a:t/>
            </a:r>
            <a:endParaRPr sz="8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micro-credentials your learning must be associated with a micro-credential provider.</a:t>
            </a:r>
            <a:endParaRPr sz="1757">
              <a:solidFill>
                <a:srgbClr val="353535"/>
              </a:solidFill>
              <a:latin typeface="Poppins"/>
              <a:ea typeface="Poppins"/>
              <a:cs typeface="Poppins"/>
              <a:sym typeface="Poppins"/>
            </a:endParaRPr>
          </a:p>
        </p:txBody>
      </p:sp>
      <p:sp>
        <p:nvSpPr>
          <p:cNvPr id="297" name="Google Shape;297;p23"/>
          <p:cNvSpPr txBox="1"/>
          <p:nvPr/>
        </p:nvSpPr>
        <p:spPr>
          <a:xfrm>
            <a:off x="505534" y="2333000"/>
            <a:ext cx="6514500" cy="4551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t/>
            </a:r>
            <a:endParaRPr b="1" i="1" sz="1757">
              <a:solidFill>
                <a:srgbClr val="353535"/>
              </a:solidFill>
              <a:latin typeface="Poppins"/>
              <a:ea typeface="Poppins"/>
              <a:cs typeface="Poppins"/>
              <a:sym typeface="Poppins"/>
            </a:endParaRPr>
          </a:p>
        </p:txBody>
      </p:sp>
      <p:sp>
        <p:nvSpPr>
          <p:cNvPr id="298" name="Google Shape;298;p23"/>
          <p:cNvSpPr txBox="1"/>
          <p:nvPr/>
        </p:nvSpPr>
        <p:spPr>
          <a:xfrm>
            <a:off x="505525" y="1296000"/>
            <a:ext cx="6440700" cy="2916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Earning CTLE Credits</a:t>
            </a:r>
            <a:endParaRPr b="1"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Upon completion of each session within the TALE Academy you will be prompted to complete a short quiz. Upon completion you will</a:t>
            </a:r>
            <a:r>
              <a:rPr lang="en" sz="1757">
                <a:solidFill>
                  <a:srgbClr val="333333"/>
                </a:solidFill>
                <a:latin typeface="Poppins"/>
                <a:ea typeface="Poppins"/>
                <a:cs typeface="Poppins"/>
                <a:sym typeface="Poppins"/>
              </a:rPr>
              <a:t> be eligible to receive Continuing Teacher and Leader Education (CTLE) </a:t>
            </a:r>
            <a:r>
              <a:rPr lang="en" sz="1757">
                <a:solidFill>
                  <a:srgbClr val="353535"/>
                </a:solidFill>
                <a:latin typeface="Poppins"/>
                <a:ea typeface="Poppins"/>
                <a:cs typeface="Poppins"/>
                <a:sym typeface="Poppins"/>
              </a:rPr>
              <a:t>credits. </a:t>
            </a:r>
            <a:endParaRPr sz="1757">
              <a:solidFill>
                <a:srgbClr val="353535"/>
              </a:solidFill>
              <a:latin typeface="Poppins"/>
              <a:ea typeface="Poppins"/>
              <a:cs typeface="Poppins"/>
              <a:sym typeface="Poppins"/>
            </a:endParaRPr>
          </a:p>
          <a:p>
            <a:pPr indent="0" lvl="0" marL="0" rtl="0" algn="l">
              <a:lnSpc>
                <a:spcPct val="130000"/>
              </a:lnSpc>
              <a:spcBef>
                <a:spcPts val="0"/>
              </a:spcBef>
              <a:spcAft>
                <a:spcPts val="0"/>
              </a:spcAft>
              <a:buClr>
                <a:srgbClr val="000000"/>
              </a:buClr>
              <a:buSzPts val="1100"/>
              <a:buFont typeface="Arial"/>
              <a:buNone/>
            </a:pPr>
            <a:r>
              <a:rPr lang="en" sz="1757">
                <a:solidFill>
                  <a:srgbClr val="353535"/>
                </a:solidFill>
                <a:latin typeface="Poppins"/>
                <a:ea typeface="Poppins"/>
                <a:cs typeface="Poppins"/>
                <a:sym typeface="Poppins"/>
              </a:rPr>
              <a:t>NOTE: In order to receive CTLEs your learning must be associated with a CTLE provider.</a:t>
            </a:r>
            <a:endParaRPr sz="1757">
              <a:solidFill>
                <a:srgbClr val="353535"/>
              </a:solidFill>
              <a:latin typeface="Poppins"/>
              <a:ea typeface="Poppins"/>
              <a:cs typeface="Poppins"/>
              <a:sym typeface="Poppins"/>
            </a:endParaRPr>
          </a:p>
        </p:txBody>
      </p:sp>
      <p:sp>
        <p:nvSpPr>
          <p:cNvPr id="299" name="Google Shape;299;p23"/>
          <p:cNvSpPr txBox="1"/>
          <p:nvPr/>
        </p:nvSpPr>
        <p:spPr>
          <a:xfrm>
            <a:off x="551577" y="4452950"/>
            <a:ext cx="6422400" cy="80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rgbClr val="000000"/>
              </a:buClr>
              <a:buSzPts val="1100"/>
              <a:buFont typeface="Arial"/>
              <a:buNone/>
            </a:pPr>
            <a:r>
              <a:rPr b="1" lang="en" sz="1757">
                <a:solidFill>
                  <a:srgbClr val="353535"/>
                </a:solidFill>
                <a:latin typeface="Poppins"/>
                <a:ea typeface="Poppins"/>
                <a:cs typeface="Poppins"/>
                <a:sym typeface="Poppins"/>
              </a:rPr>
              <a:t>Deeper Learning - Implementation at a Micro-Credential Level</a:t>
            </a:r>
            <a:endParaRPr>
              <a:latin typeface="Poppins"/>
              <a:ea typeface="Poppins"/>
              <a:cs typeface="Poppins"/>
              <a:sym typeface="Poppins"/>
            </a:endParaRPr>
          </a:p>
        </p:txBody>
      </p:sp>
      <p:sp>
        <p:nvSpPr>
          <p:cNvPr id="300" name="Google Shape;300;p23"/>
          <p:cNvSpPr txBox="1"/>
          <p:nvPr/>
        </p:nvSpPr>
        <p:spPr>
          <a:xfrm>
            <a:off x="1813600" y="5259961"/>
            <a:ext cx="5263800" cy="11586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lang="en" sz="1757">
                <a:solidFill>
                  <a:srgbClr val="353535"/>
                </a:solidFill>
                <a:latin typeface="Poppins"/>
                <a:ea typeface="Poppins"/>
                <a:cs typeface="Poppins"/>
                <a:sym typeface="Poppins"/>
              </a:rPr>
              <a:t>You also have the option to complete activities that lead to deeper learning, learning at a micro-credential level. At this </a:t>
            </a:r>
            <a:endParaRPr/>
          </a:p>
        </p:txBody>
      </p:sp>
      <p:pic>
        <p:nvPicPr>
          <p:cNvPr id="301" name="Google Shape;301;p23"/>
          <p:cNvPicPr preferRelativeResize="0"/>
          <p:nvPr/>
        </p:nvPicPr>
        <p:blipFill rotWithShape="1">
          <a:blip r:embed="rId13">
            <a:alphaModFix/>
          </a:blip>
          <a:srcRect b="2189" l="0" r="0" t="2180"/>
          <a:stretch/>
        </p:blipFill>
        <p:spPr>
          <a:xfrm>
            <a:off x="655000" y="5259950"/>
            <a:ext cx="1158600" cy="1158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59"/>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5.4.3 - </a:t>
            </a:r>
            <a:r>
              <a:rPr lang="en" sz="2600">
                <a:highlight>
                  <a:schemeClr val="lt2"/>
                </a:highlight>
              </a:rPr>
              <a:t>Key Terms for Micro-Credential Activity </a:t>
            </a:r>
            <a:r>
              <a:rPr lang="en" sz="26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dk1"/>
              </a:highlight>
            </a:endParaRPr>
          </a:p>
          <a:p>
            <a:pPr indent="0" lvl="0" marL="0" rtl="0" algn="l">
              <a:spcBef>
                <a:spcPts val="0"/>
              </a:spcBef>
              <a:spcAft>
                <a:spcPts val="0"/>
              </a:spcAft>
              <a:buSzPts val="990"/>
              <a:buNone/>
            </a:pPr>
            <a:r>
              <a:t/>
            </a:r>
            <a:endParaRPr sz="3600"/>
          </a:p>
        </p:txBody>
      </p:sp>
      <p:pic>
        <p:nvPicPr>
          <p:cNvPr id="1377" name="Google Shape;1377;p59"/>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378" name="Google Shape;1378;p59">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79" name="Google Shape;1379;p59">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0" name="Google Shape;1380;p5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1" name="Google Shape;1381;p5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2" name="Google Shape;1382;p59">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3" name="Google Shape;1383;p59">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4" name="Google Shape;1384;p59">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5" name="Google Shape;1385;p59">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6" name="Google Shape;1386;p59">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7" name="Google Shape;1387;p59">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8" name="Google Shape;1388;p59">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389" name="Google Shape;1389;p59">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390" name="Google Shape;1390;p59"/>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296800">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r>
            </a:tbl>
          </a:graphicData>
        </a:graphic>
      </p:graphicFrame>
      <p:sp>
        <p:nvSpPr>
          <p:cNvPr id="1391" name="Google Shape;1391;p59"/>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60"/>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5.4.3 - Center Student Data</a:t>
            </a:r>
            <a:endParaRPr sz="2500"/>
          </a:p>
          <a:p>
            <a:pPr indent="0" lvl="0" marL="0" rtl="0" algn="l">
              <a:spcBef>
                <a:spcPts val="0"/>
              </a:spcBef>
              <a:spcAft>
                <a:spcPts val="0"/>
              </a:spcAft>
              <a:buSzPts val="990"/>
              <a:buNone/>
            </a:pPr>
            <a:r>
              <a:t/>
            </a:r>
            <a:endParaRPr sz="2500"/>
          </a:p>
          <a:p>
            <a:pPr indent="0" lvl="0" marL="0" rtl="0" algn="l">
              <a:spcBef>
                <a:spcPts val="0"/>
              </a:spcBef>
              <a:spcAft>
                <a:spcPts val="0"/>
              </a:spcAft>
              <a:buSzPts val="990"/>
              <a:buNone/>
            </a:pPr>
            <a:r>
              <a:t/>
            </a:r>
            <a:endParaRPr sz="3600"/>
          </a:p>
        </p:txBody>
      </p:sp>
      <p:sp>
        <p:nvSpPr>
          <p:cNvPr id="1397" name="Google Shape;1397;p60"/>
          <p:cNvSpPr txBox="1"/>
          <p:nvPr>
            <p:ph idx="1" type="body"/>
          </p:nvPr>
        </p:nvSpPr>
        <p:spPr>
          <a:xfrm>
            <a:off x="374550" y="903025"/>
            <a:ext cx="6502200" cy="906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lang="en" sz="1800">
                <a:solidFill>
                  <a:schemeClr val="hlink"/>
                </a:solidFill>
              </a:rPr>
              <a:t>Source: </a:t>
            </a:r>
            <a:r>
              <a:rPr lang="en" sz="1800" u="sng">
                <a:solidFill>
                  <a:srgbClr val="1155CC"/>
                </a:solidFill>
                <a:hlinkClick r:id="rId3">
                  <a:extLst>
                    <a:ext uri="{A12FA001-AC4F-418D-AE19-62706E023703}">
                      <ahyp:hlinkClr val="tx"/>
                    </a:ext>
                  </a:extLst>
                </a:hlinkClick>
              </a:rPr>
              <a:t>Toolkit of Resources for Engaging Families and the Community as Partners in Education: Part 4: Engaging all in data conversations</a:t>
            </a:r>
            <a:r>
              <a:rPr lang="en" sz="1800">
                <a:solidFill>
                  <a:schemeClr val="hlink"/>
                </a:solidFill>
              </a:rPr>
              <a:t>. </a:t>
            </a:r>
            <a:endParaRPr b="1" sz="1800">
              <a:solidFill>
                <a:schemeClr val="hlink"/>
              </a:solidFill>
            </a:endParaRPr>
          </a:p>
          <a:p>
            <a:pPr indent="0" lvl="0" marL="0" rtl="0" algn="l">
              <a:lnSpc>
                <a:spcPct val="100000"/>
              </a:lnSpc>
              <a:spcBef>
                <a:spcPts val="0"/>
              </a:spcBef>
              <a:spcAft>
                <a:spcPts val="0"/>
              </a:spcAft>
              <a:buNone/>
            </a:pPr>
            <a:r>
              <a:t/>
            </a:r>
            <a:endParaRPr i="1" sz="18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a:t>
            </a:r>
            <a:r>
              <a:rPr b="1" lang="en" sz="1800">
                <a:solidFill>
                  <a:schemeClr val="hlink"/>
                </a:solidFill>
              </a:rPr>
              <a:t>:</a:t>
            </a:r>
            <a:endParaRPr b="1"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Using the family engagement plan template on the next page, initiate a plan for sharing student data with families through family or community conversations and/or co-planning meetings. </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As you are developing your plan, consider how you can improve upon or extend your current practices, including: </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The data sources that you currently share with families.</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The frequency for how often you share data with families.</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How you share data with families. </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The questions that you ask families about how the family supports the student.</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How you explain to families the goals to promote student learning and how you solicit their input on the goals. </a:t>
            </a:r>
            <a:endParaRPr sz="1800">
              <a:solidFill>
                <a:schemeClr val="hlink"/>
              </a:solidFill>
            </a:endParaRPr>
          </a:p>
          <a:p>
            <a:pPr indent="-342900" lvl="1" marL="914400" rtl="0" algn="l">
              <a:lnSpc>
                <a:spcPct val="100000"/>
              </a:lnSpc>
              <a:spcBef>
                <a:spcPts val="0"/>
              </a:spcBef>
              <a:spcAft>
                <a:spcPts val="0"/>
              </a:spcAft>
              <a:buClr>
                <a:schemeClr val="hlink"/>
              </a:buClr>
              <a:buSzPts val="1800"/>
              <a:buChar char="○"/>
            </a:pPr>
            <a:r>
              <a:rPr lang="en" sz="1800">
                <a:solidFill>
                  <a:schemeClr val="hlink"/>
                </a:solidFill>
              </a:rPr>
              <a:t>How you collaborate with families to review progress and update and/or revise goals to reflect the student’s progress</a:t>
            </a:r>
            <a:endParaRPr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Based on your planned strategy and identified improvements/extensions, develop a meeting protocol or collaborative graphic organizer to help facilitate the meeting and two-way communication about student data and learning goals. </a:t>
            </a:r>
            <a:endParaRPr sz="1800">
              <a:solidFill>
                <a:schemeClr val="hlink"/>
              </a:solidFill>
            </a:endParaRPr>
          </a:p>
          <a:p>
            <a:pPr indent="0" lvl="0" marL="457200" rtl="0" algn="l">
              <a:lnSpc>
                <a:spcPct val="106999"/>
              </a:lnSpc>
              <a:spcBef>
                <a:spcPts val="0"/>
              </a:spcBef>
              <a:spcAft>
                <a:spcPts val="0"/>
              </a:spcAft>
              <a:buNone/>
            </a:pPr>
            <a:r>
              <a:t/>
            </a:r>
            <a:endParaRPr sz="1600">
              <a:solidFill>
                <a:schemeClr val="hlink"/>
              </a:solidFill>
            </a:endParaRPr>
          </a:p>
        </p:txBody>
      </p:sp>
      <p:pic>
        <p:nvPicPr>
          <p:cNvPr id="1398" name="Google Shape;1398;p60"/>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1399" name="Google Shape;1399;p60">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0" name="Google Shape;1400;p60">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1" name="Google Shape;1401;p6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2" name="Google Shape;1402;p6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3" name="Google Shape;1403;p60">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4" name="Google Shape;1404;p60">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5" name="Google Shape;1405;p60">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6" name="Google Shape;1406;p60">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7" name="Google Shape;1407;p60">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8" name="Google Shape;1408;p60">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09" name="Google Shape;1409;p60">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0" name="Google Shape;1410;p60">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1" name="Google Shape;1411;p60"/>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61"/>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5.4.3 - Center Student Data (Continued)</a:t>
            </a:r>
            <a:endParaRPr sz="2500"/>
          </a:p>
          <a:p>
            <a:pPr indent="0" lvl="0" marL="0" rtl="0" algn="l">
              <a:spcBef>
                <a:spcPts val="0"/>
              </a:spcBef>
              <a:spcAft>
                <a:spcPts val="0"/>
              </a:spcAft>
              <a:buSzPts val="990"/>
              <a:buNone/>
            </a:pPr>
            <a:r>
              <a:t/>
            </a:r>
            <a:endParaRPr sz="3600"/>
          </a:p>
        </p:txBody>
      </p:sp>
      <p:pic>
        <p:nvPicPr>
          <p:cNvPr id="1417" name="Google Shape;1417;p6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18" name="Google Shape;1418;p6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19" name="Google Shape;1419;p6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0" name="Google Shape;1420;p6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1" name="Google Shape;1421;p6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2" name="Google Shape;1422;p6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3" name="Google Shape;1423;p6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4" name="Google Shape;1424;p6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5" name="Google Shape;1425;p6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6" name="Google Shape;1426;p6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7" name="Google Shape;1427;p6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8" name="Google Shape;1428;p6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29" name="Google Shape;1429;p6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30" name="Google Shape;1430;p61"/>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a:t>
                      </a:r>
                      <a:endParaRPr>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accent6"/>
                          </a:highlight>
                          <a:latin typeface="Poppins"/>
                          <a:ea typeface="Poppins"/>
                          <a:cs typeface="Poppins"/>
                          <a:sym typeface="Poppins"/>
                        </a:rPr>
                        <a:t>Highlight your answer(s)</a:t>
                      </a:r>
                      <a:endParaRPr>
                        <a:solidFill>
                          <a:schemeClr val="hlink"/>
                        </a:solidFill>
                        <a:highlight>
                          <a:schemeClr val="accent6"/>
                        </a:highlight>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chemeClr val="lt2"/>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1431" name="Google Shape;1431;p61"/>
          <p:cNvSpPr txBox="1"/>
          <p:nvPr/>
        </p:nvSpPr>
        <p:spPr>
          <a:xfrm>
            <a:off x="2003850" y="9624250"/>
            <a:ext cx="325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Continued on next page</a:t>
            </a:r>
            <a:endParaRPr>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62"/>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5.4.3 - Center Student Data (Continued)</a:t>
            </a:r>
            <a:endParaRPr sz="2500"/>
          </a:p>
          <a:p>
            <a:pPr indent="0" lvl="0" marL="0" rtl="0" algn="l">
              <a:spcBef>
                <a:spcPts val="0"/>
              </a:spcBef>
              <a:spcAft>
                <a:spcPts val="0"/>
              </a:spcAft>
              <a:buSzPts val="990"/>
              <a:buNone/>
            </a:pPr>
            <a:r>
              <a:t/>
            </a:r>
            <a:endParaRPr sz="3600"/>
          </a:p>
        </p:txBody>
      </p:sp>
      <p:pic>
        <p:nvPicPr>
          <p:cNvPr id="1437" name="Google Shape;1437;p6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438" name="Google Shape;1438;p6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39" name="Google Shape;1439;p6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0" name="Google Shape;1440;p6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1" name="Google Shape;1441;p6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2" name="Google Shape;1442;p6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3" name="Google Shape;1443;p6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4" name="Google Shape;1444;p6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5" name="Google Shape;1445;p6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6" name="Google Shape;1446;p6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7" name="Google Shape;1447;p6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8" name="Google Shape;1448;p6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49" name="Google Shape;1449;p6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450" name="Google Shape;1450;p62"/>
          <p:cNvGraphicFramePr/>
          <p:nvPr/>
        </p:nvGraphicFramePr>
        <p:xfrm>
          <a:off x="374550" y="1420850"/>
          <a:ext cx="3000000" cy="3000000"/>
        </p:xfrm>
        <a:graphic>
          <a:graphicData uri="http://schemas.openxmlformats.org/drawingml/2006/table">
            <a:tbl>
              <a:tblPr>
                <a:noFill/>
                <a:tableStyleId>{418E63AB-7CAC-4BDB-9B27-996BEED2FA0C}</a:tableStyleId>
              </a:tblPr>
              <a:tblGrid>
                <a:gridCol w="1335675"/>
                <a:gridCol w="982250"/>
                <a:gridCol w="1367525"/>
                <a:gridCol w="789625"/>
                <a:gridCol w="2184625"/>
              </a:tblGrid>
              <a:tr h="120525">
                <a:tc gridSpan="5" rowSpan="2">
                  <a:txBody>
                    <a:bodyPr/>
                    <a:lstStyle/>
                    <a:p>
                      <a:pPr indent="0" lvl="0" marL="0" rtl="0" algn="ctr">
                        <a:spcBef>
                          <a:spcPts val="0"/>
                        </a:spcBef>
                        <a:spcAft>
                          <a:spcPts val="0"/>
                        </a:spcAft>
                        <a:buNone/>
                      </a:pPr>
                      <a:r>
                        <a:rPr lang="en" sz="1600">
                          <a:solidFill>
                            <a:schemeClr val="hlink"/>
                          </a:solidFill>
                          <a:latin typeface="Poppins"/>
                          <a:ea typeface="Poppins"/>
                          <a:cs typeface="Poppins"/>
                          <a:sym typeface="Poppins"/>
                        </a:rPr>
                        <a:t>Based on your planned strategy and identified improvements/extensions, develop a meeting protocol or collaborative graphic organizer to help facilitate the meeting and two-way communication about student data and learning goals. </a:t>
                      </a:r>
                      <a:endParaRPr sz="16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chemeClr val="lt2"/>
                    </a:solidFill>
                  </a:tcPr>
                </a:tc>
                <a:tc rowSpan="2" hMerge="1"/>
                <a:tc rowSpan="2" hMerge="1"/>
                <a:tc rowSpan="2" hMerge="1"/>
                <a:tc rowSpan="2" hMerge="1"/>
              </a:tr>
              <a:tr h="615500">
                <a:tc gridSpan="5" vMerge="1"/>
                <a:tc hMerge="1" vMerge="1"/>
                <a:tc hMerge="1" vMerge="1"/>
                <a:tc hMerge="1" vMerge="1"/>
                <a:tc hMerge="1" vMerge="1"/>
              </a:tr>
              <a:tr h="32553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6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grpSp>
        <p:nvGrpSpPr>
          <p:cNvPr id="1455" name="Google Shape;1455;p63"/>
          <p:cNvGrpSpPr/>
          <p:nvPr/>
        </p:nvGrpSpPr>
        <p:grpSpPr>
          <a:xfrm>
            <a:off x="224350" y="224350"/>
            <a:ext cx="7116900" cy="9597300"/>
            <a:chOff x="224350" y="224350"/>
            <a:chExt cx="7116900" cy="9597300"/>
          </a:xfrm>
        </p:grpSpPr>
        <p:sp>
          <p:nvSpPr>
            <p:cNvPr id="1456" name="Google Shape;1456;p63"/>
            <p:cNvSpPr/>
            <p:nvPr/>
          </p:nvSpPr>
          <p:spPr>
            <a:xfrm>
              <a:off x="224350" y="224350"/>
              <a:ext cx="6967500" cy="9597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3"/>
            <p:cNvSpPr/>
            <p:nvPr/>
          </p:nvSpPr>
          <p:spPr>
            <a:xfrm rot="5400000">
              <a:off x="6936250" y="5457769"/>
              <a:ext cx="660600" cy="149400"/>
            </a:xfrm>
            <a:prstGeom prst="triangle">
              <a:avLst>
                <a:gd fmla="val 5088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8" name="Google Shape;1458;p63"/>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05</a:t>
            </a:r>
            <a:endParaRPr/>
          </a:p>
        </p:txBody>
      </p:sp>
      <p:cxnSp>
        <p:nvCxnSpPr>
          <p:cNvPr id="1459" name="Google Shape;1459;p63"/>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460" name="Google Shape;1460;p63">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1" name="Google Shape;1461;p63">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2" name="Google Shape;1462;p63">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3" name="Google Shape;1463;p63">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4" name="Google Shape;1464;p63">
            <a:hlinkClick action="ppaction://hlinksldjump" r:id="rId5"/>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5" name="Google Shape;1465;p63">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6" name="Google Shape;1466;p63">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7" name="Google Shape;1467;p63">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8" name="Google Shape;1468;p63">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469" name="Google Shape;1469;p63">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470" name="Google Shape;1470;p63">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471" name="Google Shape;1471;p63"/>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Engaging with Funds of Knowledge Across Learning Environments</a:t>
            </a:r>
            <a:endParaRPr/>
          </a:p>
        </p:txBody>
      </p:sp>
      <p:sp>
        <p:nvSpPr>
          <p:cNvPr id="1472" name="Google Shape;1472;p63">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3" name="Google Shape;1473;p63">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4" name="Google Shape;1474;p63">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5" name="Google Shape;1475;p63">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6" name="Google Shape;1476;p63">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7" name="Google Shape;1477;p63">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8" name="Google Shape;1478;p63">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79" name="Google Shape;1479;p63">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0" name="Google Shape;1480;p63">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1" name="Google Shape;1481;p63">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2" name="Google Shape;1482;p6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3" name="Google Shape;1483;p6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4" name="Google Shape;1484;p63">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5" name="Google Shape;1485;p63">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6" name="Google Shape;1486;p63">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7" name="Google Shape;1487;p63">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8" name="Google Shape;1488;p63">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89" name="Google Shape;1489;p63">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0" name="Google Shape;1490;p63">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1" name="Google Shape;1491;p63">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64"/>
          <p:cNvSpPr txBox="1"/>
          <p:nvPr>
            <p:ph type="title"/>
          </p:nvPr>
        </p:nvSpPr>
        <p:spPr>
          <a:xfrm>
            <a:off x="20470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497" name="Google Shape;1497;p6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8" name="Google Shape;1498;p6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499" name="Google Shape;1499;p6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0" name="Google Shape;1500;p6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1" name="Google Shape;1501;p6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2" name="Google Shape;1502;p6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3" name="Google Shape;1503;p6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4" name="Google Shape;1504;p6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5" name="Google Shape;1505;p6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6" name="Google Shape;1506;p6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7" name="Google Shape;1507;p6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08" name="Google Shape;1508;p6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09" name="Google Shape;1509;p64"/>
          <p:cNvGraphicFramePr/>
          <p:nvPr/>
        </p:nvGraphicFramePr>
        <p:xfrm>
          <a:off x="204700" y="1184250"/>
          <a:ext cx="3000000" cy="3000000"/>
        </p:xfrm>
        <a:graphic>
          <a:graphicData uri="http://schemas.openxmlformats.org/drawingml/2006/table">
            <a:tbl>
              <a:tblPr>
                <a:noFill/>
                <a:tableStyleId>{418E63AB-7CAC-4BDB-9B27-996BEED2FA0C}</a:tableStyleId>
              </a:tblPr>
              <a:tblGrid>
                <a:gridCol w="1590675"/>
                <a:gridCol w="3327575"/>
                <a:gridCol w="1935950"/>
              </a:tblGrid>
              <a:tr h="163625">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TERM</a:t>
                      </a:r>
                      <a:endParaRPr b="1">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WORKING DEFINITION</a:t>
                      </a:r>
                      <a:endParaRPr b="1">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MY NOTES</a:t>
                      </a:r>
                      <a:endParaRPr b="1">
                        <a:solidFill>
                          <a:srgbClr val="262626"/>
                        </a:solidFill>
                        <a:latin typeface="Poppins"/>
                        <a:ea typeface="Poppins"/>
                        <a:cs typeface="Poppins"/>
                        <a:sym typeface="Poppins"/>
                      </a:endParaRPr>
                    </a:p>
                    <a:p>
                      <a:pPr indent="0" lvl="0" marL="0" rtl="0" algn="ctr">
                        <a:lnSpc>
                          <a:spcPct val="115000"/>
                        </a:lnSpc>
                        <a:spcBef>
                          <a:spcPts val="0"/>
                        </a:spcBef>
                        <a:spcAft>
                          <a:spcPts val="0"/>
                        </a:spcAft>
                        <a:buNone/>
                      </a:pPr>
                      <a:r>
                        <a:rPr b="1" lang="en">
                          <a:solidFill>
                            <a:srgbClr val="262626"/>
                          </a:solidFill>
                          <a:latin typeface="Poppins"/>
                          <a:ea typeface="Poppins"/>
                          <a:cs typeface="Poppins"/>
                          <a:sym typeface="Poppins"/>
                        </a:rPr>
                        <a:t>AND QUESTIONS</a:t>
                      </a:r>
                      <a:endParaRPr b="1">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300">
                          <a:latin typeface="Poppins"/>
                          <a:ea typeface="Poppins"/>
                          <a:cs typeface="Poppins"/>
                          <a:sym typeface="Poppins"/>
                        </a:rPr>
                        <a:t>Cultural </a:t>
                      </a:r>
                      <a:r>
                        <a:rPr lang="en" sz="1300">
                          <a:latin typeface="Poppins"/>
                          <a:ea typeface="Poppins"/>
                          <a:cs typeface="Poppins"/>
                          <a:sym typeface="Poppins"/>
                        </a:rPr>
                        <a:t>Capital</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a:solidFill>
                            <a:schemeClr val="hlink"/>
                          </a:solidFill>
                          <a:latin typeface="Poppins"/>
                          <a:ea typeface="Poppins"/>
                          <a:cs typeface="Poppins"/>
                          <a:sym typeface="Poppins"/>
                        </a:rPr>
                        <a:t>Sources:</a:t>
                      </a:r>
                      <a:endParaRPr sz="13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u="sng">
                          <a:solidFill>
                            <a:schemeClr val="hlink"/>
                          </a:solidFill>
                          <a:latin typeface="Poppins"/>
                          <a:ea typeface="Poppins"/>
                          <a:cs typeface="Poppins"/>
                          <a:sym typeface="Poppins"/>
                          <a:hlinkClick r:id="rId13"/>
                        </a:rPr>
                        <a:t>ThoughtCo</a:t>
                      </a:r>
                      <a:r>
                        <a:rPr lang="en" sz="1300">
                          <a:solidFill>
                            <a:schemeClr val="hlink"/>
                          </a:solidFill>
                          <a:latin typeface="Poppins"/>
                          <a:ea typeface="Poppins"/>
                          <a:cs typeface="Poppins"/>
                          <a:sym typeface="Poppins"/>
                        </a:rPr>
                        <a:t> and</a:t>
                      </a:r>
                      <a:endParaRPr sz="1300">
                        <a:solidFill>
                          <a:schemeClr val="hlink"/>
                        </a:solidFill>
                        <a:latin typeface="Poppins"/>
                        <a:ea typeface="Poppins"/>
                        <a:cs typeface="Poppins"/>
                        <a:sym typeface="Poppins"/>
                      </a:endParaRPr>
                    </a:p>
                    <a:p>
                      <a:pPr indent="0" lvl="0" marL="0" rtl="0" algn="l">
                        <a:spcBef>
                          <a:spcPts val="0"/>
                        </a:spcBef>
                        <a:spcAft>
                          <a:spcPts val="0"/>
                        </a:spcAft>
                        <a:buNone/>
                      </a:pPr>
                      <a:r>
                        <a:rPr lang="en" sz="1300" u="sng">
                          <a:solidFill>
                            <a:schemeClr val="hlink"/>
                          </a:solidFill>
                          <a:latin typeface="Poppins"/>
                          <a:ea typeface="Poppins"/>
                          <a:cs typeface="Poppins"/>
                          <a:sym typeface="Poppins"/>
                          <a:hlinkClick r:id="rId14"/>
                        </a:rPr>
                        <a:t>Open Education Sociology Dictionary</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a:t>
                      </a:r>
                      <a:r>
                        <a:rPr lang="en" sz="1300">
                          <a:latin typeface="Poppins"/>
                          <a:ea typeface="Poppins"/>
                          <a:cs typeface="Poppins"/>
                          <a:sym typeface="Poppins"/>
                        </a:rPr>
                        <a:t>he accumulation of knowledge, behaviors, and skills that a person can tap into to demonstrate cultural competence and social status. These are the distinctions that develop between individuals and groups due to differences in access to education, background, occupation, and wealth.</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1200"/>
                        </a:spcBef>
                        <a:spcAft>
                          <a:spcPts val="1200"/>
                        </a:spcAft>
                        <a:buNone/>
                      </a:pPr>
                      <a:r>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300">
                          <a:latin typeface="Poppins"/>
                          <a:ea typeface="Poppins"/>
                          <a:cs typeface="Poppins"/>
                          <a:sym typeface="Poppins"/>
                        </a:rPr>
                        <a:t>Cultural Competence</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a:solidFill>
                            <a:schemeClr val="hlink"/>
                          </a:solidFill>
                          <a:latin typeface="Poppins"/>
                          <a:ea typeface="Poppins"/>
                          <a:cs typeface="Poppins"/>
                          <a:sym typeface="Poppins"/>
                        </a:rPr>
                        <a:t>Source:</a:t>
                      </a:r>
                      <a:endParaRPr sz="13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u="sng">
                          <a:solidFill>
                            <a:schemeClr val="hlink"/>
                          </a:solidFill>
                          <a:latin typeface="Poppins"/>
                          <a:ea typeface="Poppins"/>
                          <a:cs typeface="Poppins"/>
                          <a:sym typeface="Poppins"/>
                          <a:hlinkClick r:id="rId15"/>
                        </a:rPr>
                        <a:t>Cultural Competence: An Important Skill Set for the 21st Century</a:t>
                      </a:r>
                      <a:r>
                        <a:rPr lang="en" sz="1300">
                          <a:solidFill>
                            <a:schemeClr val="hlink"/>
                          </a:solidFill>
                          <a:latin typeface="Poppins"/>
                          <a:ea typeface="Poppins"/>
                          <a:cs typeface="Poppins"/>
                          <a:sym typeface="Poppins"/>
                        </a:rPr>
                        <a:t>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a:t>
                      </a:r>
                      <a:r>
                        <a:rPr lang="en" sz="1300">
                          <a:latin typeface="Poppins"/>
                          <a:ea typeface="Poppins"/>
                          <a:cs typeface="Poppins"/>
                          <a:sym typeface="Poppins"/>
                        </a:rPr>
                        <a:t>he ability to effectively interact, work, and develop meaningful relationships with people of various cultural backgrounds. Gaining cultural competence is a lifelong process of increasing self-awareness, developing social skills and behaviors around diversity, and gaining the ability to advocate for others.</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1200"/>
                        </a:spcBef>
                        <a:spcAft>
                          <a:spcPts val="1200"/>
                        </a:spcAft>
                        <a:buNone/>
                      </a:pPr>
                      <a:r>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300">
                          <a:latin typeface="Poppins"/>
                          <a:ea typeface="Poppins"/>
                          <a:cs typeface="Poppins"/>
                          <a:sym typeface="Poppins"/>
                        </a:rPr>
                        <a:t>Cultural Humility</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a:solidFill>
                            <a:schemeClr val="hlink"/>
                          </a:solidFill>
                          <a:latin typeface="Poppins"/>
                          <a:ea typeface="Poppins"/>
                          <a:cs typeface="Poppins"/>
                          <a:sym typeface="Poppins"/>
                        </a:rPr>
                        <a:t>Source: </a:t>
                      </a:r>
                      <a:endParaRPr sz="1300">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u="sng">
                          <a:solidFill>
                            <a:schemeClr val="hlink"/>
                          </a:solidFill>
                          <a:latin typeface="Poppins"/>
                          <a:ea typeface="Poppins"/>
                          <a:cs typeface="Poppins"/>
                          <a:sym typeface="Poppins"/>
                          <a:hlinkClick r:id="rId16"/>
                        </a:rPr>
                        <a:t>University of Oregon </a:t>
                      </a:r>
                      <a:r>
                        <a:rPr lang="en" sz="1300">
                          <a:solidFill>
                            <a:schemeClr val="hlink"/>
                          </a:solidFill>
                          <a:latin typeface="Poppins"/>
                          <a:ea typeface="Poppins"/>
                          <a:cs typeface="Poppins"/>
                          <a:sym typeface="Poppins"/>
                        </a:rPr>
                        <a:t>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A </a:t>
                      </a:r>
                      <a:r>
                        <a:rPr lang="en" sz="1300">
                          <a:latin typeface="Poppins"/>
                          <a:ea typeface="Poppins"/>
                          <a:cs typeface="Poppins"/>
                          <a:sym typeface="Poppins"/>
                        </a:rPr>
                        <a:t>personal lifelong commitment to self-evaluation and self-critique whereby we learn about another’s culture, examine our own beliefs and cultural identities, recognize power dynamics and imbalances, and develop partnerships with people and groups who advocate for others.</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300">
                          <a:latin typeface="Poppins"/>
                          <a:ea typeface="Poppins"/>
                          <a:cs typeface="Poppins"/>
                          <a:sym typeface="Poppins"/>
                        </a:rPr>
                        <a:t>Cognitive Dissonance</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a:solidFill>
                            <a:srgbClr val="202124"/>
                          </a:solidFill>
                          <a:latin typeface="Poppins"/>
                          <a:ea typeface="Poppins"/>
                          <a:cs typeface="Poppins"/>
                          <a:sym typeface="Poppins"/>
                        </a:rPr>
                        <a:t>Source: </a:t>
                      </a:r>
                      <a:endParaRPr sz="1300">
                        <a:solidFill>
                          <a:srgbClr val="202124"/>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sz="1300">
                          <a:solidFill>
                            <a:srgbClr val="202124"/>
                          </a:solidFill>
                          <a:latin typeface="Poppins"/>
                          <a:ea typeface="Poppins"/>
                          <a:cs typeface="Poppins"/>
                          <a:sym typeface="Poppins"/>
                        </a:rPr>
                        <a:t>Google’s English Dictionary</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The state of having inconsistent thoughts, beliefs, or attitudes, especially as relating to behavioral decisions and attitude change</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l">
                        <a:spcBef>
                          <a:spcPts val="1200"/>
                        </a:spcBef>
                        <a:spcAft>
                          <a:spcPts val="1200"/>
                        </a:spcAft>
                        <a:buNone/>
                      </a:pPr>
                      <a:r>
                        <a:t/>
                      </a:r>
                      <a:endParaRPr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300">
                          <a:latin typeface="Poppins"/>
                          <a:ea typeface="Poppins"/>
                          <a:cs typeface="Poppins"/>
                          <a:sym typeface="Poppins"/>
                        </a:rPr>
                        <a:t>Funds of Knowledge</a:t>
                      </a:r>
                      <a:endParaRPr sz="13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l">
                        <a:spcBef>
                          <a:spcPts val="0"/>
                        </a:spcBef>
                        <a:spcAft>
                          <a:spcPts val="0"/>
                        </a:spcAft>
                        <a:buNone/>
                      </a:pPr>
                      <a:r>
                        <a:rPr lang="en" sz="1300">
                          <a:solidFill>
                            <a:schemeClr val="hlink"/>
                          </a:solidFill>
                          <a:latin typeface="Poppins"/>
                          <a:ea typeface="Poppins"/>
                          <a:cs typeface="Poppins"/>
                          <a:sym typeface="Poppins"/>
                        </a:rPr>
                        <a:t>Source: </a:t>
                      </a:r>
                      <a:r>
                        <a:rPr lang="en" sz="1300" u="sng">
                          <a:solidFill>
                            <a:schemeClr val="hlink"/>
                          </a:solidFill>
                          <a:latin typeface="Poppins"/>
                          <a:ea typeface="Poppins"/>
                          <a:cs typeface="Poppins"/>
                          <a:sym typeface="Poppins"/>
                          <a:hlinkClick r:id="rId17"/>
                        </a:rPr>
                        <a:t>No Time For Flash Cards </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Poppins"/>
                          <a:ea typeface="Poppins"/>
                          <a:cs typeface="Poppins"/>
                          <a:sym typeface="Poppins"/>
                        </a:rPr>
                        <a:t>Collections of knowledge based in cultural practices that are a part of students’ and families’ inner culture, work experience, or their daily routine and roles</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rtl="0" algn="l">
                        <a:spcBef>
                          <a:spcPts val="1200"/>
                        </a:spcBef>
                        <a:spcAft>
                          <a:spcPts val="1200"/>
                        </a:spcAft>
                        <a:buNone/>
                      </a:pPr>
                      <a:r>
                        <a:t/>
                      </a:r>
                      <a:endParaRPr sz="1300">
                        <a:latin typeface="Poppins"/>
                        <a:ea typeface="Poppins"/>
                        <a:cs typeface="Poppins"/>
                        <a:sym typeface="Poppins"/>
                      </a:endParaRPr>
                    </a:p>
                  </a:txBody>
                  <a:tcPr marT="63500" marB="63500" marR="63500" marL="63500">
                    <a:lnL cap="flat" cmpd="sng" w="1270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p65"/>
          <p:cNvSpPr txBox="1"/>
          <p:nvPr>
            <p:ph type="title"/>
          </p:nvPr>
        </p:nvSpPr>
        <p:spPr>
          <a:xfrm>
            <a:off x="374550" y="322841"/>
            <a:ext cx="6514500" cy="136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5.5.1 - Gathering Funds of Knowledge</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515" name="Google Shape;1515;p65"/>
          <p:cNvSpPr txBox="1"/>
          <p:nvPr>
            <p:ph idx="1" type="body"/>
          </p:nvPr>
        </p:nvSpPr>
        <p:spPr>
          <a:xfrm>
            <a:off x="374550" y="1692000"/>
            <a:ext cx="6514500" cy="22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ENGAGE: Activate Prior Knowledge</a:t>
            </a:r>
            <a:endParaRPr sz="1800">
              <a:solidFill>
                <a:schemeClr val="hlink"/>
              </a:solidFill>
            </a:endParaRPr>
          </a:p>
          <a:p>
            <a:pPr indent="0" lvl="0" marL="0" rtl="0" algn="l">
              <a:lnSpc>
                <a:spcPct val="100000"/>
              </a:lnSpc>
              <a:spcBef>
                <a:spcPts val="0"/>
              </a:spcBef>
              <a:spcAft>
                <a:spcPts val="0"/>
              </a:spcAft>
              <a:buNone/>
            </a:pPr>
            <a:r>
              <a:t/>
            </a:r>
            <a:endParaRPr sz="9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Use the table below to brainstorm the data sources that can provide information on your students’ and their families’ funds of knowledge in the specific categories listed below. </a:t>
            </a:r>
            <a:endParaRPr sz="1800">
              <a:solidFill>
                <a:schemeClr val="hlink"/>
              </a:solidFill>
            </a:endParaRPr>
          </a:p>
          <a:p>
            <a:pPr indent="0" lvl="0" marL="457200" rtl="0" algn="l">
              <a:lnSpc>
                <a:spcPct val="115000"/>
              </a:lnSpc>
              <a:spcBef>
                <a:spcPts val="0"/>
              </a:spcBef>
              <a:spcAft>
                <a:spcPts val="0"/>
              </a:spcAft>
              <a:buNone/>
            </a:pPr>
            <a:r>
              <a:t/>
            </a:r>
            <a:endParaRPr sz="1800">
              <a:solidFill>
                <a:schemeClr val="hlink"/>
              </a:solidFill>
            </a:endParaRPr>
          </a:p>
          <a:p>
            <a:pPr indent="0" lvl="0" marL="0" rtl="0" algn="l">
              <a:lnSpc>
                <a:spcPct val="115000"/>
              </a:lnSpc>
              <a:spcBef>
                <a:spcPts val="0"/>
              </a:spcBef>
              <a:spcAft>
                <a:spcPts val="0"/>
              </a:spcAft>
              <a:buNone/>
            </a:pPr>
            <a:r>
              <a:t/>
            </a:r>
            <a:endParaRPr sz="1800">
              <a:solidFill>
                <a:schemeClr val="hlink"/>
              </a:solidFill>
            </a:endParaRPr>
          </a:p>
          <a:p>
            <a:pPr indent="0" lvl="0" marL="0" rtl="0" algn="l">
              <a:lnSpc>
                <a:spcPct val="115000"/>
              </a:lnSpc>
              <a:spcBef>
                <a:spcPts val="0"/>
              </a:spcBef>
              <a:spcAft>
                <a:spcPts val="0"/>
              </a:spcAft>
              <a:buNone/>
            </a:pPr>
            <a:r>
              <a:t/>
            </a:r>
            <a:endParaRPr sz="1800">
              <a:solidFill>
                <a:schemeClr val="hlink"/>
              </a:solidFill>
            </a:endParaRPr>
          </a:p>
        </p:txBody>
      </p:sp>
      <p:sp>
        <p:nvSpPr>
          <p:cNvPr id="1516" name="Google Shape;1516;p6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7" name="Google Shape;1517;p6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8" name="Google Shape;1518;p6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19" name="Google Shape;1519;p6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0" name="Google Shape;1520;p6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1" name="Google Shape;1521;p6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2" name="Google Shape;1522;p6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3" name="Google Shape;1523;p6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4" name="Google Shape;1524;p6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5" name="Google Shape;1525;p6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6" name="Google Shape;1526;p6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27" name="Google Shape;1527;p6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28" name="Google Shape;1528;p65"/>
          <p:cNvGraphicFramePr/>
          <p:nvPr/>
        </p:nvGraphicFramePr>
        <p:xfrm>
          <a:off x="374550" y="3986013"/>
          <a:ext cx="3000000" cy="3000000"/>
        </p:xfrm>
        <a:graphic>
          <a:graphicData uri="http://schemas.openxmlformats.org/drawingml/2006/table">
            <a:tbl>
              <a:tblPr>
                <a:noFill/>
                <a:tableStyleId>{61AB6594-2EAD-4163-887E-1196D2A5D6AD}</a:tableStyleId>
              </a:tblPr>
              <a:tblGrid>
                <a:gridCol w="2978625"/>
                <a:gridCol w="3632375"/>
              </a:tblGrid>
              <a:tr h="346325">
                <a:tc>
                  <a:txBody>
                    <a:bodyPr/>
                    <a:lstStyle/>
                    <a:p>
                      <a:pPr indent="0" lvl="0" marL="0" rtl="0" algn="ctr">
                        <a:lnSpc>
                          <a:spcPct val="115000"/>
                        </a:lnSpc>
                        <a:spcBef>
                          <a:spcPts val="0"/>
                        </a:spcBef>
                        <a:spcAft>
                          <a:spcPts val="0"/>
                        </a:spcAft>
                        <a:buNone/>
                      </a:pPr>
                      <a:r>
                        <a:rPr b="1" lang="en" sz="1500">
                          <a:latin typeface="Poppins"/>
                          <a:ea typeface="Poppins"/>
                          <a:cs typeface="Poppins"/>
                          <a:sym typeface="Poppins"/>
                        </a:rPr>
                        <a:t>Funds of Knowledge</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Data Sources</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Academic and Personal Background  </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Life Experiences</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Skills And Knowledge Used to Navigate Social Contexts</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World Views</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Cultural Assets</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Ways Of Interacting</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Patterns Of Learning, Knowing, And Doing</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r h="66675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Home And Community Practices</a:t>
                      </a:r>
                      <a:endParaRPr b="1" sz="1500">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 </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6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5.5.2 - </a:t>
            </a:r>
            <a:r>
              <a:rPr lang="en"/>
              <a:t>Analyzing and Applying Funds of Knowledge in the Classroom</a:t>
            </a:r>
            <a:endParaRPr/>
          </a:p>
          <a:p>
            <a:pPr indent="0" lvl="0" marL="0" rtl="0" algn="l">
              <a:spcBef>
                <a:spcPts val="0"/>
              </a:spcBef>
              <a:spcAft>
                <a:spcPts val="0"/>
              </a:spcAft>
              <a:buNone/>
            </a:pPr>
            <a:r>
              <a:t/>
            </a:r>
            <a:endParaRPr/>
          </a:p>
        </p:txBody>
      </p:sp>
      <p:sp>
        <p:nvSpPr>
          <p:cNvPr id="1534" name="Google Shape;1534;p66"/>
          <p:cNvSpPr txBox="1"/>
          <p:nvPr>
            <p:ph idx="1" type="body"/>
          </p:nvPr>
        </p:nvSpPr>
        <p:spPr>
          <a:xfrm>
            <a:off x="374550" y="1692000"/>
            <a:ext cx="6514500" cy="80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ESTABLISH: Reflection for Action</a:t>
            </a:r>
            <a:endParaRPr sz="1800">
              <a:solidFill>
                <a:schemeClr val="hlink"/>
              </a:solidFill>
            </a:endParaRPr>
          </a:p>
          <a:p>
            <a:pPr indent="0" lvl="0" marL="0" rtl="0" algn="l">
              <a:lnSpc>
                <a:spcPct val="100000"/>
              </a:lnSpc>
              <a:spcBef>
                <a:spcPts val="0"/>
              </a:spcBef>
              <a:spcAft>
                <a:spcPts val="0"/>
              </a:spcAft>
              <a:buNone/>
            </a:pPr>
            <a:r>
              <a:t/>
            </a:r>
            <a:endParaRPr sz="11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Review the table on the following page, particularly the “Implications for Teachers” identified by Carla Amaro-Jiménez and Peggy Semingson in their research on funds of knowledge. (Full report: </a:t>
            </a:r>
            <a:r>
              <a:rPr lang="en" sz="1800" u="sng">
                <a:solidFill>
                  <a:schemeClr val="hlink"/>
                </a:solidFill>
                <a:hlinkClick r:id="rId3"/>
              </a:rPr>
              <a:t>Tapping into the Funds of Knowledge of Culturally and Linguistically Diverse Students and Families</a:t>
            </a:r>
            <a:r>
              <a:rPr lang="en" sz="1800">
                <a:solidFill>
                  <a:schemeClr val="hlink"/>
                </a:solidFill>
              </a:rPr>
              <a:t>)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Using the table on the following page, analyze a lesson plan of your own or a colleague’s. For each section, identify evidence/examples of how that was included in the lesson, OR, if there was no evidence or examples, make a recommendation of how the lesson could be modified to incorporate funds of knowledge.</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List ideas for ways that each strategy could be incorporated within a virtual learning environment. What would you see and hear a teacher doing?</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What apps or platforms could be used to support this work?</a:t>
            </a:r>
            <a:endParaRPr sz="1800">
              <a:solidFill>
                <a:schemeClr val="hlink"/>
              </a:solidFill>
            </a:endParaRPr>
          </a:p>
          <a:p>
            <a:pPr indent="-342900" lvl="1" marL="914400" rtl="0" algn="l">
              <a:lnSpc>
                <a:spcPct val="115000"/>
              </a:lnSpc>
              <a:spcBef>
                <a:spcPts val="0"/>
              </a:spcBef>
              <a:spcAft>
                <a:spcPts val="0"/>
              </a:spcAft>
              <a:buClr>
                <a:schemeClr val="hlink"/>
              </a:buClr>
              <a:buSzPts val="1800"/>
              <a:buChar char="○"/>
            </a:pPr>
            <a:r>
              <a:rPr lang="en" sz="1800">
                <a:solidFill>
                  <a:schemeClr val="hlink"/>
                </a:solidFill>
              </a:rPr>
              <a:t>How a teacher could engage students during live virtual instruction and/or asynchronous work time, how to build connections when students aren’t in the building every day?</a:t>
            </a:r>
            <a:endParaRPr sz="1800">
              <a:solidFill>
                <a:schemeClr val="hlink"/>
              </a:solidFill>
            </a:endParaRPr>
          </a:p>
          <a:p>
            <a:pPr indent="0" lvl="0" marL="457200" rtl="0" algn="l">
              <a:lnSpc>
                <a:spcPct val="115000"/>
              </a:lnSpc>
              <a:spcBef>
                <a:spcPts val="0"/>
              </a:spcBef>
              <a:spcAft>
                <a:spcPts val="0"/>
              </a:spcAft>
              <a:buNone/>
            </a:pPr>
            <a:r>
              <a:t/>
            </a:r>
            <a:endParaRPr sz="1800">
              <a:solidFill>
                <a:schemeClr val="hlink"/>
              </a:solidFill>
            </a:endParaRPr>
          </a:p>
        </p:txBody>
      </p:sp>
      <p:sp>
        <p:nvSpPr>
          <p:cNvPr id="1535" name="Google Shape;1535;p6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6" name="Google Shape;1536;p6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7" name="Google Shape;1537;p6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8" name="Google Shape;1538;p6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39" name="Google Shape;1539;p6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0" name="Google Shape;1540;p6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1" name="Google Shape;1541;p6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2" name="Google Shape;1542;p6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3" name="Google Shape;1543;p6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4" name="Google Shape;1544;p6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5" name="Google Shape;1545;p6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6" name="Google Shape;1546;p6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47" name="Google Shape;1547;p6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6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555"/>
              <a:t>Activity 5.5.2 - Analyzing and Applying Funds of Knowledge in the Classroom (Continued)</a:t>
            </a:r>
            <a:endParaRPr sz="3555"/>
          </a:p>
          <a:p>
            <a:pPr indent="0" lvl="0" marL="0" rtl="0" algn="l">
              <a:spcBef>
                <a:spcPts val="0"/>
              </a:spcBef>
              <a:spcAft>
                <a:spcPts val="0"/>
              </a:spcAft>
              <a:buNone/>
            </a:pPr>
            <a:r>
              <a:t/>
            </a:r>
            <a:endParaRPr/>
          </a:p>
        </p:txBody>
      </p:sp>
      <p:sp>
        <p:nvSpPr>
          <p:cNvPr id="1553" name="Google Shape;1553;p6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4" name="Google Shape;1554;p6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5" name="Google Shape;1555;p6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6" name="Google Shape;1556;p6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7" name="Google Shape;1557;p6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8" name="Google Shape;1558;p6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59" name="Google Shape;1559;p6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0" name="Google Shape;1560;p6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1" name="Google Shape;1561;p6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2" name="Google Shape;1562;p6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3" name="Google Shape;1563;p6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64" name="Google Shape;1564;p6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65" name="Google Shape;1565;p67"/>
          <p:cNvGraphicFramePr/>
          <p:nvPr/>
        </p:nvGraphicFramePr>
        <p:xfrm>
          <a:off x="374550" y="1576480"/>
          <a:ext cx="3000000" cy="3000000"/>
        </p:xfrm>
        <a:graphic>
          <a:graphicData uri="http://schemas.openxmlformats.org/drawingml/2006/table">
            <a:tbl>
              <a:tblPr>
                <a:noFill/>
                <a:tableStyleId>{3C1FD8AF-B8EA-4574-A5B5-76700F46D3DF}</a:tableStyleId>
              </a:tblPr>
              <a:tblGrid>
                <a:gridCol w="2295400"/>
                <a:gridCol w="1406350"/>
                <a:gridCol w="1406350"/>
                <a:gridCol w="1406350"/>
              </a:tblGrid>
              <a:tr h="1162100">
                <a:tc>
                  <a:txBody>
                    <a:bodyPr/>
                    <a:lstStyle/>
                    <a:p>
                      <a:pPr indent="0" lvl="0" marL="0" rtl="0" algn="ctr">
                        <a:spcBef>
                          <a:spcPts val="0"/>
                        </a:spcBef>
                        <a:spcAft>
                          <a:spcPts val="0"/>
                        </a:spcAft>
                        <a:buNone/>
                      </a:pPr>
                      <a:r>
                        <a:rPr b="1" lang="en" sz="1300">
                          <a:latin typeface="Poppins"/>
                          <a:ea typeface="Poppins"/>
                          <a:cs typeface="Poppins"/>
                          <a:sym typeface="Poppins"/>
                        </a:rPr>
                        <a:t>Implications for Teachers</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Evidence/</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Examples Found In The Lesson</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Recommen-</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d</a:t>
                      </a:r>
                      <a:r>
                        <a:rPr b="1" lang="en" sz="1300">
                          <a:latin typeface="Poppins"/>
                          <a:ea typeface="Poppins"/>
                          <a:cs typeface="Poppins"/>
                          <a:sym typeface="Poppins"/>
                        </a:rPr>
                        <a:t>ations for</a:t>
                      </a:r>
                      <a:endParaRPr b="1" sz="1300">
                        <a:latin typeface="Poppins"/>
                        <a:ea typeface="Poppins"/>
                        <a:cs typeface="Poppins"/>
                        <a:sym typeface="Poppins"/>
                      </a:endParaRPr>
                    </a:p>
                    <a:p>
                      <a:pPr indent="0" lvl="0" marL="0" rtl="0" algn="ctr">
                        <a:spcBef>
                          <a:spcPts val="0"/>
                        </a:spcBef>
                        <a:spcAft>
                          <a:spcPts val="0"/>
                        </a:spcAft>
                        <a:buNone/>
                      </a:pPr>
                      <a:r>
                        <a:rPr b="1" lang="en" sz="1300">
                          <a:latin typeface="Poppins"/>
                          <a:ea typeface="Poppins"/>
                          <a:cs typeface="Poppins"/>
                          <a:sym typeface="Poppins"/>
                        </a:rPr>
                        <a:t> Lesson Modification</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Application in Virtual Instruction</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138450">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Use oral language stories as a basis for writing.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Value dual language work and translation of dual language texts (reading, writing, listening, speaking).</a:t>
                      </a:r>
                      <a:endParaRPr b="1">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138450">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Encourage collaboration with family members in multimedia assignments.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Parents and family can provide input and assistance in the native language.</a:t>
                      </a:r>
                      <a:endParaRPr b="1">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2582050">
                <a:tc>
                  <a:txBody>
                    <a:bodyPr/>
                    <a:lstStyle/>
                    <a:p>
                      <a:pPr indent="-317500" lvl="0" marL="457200" rtl="0" algn="l">
                        <a:spcBef>
                          <a:spcPts val="0"/>
                        </a:spcBef>
                        <a:spcAft>
                          <a:spcPts val="0"/>
                        </a:spcAft>
                        <a:buSzPts val="1400"/>
                        <a:buFont typeface="Poppins"/>
                        <a:buChar char="●"/>
                      </a:pPr>
                      <a:r>
                        <a:rPr lang="en">
                          <a:latin typeface="Poppins"/>
                          <a:ea typeface="Poppins"/>
                          <a:cs typeface="Poppins"/>
                          <a:sym typeface="Poppins"/>
                        </a:rPr>
                        <a:t>Make connections from curriculum to students’ stories and lived experiences. </a:t>
                      </a:r>
                      <a:endParaRPr>
                        <a:latin typeface="Poppins"/>
                        <a:ea typeface="Poppins"/>
                        <a:cs typeface="Poppins"/>
                        <a:sym typeface="Poppins"/>
                      </a:endParaRPr>
                    </a:p>
                    <a:p>
                      <a:pPr indent="-317500" lvl="0" marL="457200" rtl="0" algn="l">
                        <a:spcBef>
                          <a:spcPts val="0"/>
                        </a:spcBef>
                        <a:spcAft>
                          <a:spcPts val="0"/>
                        </a:spcAft>
                        <a:buSzPts val="1400"/>
                        <a:buFont typeface="Poppins"/>
                        <a:buChar char="●"/>
                      </a:pPr>
                      <a:r>
                        <a:rPr lang="en">
                          <a:latin typeface="Poppins"/>
                          <a:ea typeface="Poppins"/>
                          <a:cs typeface="Poppins"/>
                          <a:sym typeface="Poppins"/>
                        </a:rPr>
                        <a:t>Incorporate storytelling and dialogue based on students’ related connections to the concepts.</a:t>
                      </a:r>
                      <a:endParaRPr b="1">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ctr">
                        <a:spcBef>
                          <a:spcPts val="0"/>
                        </a:spcBef>
                        <a:spcAft>
                          <a:spcPts val="0"/>
                        </a:spcAft>
                        <a:buNone/>
                      </a:pPr>
                      <a:r>
                        <a:t/>
                      </a:r>
                      <a:endParaRPr b="1" sz="1300">
                        <a:latin typeface="Poppins"/>
                        <a:ea typeface="Poppins"/>
                        <a:cs typeface="Poppins"/>
                        <a:sym typeface="Poppins"/>
                      </a:endParaRPr>
                    </a:p>
                  </a:txBody>
                  <a:tcPr marT="63500" marB="63500" marR="63500" marL="63500" anchor="ctr">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68"/>
          <p:cNvSpPr txBox="1"/>
          <p:nvPr>
            <p:ph type="title"/>
          </p:nvPr>
        </p:nvSpPr>
        <p:spPr>
          <a:xfrm>
            <a:off x="374550" y="322825"/>
            <a:ext cx="5525100" cy="861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5.5.3 - </a:t>
            </a:r>
            <a:r>
              <a:rPr lang="en" sz="2600">
                <a:highlight>
                  <a:schemeClr val="accent1"/>
                </a:highlight>
              </a:rPr>
              <a:t>Key Terms for Micro-Credential Activity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dk1"/>
              </a:highlight>
            </a:endParaRPr>
          </a:p>
          <a:p>
            <a:pPr indent="0" lvl="0" marL="0" rtl="0" algn="l">
              <a:spcBef>
                <a:spcPts val="0"/>
              </a:spcBef>
              <a:spcAft>
                <a:spcPts val="0"/>
              </a:spcAft>
              <a:buSzPts val="990"/>
              <a:buNone/>
            </a:pPr>
            <a:r>
              <a:t/>
            </a:r>
            <a:endParaRPr sz="3600"/>
          </a:p>
        </p:txBody>
      </p:sp>
      <p:pic>
        <p:nvPicPr>
          <p:cNvPr id="1571" name="Google Shape;1571;p68"/>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572" name="Google Shape;1572;p6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3" name="Google Shape;1573;p68">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4" name="Google Shape;1574;p6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5" name="Google Shape;1575;p6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6" name="Google Shape;1576;p68">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7" name="Google Shape;1577;p68">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8" name="Google Shape;1578;p68">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79" name="Google Shape;1579;p68">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0" name="Google Shape;1580;p68">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1" name="Google Shape;1581;p68">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2" name="Google Shape;1582;p68">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83" name="Google Shape;1583;p68">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584" name="Google Shape;1584;p68"/>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296800">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solidFill>
                      <a:schemeClr val="accent1"/>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1"/>
                      </a:solidFill>
                      <a:prstDash val="solid"/>
                      <a:round/>
                      <a:headEnd len="sm" w="sm" type="none"/>
                      <a:tailEnd len="sm" w="sm" type="none"/>
                    </a:lnL>
                    <a:lnR cap="flat" cmpd="sng" w="38100">
                      <a:solidFill>
                        <a:schemeClr val="accent1"/>
                      </a:solidFill>
                      <a:prstDash val="solid"/>
                      <a:round/>
                      <a:headEnd len="sm" w="sm" type="none"/>
                      <a:tailEnd len="sm" w="sm" type="none"/>
                    </a:lnR>
                    <a:lnT cap="flat" cmpd="sng" w="38100">
                      <a:solidFill>
                        <a:schemeClr val="accent1"/>
                      </a:solidFill>
                      <a:prstDash val="solid"/>
                      <a:round/>
                      <a:headEnd len="sm" w="sm" type="none"/>
                      <a:tailEnd len="sm" w="sm" type="none"/>
                    </a:lnT>
                    <a:lnB cap="flat" cmpd="sng" w="38100">
                      <a:solidFill>
                        <a:schemeClr val="accent1"/>
                      </a:solidFill>
                      <a:prstDash val="solid"/>
                      <a:round/>
                      <a:headEnd len="sm" w="sm" type="none"/>
                      <a:tailEnd len="sm" w="sm" type="none"/>
                    </a:lnB>
                  </a:tcPr>
                </a:tc>
              </a:tr>
            </a:tbl>
          </a:graphicData>
        </a:graphic>
      </p:graphicFrame>
      <p:sp>
        <p:nvSpPr>
          <p:cNvPr id="1585" name="Google Shape;1585;p68"/>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a:t>
            </a:r>
            <a:endParaRPr/>
          </a:p>
        </p:txBody>
      </p:sp>
      <p:sp>
        <p:nvSpPr>
          <p:cNvPr id="307" name="Google Shape;307;p24"/>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solidFill>
                  <a:schemeClr val="hlink"/>
                </a:solidFill>
              </a:rPr>
              <a:t>At the start of each session in Module 5, we establish the key terms and </a:t>
            </a:r>
            <a:r>
              <a:rPr lang="en">
                <a:solidFill>
                  <a:schemeClr val="hlink"/>
                </a:solidFill>
              </a:rPr>
              <a:t>working</a:t>
            </a:r>
            <a:r>
              <a:rPr lang="en">
                <a:solidFill>
                  <a:schemeClr val="hlink"/>
                </a:solidFill>
              </a:rPr>
              <a:t> definitions relevant to the session.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rPr b="1" lang="en">
                <a:solidFill>
                  <a:schemeClr val="hlink"/>
                </a:solidFill>
              </a:rPr>
              <a:t>Where did these working definitions come from?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The TALE Academy team developed the working definitions by drawing from multiple sources, including research (e.g., peer-reviewed studies), emerging discourse (e.g., newspaper and blog articles), field use (particularly from </a:t>
            </a:r>
            <a:r>
              <a:rPr lang="en" u="sng">
                <a:solidFill>
                  <a:schemeClr val="hlink"/>
                </a:solidFill>
                <a:hlinkClick r:id="rId3"/>
              </a:rPr>
              <a:t>Phase 1 implementation of the TRLE project</a:t>
            </a:r>
            <a:r>
              <a:rPr lang="en">
                <a:solidFill>
                  <a:schemeClr val="hlink"/>
                </a:solidFill>
              </a:rPr>
              <a:t>), and policy reviews. </a:t>
            </a:r>
            <a:endParaRPr>
              <a:solidFill>
                <a:schemeClr val="hlink"/>
              </a:solidFill>
            </a:endParaRPr>
          </a:p>
          <a:p>
            <a:pPr indent="0" lvl="0" marL="0" rtl="0" algn="l">
              <a:lnSpc>
                <a:spcPct val="115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Clr>
                <a:schemeClr val="hlink"/>
              </a:buClr>
              <a:buSzPts val="1100"/>
              <a:buFont typeface="Arial"/>
              <a:buNone/>
            </a:pPr>
            <a:r>
              <a:rPr b="1" lang="en">
                <a:solidFill>
                  <a:schemeClr val="hlink"/>
                </a:solidFill>
              </a:rPr>
              <a:t>Can I take notes on the key terms throughout the module? </a:t>
            </a:r>
            <a:endParaRPr b="1">
              <a:solidFill>
                <a:schemeClr val="hlink"/>
              </a:solidFill>
            </a:endParaRPr>
          </a:p>
          <a:p>
            <a:pPr indent="0" lvl="0" marL="0" rtl="0" algn="l">
              <a:lnSpc>
                <a:spcPct val="115000"/>
              </a:lnSpc>
              <a:spcBef>
                <a:spcPts val="0"/>
              </a:spcBef>
              <a:spcAft>
                <a:spcPts val="0"/>
              </a:spcAft>
              <a:buNone/>
            </a:pPr>
            <a:r>
              <a:rPr lang="en">
                <a:solidFill>
                  <a:schemeClr val="hlink"/>
                </a:solidFill>
              </a:rPr>
              <a:t>On the same page of this workbook on which we define key terms for each session, there is space for you to add to and refine these definitions, put them in your own words, or note examples related to the terms. This is not an activity that you are required to do. The key terms are for reference purposes only.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sp>
        <p:nvSpPr>
          <p:cNvPr id="308" name="Google Shape;308;p24">
            <a:hlinkClick action="ppaction://hlinksldjump" r:id="rId4"/>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09" name="Google Shape;309;p24">
            <a:hlinkClick action="ppaction://hlinksldjump" r:id="rId5"/>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0" name="Google Shape;310;p2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1" name="Google Shape;311;p2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2" name="Google Shape;312;p2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3" name="Google Shape;313;p2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4" name="Google Shape;314;p24">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5" name="Google Shape;315;p2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6" name="Google Shape;316;p24">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317" name="Google Shape;317;p2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grpSp>
        <p:nvGrpSpPr>
          <p:cNvPr id="318" name="Google Shape;318;p24"/>
          <p:cNvGrpSpPr/>
          <p:nvPr/>
        </p:nvGrpSpPr>
        <p:grpSpPr>
          <a:xfrm>
            <a:off x="1409720" y="8114071"/>
            <a:ext cx="726183" cy="523289"/>
            <a:chOff x="2726625" y="3753879"/>
            <a:chExt cx="505769" cy="364433"/>
          </a:xfrm>
        </p:grpSpPr>
        <p:sp>
          <p:nvSpPr>
            <p:cNvPr id="319" name="Google Shape;319;p24"/>
            <p:cNvSpPr/>
            <p:nvPr/>
          </p:nvSpPr>
          <p:spPr>
            <a:xfrm>
              <a:off x="2726625" y="384239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0" name="Google Shape;320;p24"/>
            <p:cNvSpPr/>
            <p:nvPr/>
          </p:nvSpPr>
          <p:spPr>
            <a:xfrm>
              <a:off x="2726625" y="390003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1" name="Google Shape;321;p24"/>
            <p:cNvSpPr/>
            <p:nvPr/>
          </p:nvSpPr>
          <p:spPr>
            <a:xfrm>
              <a:off x="2726625" y="3957681"/>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2" name="Google Shape;322;p24"/>
            <p:cNvSpPr/>
            <p:nvPr/>
          </p:nvSpPr>
          <p:spPr>
            <a:xfrm>
              <a:off x="2726625" y="4015325"/>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3" name="Google Shape;323;p24"/>
            <p:cNvSpPr/>
            <p:nvPr/>
          </p:nvSpPr>
          <p:spPr>
            <a:xfrm>
              <a:off x="2760872" y="387133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4" name="Google Shape;324;p24"/>
            <p:cNvSpPr/>
            <p:nvPr/>
          </p:nvSpPr>
          <p:spPr>
            <a:xfrm>
              <a:off x="2760872" y="3928979"/>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5" name="Google Shape;325;p24"/>
            <p:cNvSpPr/>
            <p:nvPr/>
          </p:nvSpPr>
          <p:spPr>
            <a:xfrm>
              <a:off x="2760872" y="398662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6" name="Google Shape;326;p24"/>
            <p:cNvSpPr/>
            <p:nvPr/>
          </p:nvSpPr>
          <p:spPr>
            <a:xfrm>
              <a:off x="3100462" y="3837088"/>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7" name="Google Shape;327;p24"/>
            <p:cNvSpPr/>
            <p:nvPr/>
          </p:nvSpPr>
          <p:spPr>
            <a:xfrm>
              <a:off x="3100462" y="3894732"/>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8" name="Google Shape;328;p24"/>
            <p:cNvSpPr/>
            <p:nvPr/>
          </p:nvSpPr>
          <p:spPr>
            <a:xfrm>
              <a:off x="3100462" y="3952376"/>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29" name="Google Shape;329;p24"/>
            <p:cNvSpPr/>
            <p:nvPr/>
          </p:nvSpPr>
          <p:spPr>
            <a:xfrm>
              <a:off x="3100462" y="401001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0" name="Google Shape;330;p24"/>
            <p:cNvSpPr/>
            <p:nvPr/>
          </p:nvSpPr>
          <p:spPr>
            <a:xfrm>
              <a:off x="3134711"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1" name="Google Shape;331;p24"/>
            <p:cNvSpPr/>
            <p:nvPr/>
          </p:nvSpPr>
          <p:spPr>
            <a:xfrm>
              <a:off x="3134711"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2" name="Google Shape;332;p24"/>
            <p:cNvSpPr/>
            <p:nvPr/>
          </p:nvSpPr>
          <p:spPr>
            <a:xfrm>
              <a:off x="3134711"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3" name="Google Shape;333;p24"/>
            <p:cNvSpPr/>
            <p:nvPr/>
          </p:nvSpPr>
          <p:spPr>
            <a:xfrm>
              <a:off x="2800427" y="384094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4" name="Google Shape;334;p24"/>
            <p:cNvSpPr/>
            <p:nvPr/>
          </p:nvSpPr>
          <p:spPr>
            <a:xfrm>
              <a:off x="2800427" y="3898591"/>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5" name="Google Shape;335;p24"/>
            <p:cNvSpPr/>
            <p:nvPr/>
          </p:nvSpPr>
          <p:spPr>
            <a:xfrm>
              <a:off x="2800427" y="395623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6" name="Google Shape;336;p24"/>
            <p:cNvSpPr/>
            <p:nvPr/>
          </p:nvSpPr>
          <p:spPr>
            <a:xfrm>
              <a:off x="2800427" y="4013876"/>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7" name="Google Shape;337;p24"/>
            <p:cNvSpPr/>
            <p:nvPr/>
          </p:nvSpPr>
          <p:spPr>
            <a:xfrm>
              <a:off x="2834917" y="386988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8" name="Google Shape;338;p24"/>
            <p:cNvSpPr/>
            <p:nvPr/>
          </p:nvSpPr>
          <p:spPr>
            <a:xfrm>
              <a:off x="2834917" y="3927533"/>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39" name="Google Shape;339;p24"/>
            <p:cNvSpPr/>
            <p:nvPr/>
          </p:nvSpPr>
          <p:spPr>
            <a:xfrm>
              <a:off x="2834917" y="398517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0" name="Google Shape;340;p24"/>
            <p:cNvSpPr/>
            <p:nvPr/>
          </p:nvSpPr>
          <p:spPr>
            <a:xfrm>
              <a:off x="2874231" y="384167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1" name="Google Shape;341;p24"/>
            <p:cNvSpPr/>
            <p:nvPr/>
          </p:nvSpPr>
          <p:spPr>
            <a:xfrm>
              <a:off x="2874231" y="389931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2" name="Google Shape;342;p24"/>
            <p:cNvSpPr/>
            <p:nvPr/>
          </p:nvSpPr>
          <p:spPr>
            <a:xfrm>
              <a:off x="2874231" y="3956956"/>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3" name="Google Shape;343;p24"/>
            <p:cNvSpPr/>
            <p:nvPr/>
          </p:nvSpPr>
          <p:spPr>
            <a:xfrm>
              <a:off x="2874231" y="4014600"/>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4" name="Google Shape;344;p24"/>
            <p:cNvSpPr/>
            <p:nvPr/>
          </p:nvSpPr>
          <p:spPr>
            <a:xfrm>
              <a:off x="2908478" y="3870613"/>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5" name="Google Shape;345;p24"/>
            <p:cNvSpPr/>
            <p:nvPr/>
          </p:nvSpPr>
          <p:spPr>
            <a:xfrm>
              <a:off x="2908478" y="3928257"/>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6" name="Google Shape;346;p24"/>
            <p:cNvSpPr/>
            <p:nvPr/>
          </p:nvSpPr>
          <p:spPr>
            <a:xfrm>
              <a:off x="2908478" y="3985899"/>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7" name="Google Shape;347;p24"/>
            <p:cNvSpPr/>
            <p:nvPr/>
          </p:nvSpPr>
          <p:spPr>
            <a:xfrm>
              <a:off x="2948032" y="38402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8" name="Google Shape;348;p24"/>
            <p:cNvSpPr/>
            <p:nvPr/>
          </p:nvSpPr>
          <p:spPr>
            <a:xfrm>
              <a:off x="2948032" y="3897867"/>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49" name="Google Shape;349;p24"/>
            <p:cNvSpPr/>
            <p:nvPr/>
          </p:nvSpPr>
          <p:spPr>
            <a:xfrm>
              <a:off x="2948032" y="3955511"/>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0" name="Google Shape;350;p24"/>
            <p:cNvSpPr/>
            <p:nvPr/>
          </p:nvSpPr>
          <p:spPr>
            <a:xfrm>
              <a:off x="2948032" y="401315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1" name="Google Shape;351;p24"/>
            <p:cNvSpPr/>
            <p:nvPr/>
          </p:nvSpPr>
          <p:spPr>
            <a:xfrm>
              <a:off x="2982523" y="3869165"/>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2" name="Google Shape;352;p24"/>
            <p:cNvSpPr/>
            <p:nvPr/>
          </p:nvSpPr>
          <p:spPr>
            <a:xfrm>
              <a:off x="2982523" y="392680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3" name="Google Shape;353;p24"/>
            <p:cNvSpPr/>
            <p:nvPr/>
          </p:nvSpPr>
          <p:spPr>
            <a:xfrm>
              <a:off x="2982523" y="3984212"/>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4" name="Google Shape;354;p24"/>
            <p:cNvSpPr/>
            <p:nvPr/>
          </p:nvSpPr>
          <p:spPr>
            <a:xfrm>
              <a:off x="2982523" y="3753879"/>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5" name="Google Shape;355;p24"/>
            <p:cNvSpPr/>
            <p:nvPr/>
          </p:nvSpPr>
          <p:spPr>
            <a:xfrm>
              <a:off x="3024490" y="3782097"/>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6" name="Google Shape;356;p24"/>
            <p:cNvSpPr/>
            <p:nvPr/>
          </p:nvSpPr>
          <p:spPr>
            <a:xfrm>
              <a:off x="3024490" y="4060668"/>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7" name="Google Shape;357;p24"/>
            <p:cNvSpPr/>
            <p:nvPr/>
          </p:nvSpPr>
          <p:spPr>
            <a:xfrm>
              <a:off x="2982523" y="3811523"/>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8" name="Google Shape;358;p24"/>
            <p:cNvSpPr/>
            <p:nvPr/>
          </p:nvSpPr>
          <p:spPr>
            <a:xfrm>
              <a:off x="3176676"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59" name="Google Shape;359;p24"/>
            <p:cNvSpPr/>
            <p:nvPr/>
          </p:nvSpPr>
          <p:spPr>
            <a:xfrm>
              <a:off x="3213580" y="3923674"/>
              <a:ext cx="18814" cy="18814"/>
            </a:xfrm>
            <a:custGeom>
              <a:rect b="b" l="l" r="r" t="t"/>
              <a:pathLst>
                <a:path extrusionOk="0" h="7429" w="7429">
                  <a:moveTo>
                    <a:pt x="7430" y="3715"/>
                  </a:moveTo>
                  <a:cubicBezTo>
                    <a:pt x="7430" y="5766"/>
                    <a:pt x="5766" y="7429"/>
                    <a:pt x="3715" y="7429"/>
                  </a:cubicBezTo>
                  <a:cubicBezTo>
                    <a:pt x="1663" y="7429"/>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0" name="Google Shape;360;p24"/>
            <p:cNvSpPr/>
            <p:nvPr/>
          </p:nvSpPr>
          <p:spPr>
            <a:xfrm>
              <a:off x="3176676"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1" name="Google Shape;361;p24"/>
            <p:cNvSpPr/>
            <p:nvPr/>
          </p:nvSpPr>
          <p:spPr>
            <a:xfrm>
              <a:off x="2985900" y="4041854"/>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2" name="Google Shape;362;p24"/>
            <p:cNvSpPr/>
            <p:nvPr/>
          </p:nvSpPr>
          <p:spPr>
            <a:xfrm>
              <a:off x="2985900" y="4099498"/>
              <a:ext cx="18814" cy="18814"/>
            </a:xfrm>
            <a:custGeom>
              <a:rect b="b" l="l" r="r" t="t"/>
              <a:pathLst>
                <a:path extrusionOk="0" h="7429" w="7429">
                  <a:moveTo>
                    <a:pt x="7430" y="3715"/>
                  </a:moveTo>
                  <a:cubicBezTo>
                    <a:pt x="7430" y="5766"/>
                    <a:pt x="5766" y="7430"/>
                    <a:pt x="3715" y="7430"/>
                  </a:cubicBezTo>
                  <a:cubicBezTo>
                    <a:pt x="1663" y="7430"/>
                    <a:pt x="0" y="5766"/>
                    <a:pt x="0" y="3715"/>
                  </a:cubicBezTo>
                  <a:cubicBezTo>
                    <a:pt x="0" y="1663"/>
                    <a:pt x="1663" y="0"/>
                    <a:pt x="3715" y="0"/>
                  </a:cubicBezTo>
                  <a:cubicBezTo>
                    <a:pt x="5766" y="0"/>
                    <a:pt x="7430" y="1663"/>
                    <a:pt x="7430"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3" name="Google Shape;363;p24"/>
            <p:cNvSpPr/>
            <p:nvPr/>
          </p:nvSpPr>
          <p:spPr>
            <a:xfrm>
              <a:off x="3024490" y="3837088"/>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4" name="Google Shape;364;p24"/>
            <p:cNvSpPr/>
            <p:nvPr/>
          </p:nvSpPr>
          <p:spPr>
            <a:xfrm>
              <a:off x="3024490" y="3894732"/>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5" name="Google Shape;365;p24"/>
            <p:cNvSpPr/>
            <p:nvPr/>
          </p:nvSpPr>
          <p:spPr>
            <a:xfrm>
              <a:off x="3024490" y="395237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6" name="Google Shape;366;p24"/>
            <p:cNvSpPr/>
            <p:nvPr/>
          </p:nvSpPr>
          <p:spPr>
            <a:xfrm>
              <a:off x="3024490" y="4010017"/>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7" name="Google Shape;367;p24"/>
            <p:cNvSpPr/>
            <p:nvPr/>
          </p:nvSpPr>
          <p:spPr>
            <a:xfrm>
              <a:off x="3058737" y="3866030"/>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8" name="Google Shape;368;p24"/>
            <p:cNvSpPr/>
            <p:nvPr/>
          </p:nvSpPr>
          <p:spPr>
            <a:xfrm>
              <a:off x="3058737" y="3923674"/>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69" name="Google Shape;369;p24"/>
            <p:cNvSpPr/>
            <p:nvPr/>
          </p:nvSpPr>
          <p:spPr>
            <a:xfrm>
              <a:off x="3058737" y="3981075"/>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0" name="Google Shape;370;p24"/>
            <p:cNvSpPr/>
            <p:nvPr/>
          </p:nvSpPr>
          <p:spPr>
            <a:xfrm>
              <a:off x="3058737" y="3808386"/>
              <a:ext cx="18814" cy="18814"/>
            </a:xfrm>
            <a:custGeom>
              <a:rect b="b" l="l" r="r" t="t"/>
              <a:pathLst>
                <a:path extrusionOk="0" h="7429" w="7429">
                  <a:moveTo>
                    <a:pt x="7429" y="3715"/>
                  </a:moveTo>
                  <a:cubicBezTo>
                    <a:pt x="7429" y="5766"/>
                    <a:pt x="5766" y="7429"/>
                    <a:pt x="3715" y="7429"/>
                  </a:cubicBezTo>
                  <a:cubicBezTo>
                    <a:pt x="1663" y="7429"/>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371" name="Google Shape;371;p24"/>
            <p:cNvSpPr/>
            <p:nvPr/>
          </p:nvSpPr>
          <p:spPr>
            <a:xfrm>
              <a:off x="3062115" y="4038719"/>
              <a:ext cx="18814" cy="18814"/>
            </a:xfrm>
            <a:custGeom>
              <a:rect b="b" l="l" r="r" t="t"/>
              <a:pathLst>
                <a:path extrusionOk="0" h="7429" w="7429">
                  <a:moveTo>
                    <a:pt x="7429" y="3715"/>
                  </a:moveTo>
                  <a:cubicBezTo>
                    <a:pt x="7429" y="5766"/>
                    <a:pt x="5766" y="7430"/>
                    <a:pt x="3715" y="7430"/>
                  </a:cubicBezTo>
                  <a:cubicBezTo>
                    <a:pt x="1663" y="7430"/>
                    <a:pt x="0" y="5766"/>
                    <a:pt x="0" y="3715"/>
                  </a:cubicBezTo>
                  <a:cubicBezTo>
                    <a:pt x="0" y="1663"/>
                    <a:pt x="1663" y="0"/>
                    <a:pt x="3715" y="0"/>
                  </a:cubicBezTo>
                  <a:cubicBezTo>
                    <a:pt x="5766" y="0"/>
                    <a:pt x="7429" y="1663"/>
                    <a:pt x="7429" y="371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372" name="Google Shape;372;p2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3" name="Google Shape;373;p24">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4" name="Google Shape;374;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5" name="Google Shape;375;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6" name="Google Shape;376;p24">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7" name="Google Shape;377;p24">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8" name="Google Shape;378;p24">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79" name="Google Shape;379;p24">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0" name="Google Shape;380;p24">
            <a:hlinkClick action="ppaction://hlinksldjump" r:id="rId8"/>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1" name="Google Shape;381;p24">
            <a:hlinkClick action="ppaction://hlinksldjump" r:id="rId9"/>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2" name="Google Shape;382;p24">
            <a:hlinkClick action="ppaction://hlinksldjump" r:id="rId10"/>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3" name="Google Shape;383;p24">
            <a:hlinkClick action="ppaction://hlinksldjump" r:id="rId11"/>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4" name="Google Shape;384;p24">
            <a:hlinkClick action="ppaction://hlinksldjump" r:id="rId12"/>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5" name="Google Shape;385;p24">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6" name="Google Shape;386;p24">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7" name="Google Shape;387;p24">
            <a:hlinkClick action="ppaction://hlinksldjump" r:id="rId15"/>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8" name="Google Shape;388;p24">
            <a:hlinkClick action="ppaction://hlinksldjump" r:id="rId1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89" name="Google Shape;389;p24">
            <a:hlinkClick action="ppaction://hlinksldjump" r:id="rId1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0" name="Google Shape;390;p2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1" name="Google Shape;391;p2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2" name="Google Shape;392;p24">
            <a:hlinkClick action="ppaction://hlinksldjump" r:id="rId1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3" name="Google Shape;393;p24">
            <a:hlinkClick action="ppaction://hlinksldjump" r:id="rId1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4" name="Google Shape;394;p24">
            <a:hlinkClick action="ppaction://hlinksldjump" r:id="rId2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5" name="Google Shape;395;p24">
            <a:hlinkClick action="ppaction://hlinksldjump" r:id="rId2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6" name="Google Shape;396;p24">
            <a:hlinkClick action="ppaction://hlinksldjump" r:id="rId2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7" name="Google Shape;397;p24">
            <a:hlinkClick action="ppaction://hlinksldjump" r:id="rId2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8" name="Google Shape;398;p24">
            <a:hlinkClick action="ppaction://hlinksldjump" r:id="rId2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399" name="Google Shape;399;p24">
            <a:hlinkClick action="ppaction://hlinksldjump" r:id="rId2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69"/>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5.5.3 - </a:t>
            </a:r>
            <a:r>
              <a:rPr lang="en" sz="2500"/>
              <a:t>Learning About and Centering Funds of Knowledge</a:t>
            </a:r>
            <a:endParaRPr sz="2500"/>
          </a:p>
          <a:p>
            <a:pPr indent="0" lvl="0" marL="0" rtl="0" algn="l">
              <a:spcBef>
                <a:spcPts val="0"/>
              </a:spcBef>
              <a:spcAft>
                <a:spcPts val="0"/>
              </a:spcAft>
              <a:buSzPts val="990"/>
              <a:buNone/>
            </a:pPr>
            <a:r>
              <a:t/>
            </a:r>
            <a:endParaRPr sz="2500"/>
          </a:p>
          <a:p>
            <a:pPr indent="0" lvl="0" marL="0" rtl="0" algn="l">
              <a:spcBef>
                <a:spcPts val="0"/>
              </a:spcBef>
              <a:spcAft>
                <a:spcPts val="0"/>
              </a:spcAft>
              <a:buSzPts val="990"/>
              <a:buNone/>
            </a:pPr>
            <a:r>
              <a:t/>
            </a:r>
            <a:endParaRPr sz="3600"/>
          </a:p>
        </p:txBody>
      </p:sp>
      <p:sp>
        <p:nvSpPr>
          <p:cNvPr id="1591" name="Google Shape;1591;p69"/>
          <p:cNvSpPr txBox="1"/>
          <p:nvPr>
            <p:ph idx="1" type="body"/>
          </p:nvPr>
        </p:nvSpPr>
        <p:spPr>
          <a:xfrm>
            <a:off x="374550" y="1390650"/>
            <a:ext cx="6502200" cy="344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r>
              <a:rPr b="1" lang="en" sz="1800">
                <a:solidFill>
                  <a:schemeClr val="hlink"/>
                </a:solidFill>
              </a:rPr>
              <a:t>:</a:t>
            </a:r>
            <a:endParaRPr b="1"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Using the family engagement plan template on the following pages (and the key terms on the previous page), d</a:t>
            </a:r>
            <a:r>
              <a:rPr lang="en" sz="1800">
                <a:solidFill>
                  <a:schemeClr val="hlink"/>
                </a:solidFill>
              </a:rPr>
              <a:t>evelop 1-2 strategies for learning about students’ and families’ funds of knowledge by engaging with families. </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Include an element that integrates students’ funds of knowledge into learning experiences you facilitate. </a:t>
            </a:r>
            <a:endParaRPr sz="1800">
              <a:solidFill>
                <a:schemeClr val="hlink"/>
              </a:solidFill>
            </a:endParaRPr>
          </a:p>
        </p:txBody>
      </p:sp>
      <p:pic>
        <p:nvPicPr>
          <p:cNvPr id="1592" name="Google Shape;1592;p69"/>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593" name="Google Shape;1593;p6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4" name="Google Shape;1594;p6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5" name="Google Shape;1595;p6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6" name="Google Shape;1596;p6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7" name="Google Shape;1597;p6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8" name="Google Shape;1598;p6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599" name="Google Shape;1599;p6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0" name="Google Shape;1600;p6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1" name="Google Shape;1601;p6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2" name="Google Shape;1602;p6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3" name="Google Shape;1603;p6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4" name="Google Shape;1604;p6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05" name="Google Shape;1605;p6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70"/>
          <p:cNvSpPr txBox="1"/>
          <p:nvPr>
            <p:ph type="title"/>
          </p:nvPr>
        </p:nvSpPr>
        <p:spPr>
          <a:xfrm>
            <a:off x="374550" y="260700"/>
            <a:ext cx="5525100" cy="8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990"/>
              <a:buFont typeface="Arial"/>
              <a:buNone/>
            </a:pPr>
            <a:r>
              <a:rPr lang="en" sz="2500"/>
              <a:t>Activity </a:t>
            </a:r>
            <a:r>
              <a:rPr lang="en" sz="2500"/>
              <a:t>5.5.3 - Learning About and Centering Funds of Knowledge (Continued)</a:t>
            </a:r>
            <a:endParaRPr sz="2500"/>
          </a:p>
          <a:p>
            <a:pPr indent="0" lvl="0" marL="0" rtl="0" algn="l">
              <a:spcBef>
                <a:spcPts val="0"/>
              </a:spcBef>
              <a:spcAft>
                <a:spcPts val="0"/>
              </a:spcAft>
              <a:buSzPts val="990"/>
              <a:buNone/>
            </a:pPr>
            <a:r>
              <a:t/>
            </a:r>
            <a:endParaRPr sz="3600"/>
          </a:p>
        </p:txBody>
      </p:sp>
      <p:pic>
        <p:nvPicPr>
          <p:cNvPr id="1611" name="Google Shape;1611;p7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612" name="Google Shape;1612;p7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3" name="Google Shape;1613;p7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4" name="Google Shape;1614;p7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5" name="Google Shape;1615;p7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6" name="Google Shape;1616;p7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7" name="Google Shape;1617;p7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8" name="Google Shape;1618;p7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19" name="Google Shape;1619;p7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0" name="Google Shape;1620;p7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1" name="Google Shape;1621;p7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2" name="Google Shape;1622;p7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23" name="Google Shape;1623;p7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24" name="Google Shape;1624;p70"/>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#1</a:t>
                      </a:r>
                      <a:endParaRPr>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625" name="Google Shape;1625;p70"/>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pic>
        <p:nvPicPr>
          <p:cNvPr id="1630" name="Google Shape;1630;p7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631" name="Google Shape;1631;p7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2" name="Google Shape;1632;p7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3" name="Google Shape;1633;p7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4" name="Google Shape;1634;p7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5" name="Google Shape;1635;p7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6" name="Google Shape;1636;p7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7" name="Google Shape;1637;p7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8" name="Google Shape;1638;p7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39" name="Google Shape;1639;p7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0" name="Google Shape;1640;p7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1" name="Google Shape;1641;p7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42" name="Google Shape;1642;p7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643" name="Google Shape;1643;p71"/>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#2</a:t>
                      </a:r>
                      <a:endParaRPr>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solidFill>
                      <a:schemeClr val="accent1"/>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1"/>
                      </a:solidFill>
                      <a:prstDash val="solid"/>
                      <a:round/>
                      <a:headEnd len="sm" w="sm" type="none"/>
                      <a:tailEnd len="sm" w="sm" type="none"/>
                    </a:lnL>
                    <a:lnR cap="flat" cmpd="sng" w="19050">
                      <a:solidFill>
                        <a:schemeClr val="accent1"/>
                      </a:solidFill>
                      <a:prstDash val="solid"/>
                      <a:round/>
                      <a:headEnd len="sm" w="sm" type="none"/>
                      <a:tailEnd len="sm" w="sm" type="none"/>
                    </a:lnR>
                    <a:lnT cap="flat" cmpd="sng" w="19050">
                      <a:solidFill>
                        <a:schemeClr val="accent1"/>
                      </a:solidFill>
                      <a:prstDash val="solid"/>
                      <a:round/>
                      <a:headEnd len="sm" w="sm" type="none"/>
                      <a:tailEnd len="sm" w="sm" type="none"/>
                    </a:lnT>
                    <a:lnB cap="flat" cmpd="sng" w="19050">
                      <a:solidFill>
                        <a:schemeClr val="accent1"/>
                      </a:solidFill>
                      <a:prstDash val="solid"/>
                      <a:round/>
                      <a:headEnd len="sm" w="sm" type="none"/>
                      <a:tailEnd len="sm" w="sm" type="none"/>
                    </a:lnB>
                  </a:tcPr>
                </a:tc>
              </a:tr>
            </a:tbl>
          </a:graphicData>
        </a:graphic>
      </p:graphicFrame>
      <p:sp>
        <p:nvSpPr>
          <p:cNvPr id="1644" name="Google Shape;1644;p71"/>
          <p:cNvSpPr txBox="1"/>
          <p:nvPr>
            <p:ph type="title"/>
          </p:nvPr>
        </p:nvSpPr>
        <p:spPr>
          <a:xfrm>
            <a:off x="374550" y="260700"/>
            <a:ext cx="5525100" cy="8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5.5.3 - Learning About and Centering Funds of Knowledge (Continued)</a:t>
            </a:r>
            <a:endParaRPr sz="2500"/>
          </a:p>
          <a:p>
            <a:pPr indent="0" lvl="0" marL="0" rtl="0" algn="l">
              <a:spcBef>
                <a:spcPts val="0"/>
              </a:spcBef>
              <a:spcAft>
                <a:spcPts val="0"/>
              </a:spcAft>
              <a:buSzPts val="990"/>
              <a:buNone/>
            </a:pPr>
            <a:r>
              <a:t/>
            </a:r>
            <a:endParaRPr sz="3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grpSp>
        <p:nvGrpSpPr>
          <p:cNvPr id="1649" name="Google Shape;1649;p72"/>
          <p:cNvGrpSpPr/>
          <p:nvPr/>
        </p:nvGrpSpPr>
        <p:grpSpPr>
          <a:xfrm>
            <a:off x="224350" y="224350"/>
            <a:ext cx="7116900" cy="9597300"/>
            <a:chOff x="224350" y="224350"/>
            <a:chExt cx="7116900" cy="9597300"/>
          </a:xfrm>
        </p:grpSpPr>
        <p:sp>
          <p:nvSpPr>
            <p:cNvPr id="1650" name="Google Shape;1650;p72"/>
            <p:cNvSpPr/>
            <p:nvPr/>
          </p:nvSpPr>
          <p:spPr>
            <a:xfrm>
              <a:off x="224350" y="224350"/>
              <a:ext cx="6967500" cy="9597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2"/>
            <p:cNvSpPr/>
            <p:nvPr/>
          </p:nvSpPr>
          <p:spPr>
            <a:xfrm rot="5400000">
              <a:off x="6936250" y="6620799"/>
              <a:ext cx="660600" cy="149400"/>
            </a:xfrm>
            <a:prstGeom prst="triangle">
              <a:avLst>
                <a:gd fmla="val 5088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2" name="Google Shape;1652;p72"/>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06</a:t>
            </a:r>
            <a:endParaRPr/>
          </a:p>
        </p:txBody>
      </p:sp>
      <p:cxnSp>
        <p:nvCxnSpPr>
          <p:cNvPr id="1653" name="Google Shape;1653;p72"/>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654" name="Google Shape;1654;p72">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5" name="Google Shape;1655;p72">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6" name="Google Shape;1656;p72">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7" name="Google Shape;1657;p72">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8" name="Google Shape;1658;p72">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59" name="Google Shape;1659;p72">
            <a:hlinkClick action="ppaction://hlinksldjump" r:id="rId5"/>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0" name="Google Shape;1660;p72">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1" name="Google Shape;1661;p72">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2" name="Google Shape;1662;p72">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663" name="Google Shape;1663;p7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664" name="Google Shape;1664;p72">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665" name="Google Shape;1665;p72"/>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hlink"/>
              </a:buClr>
              <a:buSzPts val="1100"/>
              <a:buFont typeface="Arial"/>
              <a:buNone/>
            </a:pPr>
            <a:r>
              <a:rPr lang="en"/>
              <a:t>Elevating Family Voice for </a:t>
            </a:r>
            <a:endParaRPr/>
          </a:p>
          <a:p>
            <a:pPr indent="0" lvl="0" marL="0" rtl="0" algn="ctr">
              <a:lnSpc>
                <a:spcPct val="100000"/>
              </a:lnSpc>
              <a:spcBef>
                <a:spcPts val="0"/>
              </a:spcBef>
              <a:spcAft>
                <a:spcPts val="0"/>
              </a:spcAft>
              <a:buClr>
                <a:schemeClr val="hlink"/>
              </a:buClr>
              <a:buSzPts val="1100"/>
              <a:buFont typeface="Arial"/>
              <a:buNone/>
            </a:pPr>
            <a:r>
              <a:rPr lang="en"/>
              <a:t>Educational Equity</a:t>
            </a:r>
            <a:endParaRPr/>
          </a:p>
          <a:p>
            <a:pPr indent="0" lvl="0" marL="0" rtl="0" algn="ctr">
              <a:spcBef>
                <a:spcPts val="0"/>
              </a:spcBef>
              <a:spcAft>
                <a:spcPts val="0"/>
              </a:spcAft>
              <a:buClr>
                <a:schemeClr val="hlink"/>
              </a:buClr>
              <a:buSzPts val="1100"/>
              <a:buFont typeface="Arial"/>
              <a:buNone/>
            </a:pPr>
            <a:r>
              <a:t/>
            </a:r>
            <a:endParaRPr/>
          </a:p>
          <a:p>
            <a:pPr indent="0" lvl="0" marL="0" rtl="0" algn="ctr">
              <a:spcBef>
                <a:spcPts val="0"/>
              </a:spcBef>
              <a:spcAft>
                <a:spcPts val="0"/>
              </a:spcAft>
              <a:buNone/>
            </a:pPr>
            <a:r>
              <a:t/>
            </a:r>
            <a:endParaRPr/>
          </a:p>
        </p:txBody>
      </p:sp>
      <p:sp>
        <p:nvSpPr>
          <p:cNvPr id="1666" name="Google Shape;1666;p72">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7" name="Google Shape;1667;p72">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8" name="Google Shape;1668;p72">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69" name="Google Shape;1669;p72">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0" name="Google Shape;1670;p72">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1" name="Google Shape;1671;p72">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2" name="Google Shape;1672;p72">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3" name="Google Shape;1673;p72">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4" name="Google Shape;1674;p72">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5" name="Google Shape;1675;p72">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6" name="Google Shape;1676;p7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7" name="Google Shape;1677;p7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8" name="Google Shape;1678;p72">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79" name="Google Shape;1679;p72">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0" name="Google Shape;1680;p72">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1" name="Google Shape;1681;p72">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2" name="Google Shape;1682;p72">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3" name="Google Shape;1683;p72">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4" name="Google Shape;1684;p72">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85" name="Google Shape;1685;p72">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73"/>
          <p:cNvSpPr txBox="1"/>
          <p:nvPr>
            <p:ph type="title"/>
          </p:nvPr>
        </p:nvSpPr>
        <p:spPr>
          <a:xfrm>
            <a:off x="20470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691" name="Google Shape;1691;p73">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2" name="Google Shape;1692;p73">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3" name="Google Shape;1693;p7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4" name="Google Shape;1694;p7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5" name="Google Shape;1695;p73">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6" name="Google Shape;1696;p73">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7" name="Google Shape;1697;p73">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8" name="Google Shape;1698;p73">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699" name="Google Shape;1699;p73">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0" name="Google Shape;1700;p73">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1" name="Google Shape;1701;p73">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02" name="Google Shape;1702;p73">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03" name="Google Shape;1703;p73"/>
          <p:cNvGraphicFramePr/>
          <p:nvPr/>
        </p:nvGraphicFramePr>
        <p:xfrm>
          <a:off x="365825" y="1184250"/>
          <a:ext cx="3000000" cy="3000000"/>
        </p:xfrm>
        <a:graphic>
          <a:graphicData uri="http://schemas.openxmlformats.org/drawingml/2006/table">
            <a:tbl>
              <a:tblPr>
                <a:noFill/>
                <a:tableStyleId>{418E63AB-7CAC-4BDB-9B27-996BEED2FA0C}</a:tableStyleId>
              </a:tblPr>
              <a:tblGrid>
                <a:gridCol w="1535550"/>
                <a:gridCol w="3212300"/>
                <a:gridCol w="1868900"/>
              </a:tblGrid>
              <a:tr h="163625">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TERM</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WORKING DEFINITION</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MY NOTES</a:t>
                      </a:r>
                      <a:endParaRPr b="1" sz="1500">
                        <a:solidFill>
                          <a:srgbClr val="262626"/>
                        </a:solidFill>
                        <a:latin typeface="Poppins"/>
                        <a:ea typeface="Poppins"/>
                        <a:cs typeface="Poppins"/>
                        <a:sym typeface="Poppins"/>
                      </a:endParaRPr>
                    </a:p>
                    <a:p>
                      <a:pPr indent="0" lvl="0" marL="0" rtl="0" algn="ctr">
                        <a:lnSpc>
                          <a:spcPct val="115000"/>
                        </a:lnSpc>
                        <a:spcBef>
                          <a:spcPts val="0"/>
                        </a:spcBef>
                        <a:spcAft>
                          <a:spcPts val="0"/>
                        </a:spcAft>
                        <a:buNone/>
                      </a:pPr>
                      <a:r>
                        <a:rPr b="1" lang="en" sz="1500">
                          <a:solidFill>
                            <a:srgbClr val="262626"/>
                          </a:solidFill>
                          <a:latin typeface="Poppins"/>
                          <a:ea typeface="Poppins"/>
                          <a:cs typeface="Poppins"/>
                          <a:sym typeface="Poppins"/>
                        </a:rPr>
                        <a:t>AND QUESTIONS</a:t>
                      </a:r>
                      <a:endParaRPr b="1" sz="1500">
                        <a:solidFill>
                          <a:srgbClr val="262626"/>
                        </a:solidFill>
                        <a:latin typeface="Poppins"/>
                        <a:ea typeface="Poppins"/>
                        <a:cs typeface="Poppins"/>
                        <a:sym typeface="Poppins"/>
                      </a:endParaRPr>
                    </a:p>
                  </a:txBody>
                  <a:tcPr marT="66675" marB="66675" marR="66675" marL="66675">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1270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Cultural Reciprocity</a:t>
                      </a:r>
                      <a:endParaRPr b="1" sz="1500">
                        <a:latin typeface="Poppins"/>
                        <a:ea typeface="Poppins"/>
                        <a:cs typeface="Poppins"/>
                        <a:sym typeface="Poppins"/>
                      </a:endParaRPr>
                    </a:p>
                  </a:txBody>
                  <a:tcPr marT="66675" marB="66675" marR="66675" marL="66675">
                    <a:lnL cap="flat" cmpd="sng" w="19050">
                      <a:solidFill>
                        <a:srgbClr val="FACCCF"/>
                      </a:solidFill>
                      <a:prstDash val="solid"/>
                      <a:round/>
                      <a:headEnd len="sm" w="sm" type="none"/>
                      <a:tailEnd len="sm" w="sm" type="none"/>
                    </a:lnL>
                    <a:lnR cap="flat" cmpd="sng" w="19050">
                      <a:solidFill>
                        <a:srgbClr val="FACCCF"/>
                      </a:solidFill>
                      <a:prstDash val="solid"/>
                      <a:round/>
                      <a:headEnd len="sm" w="sm" type="none"/>
                      <a:tailEnd len="sm" w="sm" type="none"/>
                    </a:lnR>
                    <a:lnT cap="flat" cmpd="sng" w="19050">
                      <a:solidFill>
                        <a:srgbClr val="FACCCF"/>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An exchange of knowledge, values, and perspectives between two or more individuals of different cultural (e.g., racial, ethnic, socioeconomic, religious) backgrounds</a:t>
                      </a:r>
                      <a:endParaRPr sz="1500">
                        <a:latin typeface="Poppins"/>
                        <a:ea typeface="Poppins"/>
                        <a:cs typeface="Poppins"/>
                        <a:sym typeface="Poppins"/>
                      </a:endParaRPr>
                    </a:p>
                  </a:txBody>
                  <a:tcPr marT="66675" marB="66675" marR="66675" marL="66675">
                    <a:lnL cap="flat" cmpd="sng" w="19050">
                      <a:solidFill>
                        <a:srgbClr val="FACCCF"/>
                      </a:solidFill>
                      <a:prstDash val="solid"/>
                      <a:round/>
                      <a:headEnd len="sm" w="sm" type="none"/>
                      <a:tailEnd len="sm" w="sm" type="none"/>
                    </a:lnL>
                    <a:lnR cap="flat" cmpd="sng" w="19050">
                      <a:solidFill>
                        <a:srgbClr val="FACCCF"/>
                      </a:solidFill>
                      <a:prstDash val="solid"/>
                      <a:round/>
                      <a:headEnd len="sm" w="sm" type="none"/>
                      <a:tailEnd len="sm" w="sm" type="none"/>
                    </a:lnR>
                    <a:lnT cap="flat" cmpd="sng" w="19050">
                      <a:solidFill>
                        <a:srgbClr val="FACCCF"/>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l">
                        <a:spcBef>
                          <a:spcPts val="1200"/>
                        </a:spcBef>
                        <a:spcAft>
                          <a:spcPts val="1200"/>
                        </a:spcAft>
                        <a:buNone/>
                      </a:pPr>
                      <a:r>
                        <a:t/>
                      </a:r>
                      <a:endParaRPr sz="1500">
                        <a:latin typeface="Poppins"/>
                        <a:ea typeface="Poppins"/>
                        <a:cs typeface="Poppins"/>
                        <a:sym typeface="Poppins"/>
                      </a:endParaRPr>
                    </a:p>
                  </a:txBody>
                  <a:tcPr marT="63500" marB="63500" marR="63500" marL="63500">
                    <a:lnL cap="flat" cmpd="sng" w="19050">
                      <a:solidFill>
                        <a:srgbClr val="FACCCF"/>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r h="40600">
                <a:tc>
                  <a:txBody>
                    <a:bodyPr/>
                    <a:lstStyle/>
                    <a:p>
                      <a:pPr indent="0" lvl="0" marL="0" rtl="0" algn="l">
                        <a:lnSpc>
                          <a:spcPct val="115000"/>
                        </a:lnSpc>
                        <a:spcBef>
                          <a:spcPts val="0"/>
                        </a:spcBef>
                        <a:spcAft>
                          <a:spcPts val="0"/>
                        </a:spcAft>
                        <a:buNone/>
                      </a:pPr>
                      <a:r>
                        <a:rPr b="1" lang="en" sz="1500">
                          <a:latin typeface="Poppins"/>
                          <a:ea typeface="Poppins"/>
                          <a:cs typeface="Poppins"/>
                          <a:sym typeface="Poppins"/>
                        </a:rPr>
                        <a:t>Inclusive Language and Terminology</a:t>
                      </a:r>
                      <a:endParaRPr b="1" sz="1500">
                        <a:latin typeface="Poppins"/>
                        <a:ea typeface="Poppins"/>
                        <a:cs typeface="Poppins"/>
                        <a:sym typeface="Poppins"/>
                      </a:endParaRPr>
                    </a:p>
                  </a:txBody>
                  <a:tcPr marT="66675" marB="66675" marR="66675" marL="66675">
                    <a:lnL cap="flat" cmpd="sng" w="19050">
                      <a:solidFill>
                        <a:srgbClr val="FACCCF"/>
                      </a:solidFill>
                      <a:prstDash val="solid"/>
                      <a:round/>
                      <a:headEnd len="sm" w="sm" type="none"/>
                      <a:tailEnd len="sm" w="sm" type="none"/>
                    </a:lnL>
                    <a:lnR cap="flat" cmpd="sng" w="19050">
                      <a:solidFill>
                        <a:srgbClr val="FACCCF"/>
                      </a:solidFill>
                      <a:prstDash val="solid"/>
                      <a:round/>
                      <a:headEnd len="sm" w="sm" type="none"/>
                      <a:tailEnd len="sm" w="sm" type="none"/>
                    </a:lnR>
                    <a:lnT cap="flat" cmpd="sng" w="19050">
                      <a:solidFill>
                        <a:srgbClr val="FACCCF"/>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500">
                          <a:latin typeface="Poppins"/>
                          <a:ea typeface="Poppins"/>
                          <a:cs typeface="Poppins"/>
                          <a:sym typeface="Poppins"/>
                        </a:rPr>
                        <a:t>Communication that avoids using words, expressions or assumptions that would stereotype, demean, or exclude people</a:t>
                      </a:r>
                      <a:endParaRPr sz="1500">
                        <a:latin typeface="Poppins"/>
                        <a:ea typeface="Poppins"/>
                        <a:cs typeface="Poppins"/>
                        <a:sym typeface="Poppins"/>
                      </a:endParaRPr>
                    </a:p>
                  </a:txBody>
                  <a:tcPr marT="66675" marB="66675" marR="66675" marL="66675">
                    <a:lnL cap="flat" cmpd="sng" w="19050">
                      <a:solidFill>
                        <a:srgbClr val="FACCCF"/>
                      </a:solidFill>
                      <a:prstDash val="solid"/>
                      <a:round/>
                      <a:headEnd len="sm" w="sm" type="none"/>
                      <a:tailEnd len="sm" w="sm" type="none"/>
                    </a:lnL>
                    <a:lnR cap="flat" cmpd="sng" w="19050">
                      <a:solidFill>
                        <a:srgbClr val="FACCCF"/>
                      </a:solidFill>
                      <a:prstDash val="solid"/>
                      <a:round/>
                      <a:headEnd len="sm" w="sm" type="none"/>
                      <a:tailEnd len="sm" w="sm" type="none"/>
                    </a:lnR>
                    <a:lnT cap="flat" cmpd="sng" w="19050">
                      <a:solidFill>
                        <a:srgbClr val="FACCCF"/>
                      </a:solidFill>
                      <a:prstDash val="solid"/>
                      <a:round/>
                      <a:headEnd len="sm" w="sm" type="none"/>
                      <a:tailEnd len="sm" w="sm" type="none"/>
                    </a:lnT>
                    <a:lnB cap="flat" cmpd="sng" w="19050">
                      <a:solidFill>
                        <a:srgbClr val="FACCCF"/>
                      </a:solidFill>
                      <a:prstDash val="solid"/>
                      <a:round/>
                      <a:headEnd len="sm" w="sm" type="none"/>
                      <a:tailEnd len="sm" w="sm" type="none"/>
                    </a:lnB>
                  </a:tcPr>
                </a:tc>
                <a:tc>
                  <a:txBody>
                    <a:bodyPr/>
                    <a:lstStyle/>
                    <a:p>
                      <a:pPr indent="0" lvl="0" marL="0" rtl="0" algn="l">
                        <a:spcBef>
                          <a:spcPts val="1200"/>
                        </a:spcBef>
                        <a:spcAft>
                          <a:spcPts val="1200"/>
                        </a:spcAft>
                        <a:buNone/>
                      </a:pPr>
                      <a:r>
                        <a:t/>
                      </a:r>
                      <a:endParaRPr sz="1500">
                        <a:latin typeface="Poppins"/>
                        <a:ea typeface="Poppins"/>
                        <a:cs typeface="Poppins"/>
                        <a:sym typeface="Poppins"/>
                      </a:endParaRPr>
                    </a:p>
                  </a:txBody>
                  <a:tcPr marT="63500" marB="63500" marR="63500" marL="63500">
                    <a:lnL cap="flat" cmpd="sng" w="19050">
                      <a:solidFill>
                        <a:srgbClr val="FACCCF"/>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sp>
        <p:nvSpPr>
          <p:cNvPr id="1708" name="Google Shape;1708;p74"/>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5.6.1 - </a:t>
            </a:r>
            <a:r>
              <a:rPr lang="en"/>
              <a:t>Reflect on Current Practice</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709" name="Google Shape;1709;p74"/>
          <p:cNvSpPr txBox="1"/>
          <p:nvPr>
            <p:ph idx="1" type="body"/>
          </p:nvPr>
        </p:nvSpPr>
        <p:spPr>
          <a:xfrm>
            <a:off x="374550" y="1578075"/>
            <a:ext cx="6514500" cy="1645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700"/>
              <a:t>ENGAGE: Activate Prior Knowledge</a:t>
            </a:r>
            <a:endParaRPr sz="1700">
              <a:solidFill>
                <a:schemeClr val="hlink"/>
              </a:solidFill>
            </a:endParaRPr>
          </a:p>
          <a:p>
            <a:pPr indent="0" lvl="0" marL="0" rtl="0" algn="l">
              <a:lnSpc>
                <a:spcPct val="100000"/>
              </a:lnSpc>
              <a:spcBef>
                <a:spcPts val="0"/>
              </a:spcBef>
              <a:spcAft>
                <a:spcPts val="0"/>
              </a:spcAft>
              <a:buNone/>
            </a:pPr>
            <a:r>
              <a:rPr i="1" lang="en" sz="1700">
                <a:solidFill>
                  <a:schemeClr val="hlink"/>
                </a:solidFill>
              </a:rPr>
              <a:t>INSTRUCTIONS: </a:t>
            </a:r>
            <a:endParaRPr sz="1700">
              <a:solidFill>
                <a:schemeClr val="hlink"/>
              </a:solidFill>
            </a:endParaRPr>
          </a:p>
          <a:p>
            <a:pPr indent="-328453" lvl="0" marL="457200" rtl="0" algn="l">
              <a:lnSpc>
                <a:spcPct val="115000"/>
              </a:lnSpc>
              <a:spcBef>
                <a:spcPts val="0"/>
              </a:spcBef>
              <a:spcAft>
                <a:spcPts val="0"/>
              </a:spcAft>
              <a:buClr>
                <a:schemeClr val="hlink"/>
              </a:buClr>
              <a:buSzPct val="100000"/>
              <a:buChar char="●"/>
            </a:pPr>
            <a:r>
              <a:rPr lang="en" sz="1700">
                <a:solidFill>
                  <a:schemeClr val="hlink"/>
                </a:solidFill>
              </a:rPr>
              <a:t>R</a:t>
            </a:r>
            <a:r>
              <a:rPr lang="en" sz="1700">
                <a:solidFill>
                  <a:schemeClr val="hlink"/>
                </a:solidFill>
              </a:rPr>
              <a:t>eflect on your actions related to the practices below.</a:t>
            </a:r>
            <a:endParaRPr sz="1700">
              <a:solidFill>
                <a:schemeClr val="hlink"/>
              </a:solidFill>
            </a:endParaRPr>
          </a:p>
          <a:p>
            <a:pPr indent="-328453" lvl="0" marL="457200" rtl="0" algn="l">
              <a:lnSpc>
                <a:spcPct val="115000"/>
              </a:lnSpc>
              <a:spcBef>
                <a:spcPts val="0"/>
              </a:spcBef>
              <a:spcAft>
                <a:spcPts val="0"/>
              </a:spcAft>
              <a:buClr>
                <a:schemeClr val="hlink"/>
              </a:buClr>
              <a:buSzPct val="100000"/>
              <a:buChar char="●"/>
            </a:pPr>
            <a:r>
              <a:rPr lang="en" sz="1700">
                <a:solidFill>
                  <a:schemeClr val="hlink"/>
                </a:solidFill>
              </a:rPr>
              <a:t>Identify indicators of effectiveness and one additional way that you can improve your practice or add an option for TALE. </a:t>
            </a:r>
            <a:endParaRPr sz="1700">
              <a:solidFill>
                <a:schemeClr val="hlink"/>
              </a:solidFill>
            </a:endParaRPr>
          </a:p>
        </p:txBody>
      </p:sp>
      <p:sp>
        <p:nvSpPr>
          <p:cNvPr id="1710" name="Google Shape;1710;p74">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1" name="Google Shape;1711;p74">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2" name="Google Shape;1712;p7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3" name="Google Shape;1713;p7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4" name="Google Shape;1714;p74">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5" name="Google Shape;1715;p74">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6" name="Google Shape;1716;p74">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7" name="Google Shape;1717;p74">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8" name="Google Shape;1718;p74">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19" name="Google Shape;1719;p74">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0" name="Google Shape;1720;p74">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21" name="Google Shape;1721;p74">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22" name="Google Shape;1722;p74"/>
          <p:cNvGraphicFramePr/>
          <p:nvPr/>
        </p:nvGraphicFramePr>
        <p:xfrm>
          <a:off x="249800" y="3142540"/>
          <a:ext cx="3000000" cy="3000000"/>
        </p:xfrm>
        <a:graphic>
          <a:graphicData uri="http://schemas.openxmlformats.org/drawingml/2006/table">
            <a:tbl>
              <a:tblPr>
                <a:noFill/>
                <a:tableStyleId>{3C1FD8AF-B8EA-4574-A5B5-76700F46D3DF}</a:tableStyleId>
              </a:tblPr>
              <a:tblGrid>
                <a:gridCol w="1691000"/>
                <a:gridCol w="1691000"/>
                <a:gridCol w="1691000"/>
                <a:gridCol w="1691000"/>
              </a:tblGrid>
              <a:tr h="703175">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My Current Practice/Actions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Indicators That My Action Is Effective</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Additional Action/TALE Option</a:t>
                      </a:r>
                      <a:r>
                        <a:rPr b="1" lang="en">
                          <a:latin typeface="Poppins"/>
                          <a:ea typeface="Poppins"/>
                          <a:cs typeface="Poppins"/>
                          <a:sym typeface="Poppins"/>
                        </a:rPr>
                        <a:t> </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840775">
                <a:tc>
                  <a:txBody>
                    <a:bodyPr/>
                    <a:lstStyle/>
                    <a:p>
                      <a:pPr indent="0" lvl="0" marL="0" rtl="0" algn="l">
                        <a:spcBef>
                          <a:spcPts val="0"/>
                        </a:spcBef>
                        <a:spcAft>
                          <a:spcPts val="0"/>
                        </a:spcAft>
                        <a:buNone/>
                      </a:pPr>
                      <a:r>
                        <a:rPr b="1" lang="en">
                          <a:latin typeface="Poppins"/>
                          <a:ea typeface="Poppins"/>
                          <a:cs typeface="Poppins"/>
                          <a:sym typeface="Poppins"/>
                        </a:rPr>
                        <a:t>M</a:t>
                      </a:r>
                      <a:r>
                        <a:rPr b="1" lang="en">
                          <a:latin typeface="Poppins"/>
                          <a:ea typeface="Poppins"/>
                          <a:cs typeface="Poppins"/>
                          <a:sym typeface="Poppins"/>
                        </a:rPr>
                        <a:t>ultiple means to communicate with me are available and shared with families.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2297350">
                <a:tc>
                  <a:txBody>
                    <a:bodyPr/>
                    <a:lstStyle/>
                    <a:p>
                      <a:pPr indent="0" lvl="0" marL="0" rtl="0" algn="l">
                        <a:spcBef>
                          <a:spcPts val="0"/>
                        </a:spcBef>
                        <a:spcAft>
                          <a:spcPts val="0"/>
                        </a:spcAft>
                        <a:buNone/>
                      </a:pPr>
                      <a:r>
                        <a:rPr b="1" lang="en">
                          <a:latin typeface="Poppins"/>
                          <a:ea typeface="Poppins"/>
                          <a:cs typeface="Poppins"/>
                          <a:sym typeface="Poppins"/>
                        </a:rPr>
                        <a:t>W</a:t>
                      </a:r>
                      <a:r>
                        <a:rPr b="1" lang="en">
                          <a:latin typeface="Poppins"/>
                          <a:ea typeface="Poppins"/>
                          <a:cs typeface="Poppins"/>
                          <a:sym typeface="Poppins"/>
                        </a:rPr>
                        <a:t>ays for families to join in-person and online instruction are shared (e.g. links, passwords, sign-in procedures, etc.</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198275">
                <a:tc>
                  <a:txBody>
                    <a:bodyPr/>
                    <a:lstStyle/>
                    <a:p>
                      <a:pPr indent="0" lvl="0" marL="0" rtl="0" algn="l">
                        <a:spcBef>
                          <a:spcPts val="0"/>
                        </a:spcBef>
                        <a:spcAft>
                          <a:spcPts val="0"/>
                        </a:spcAft>
                        <a:buNone/>
                      </a:pPr>
                      <a:r>
                        <a:rPr b="1" lang="en">
                          <a:latin typeface="Poppins"/>
                          <a:ea typeface="Poppins"/>
                          <a:cs typeface="Poppins"/>
                          <a:sym typeface="Poppins"/>
                        </a:rPr>
                        <a:t>Families have opportunities to ask questions or share concerns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
        <p:nvSpPr>
          <p:cNvPr id="1723" name="Google Shape;1723;p74"/>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sp>
        <p:nvSpPr>
          <p:cNvPr id="1728" name="Google Shape;1728;p75"/>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5.6.1 - Reflect on Current Practice (Continued)</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729" name="Google Shape;1729;p7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0" name="Google Shape;1730;p7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1" name="Google Shape;1731;p7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2" name="Google Shape;1732;p7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3" name="Google Shape;1733;p7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4" name="Google Shape;1734;p7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5" name="Google Shape;1735;p7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6" name="Google Shape;1736;p7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7" name="Google Shape;1737;p7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8" name="Google Shape;1738;p7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39" name="Google Shape;1739;p7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0" name="Google Shape;1740;p7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41" name="Google Shape;1741;p75"/>
          <p:cNvGraphicFramePr/>
          <p:nvPr/>
        </p:nvGraphicFramePr>
        <p:xfrm>
          <a:off x="236300" y="1875200"/>
          <a:ext cx="3000000" cy="3000000"/>
        </p:xfrm>
        <a:graphic>
          <a:graphicData uri="http://schemas.openxmlformats.org/drawingml/2006/table">
            <a:tbl>
              <a:tblPr>
                <a:noFill/>
                <a:tableStyleId>{3C1FD8AF-B8EA-4574-A5B5-76700F46D3DF}</a:tableStyleId>
              </a:tblPr>
              <a:tblGrid>
                <a:gridCol w="1717975"/>
                <a:gridCol w="1691000"/>
                <a:gridCol w="1691000"/>
                <a:gridCol w="1691000"/>
              </a:tblGrid>
              <a:tr h="381000">
                <a:tc>
                  <a:txBody>
                    <a:bodyPr/>
                    <a:lstStyle/>
                    <a:p>
                      <a:pPr indent="0" lvl="0" marL="0" rtl="0" algn="l">
                        <a:spcBef>
                          <a:spcPts val="0"/>
                        </a:spcBef>
                        <a:spcAft>
                          <a:spcPts val="0"/>
                        </a:spcAft>
                        <a:buNone/>
                      </a:pPr>
                      <a:r>
                        <a:t/>
                      </a:r>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My Current Practice/Actions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Indicators That My Action Is Effective</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oppins"/>
                          <a:ea typeface="Poppins"/>
                          <a:cs typeface="Poppins"/>
                          <a:sym typeface="Poppins"/>
                        </a:rPr>
                        <a:t>Additional Action/TALE Option </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Poppins"/>
                          <a:ea typeface="Poppins"/>
                          <a:cs typeface="Poppins"/>
                          <a:sym typeface="Poppins"/>
                        </a:rPr>
                        <a:t>Meeting times and locations  are convenient for families (e.g., virtual option for families that do not have transportation or are not available during school hours?).</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
                          <a:latin typeface="Poppins"/>
                          <a:ea typeface="Poppins"/>
                          <a:cs typeface="Poppins"/>
                          <a:sym typeface="Poppins"/>
                        </a:rPr>
                        <a:t>Families are involved in setting and monitoring academic and personal goals. </a:t>
                      </a:r>
                      <a:endParaRPr b="1">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7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5.6.2 - Equity Audit</a:t>
            </a:r>
            <a:endParaRPr/>
          </a:p>
          <a:p>
            <a:pPr indent="0" lvl="0" marL="0" rtl="0" algn="l">
              <a:spcBef>
                <a:spcPts val="0"/>
              </a:spcBef>
              <a:spcAft>
                <a:spcPts val="0"/>
              </a:spcAft>
              <a:buNone/>
            </a:pPr>
            <a:r>
              <a:t/>
            </a:r>
            <a:endParaRPr/>
          </a:p>
        </p:txBody>
      </p:sp>
      <p:sp>
        <p:nvSpPr>
          <p:cNvPr id="1747" name="Google Shape;1747;p76"/>
          <p:cNvSpPr txBox="1"/>
          <p:nvPr>
            <p:ph idx="1" type="body"/>
          </p:nvPr>
        </p:nvSpPr>
        <p:spPr>
          <a:xfrm>
            <a:off x="374550" y="1131925"/>
            <a:ext cx="6514500" cy="58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ESTABLISH: Reflection for Action</a:t>
            </a:r>
            <a:endParaRPr b="1"/>
          </a:p>
          <a:p>
            <a:pPr indent="0" lvl="0" marL="0" rtl="0" algn="l">
              <a:spcBef>
                <a:spcPts val="0"/>
              </a:spcBef>
              <a:spcAft>
                <a:spcPts val="0"/>
              </a:spcAft>
              <a:buNone/>
            </a:pPr>
            <a:r>
              <a:t/>
            </a:r>
            <a:endParaRPr b="1" sz="1100"/>
          </a:p>
          <a:p>
            <a:pPr indent="0" lvl="0" marL="0" rtl="0" algn="l">
              <a:lnSpc>
                <a:spcPct val="115000"/>
              </a:lnSpc>
              <a:spcBef>
                <a:spcPts val="0"/>
              </a:spcBef>
              <a:spcAft>
                <a:spcPts val="0"/>
              </a:spcAft>
              <a:buNone/>
            </a:pPr>
            <a:r>
              <a:rPr lang="en">
                <a:solidFill>
                  <a:schemeClr val="hlink"/>
                </a:solidFill>
              </a:rPr>
              <a:t>Adapted from </a:t>
            </a:r>
            <a:r>
              <a:rPr lang="en" u="sng">
                <a:solidFill>
                  <a:schemeClr val="hlink"/>
                </a:solidFill>
                <a:hlinkClick r:id="rId3"/>
              </a:rPr>
              <a:t>Equity &amp; Culturally Responsive Resources - Bank Street College of Education</a:t>
            </a:r>
            <a:endParaRPr>
              <a:solidFill>
                <a:schemeClr val="hlink"/>
              </a:solidFill>
            </a:endParaRPr>
          </a:p>
          <a:p>
            <a:pPr indent="0" lvl="0" marL="0" rtl="0" algn="l">
              <a:lnSpc>
                <a:spcPct val="115000"/>
              </a:lnSpc>
              <a:spcBef>
                <a:spcPts val="0"/>
              </a:spcBef>
              <a:spcAft>
                <a:spcPts val="0"/>
              </a:spcAft>
              <a:buNone/>
            </a:pPr>
            <a:r>
              <a:t/>
            </a:r>
            <a:endParaRPr sz="1700">
              <a:solidFill>
                <a:schemeClr val="hlink"/>
              </a:solidFill>
            </a:endParaRPr>
          </a:p>
          <a:p>
            <a:pPr indent="0" lvl="0" marL="0" rtl="0" algn="l">
              <a:lnSpc>
                <a:spcPct val="100000"/>
              </a:lnSpc>
              <a:spcBef>
                <a:spcPts val="0"/>
              </a:spcBef>
              <a:spcAft>
                <a:spcPts val="0"/>
              </a:spcAft>
              <a:buNone/>
            </a:pPr>
            <a:r>
              <a:rPr i="1" lang="en">
                <a:solidFill>
                  <a:schemeClr val="hlink"/>
                </a:solidFill>
              </a:rPr>
              <a:t>INSTRUCTIONS: </a:t>
            </a:r>
            <a:endParaRPr i="1">
              <a:solidFill>
                <a:schemeClr val="hlink"/>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Review your family list and put a + next to the families that you find easy to reach.  </a:t>
            </a:r>
            <a:endParaRPr>
              <a:solidFill>
                <a:srgbClr val="000000"/>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Put a * next to the families you haven’t reached yet or find challenging to reach. </a:t>
            </a:r>
            <a:endParaRPr>
              <a:solidFill>
                <a:srgbClr val="000000"/>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Draw a circle. </a:t>
            </a:r>
            <a:endParaRPr>
              <a:solidFill>
                <a:srgbClr val="000000"/>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Put the families with a + mark inside the circle.</a:t>
            </a:r>
            <a:endParaRPr>
              <a:solidFill>
                <a:srgbClr val="000000"/>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Put the names of the families with a * mark outside of the circle. </a:t>
            </a:r>
            <a:endParaRPr>
              <a:solidFill>
                <a:srgbClr val="000000"/>
              </a:solidFill>
            </a:endParaRPr>
          </a:p>
          <a:p>
            <a:pPr indent="-349250" lvl="0" marL="457200" rtl="0" algn="l">
              <a:lnSpc>
                <a:spcPct val="100000"/>
              </a:lnSpc>
              <a:spcBef>
                <a:spcPts val="0"/>
              </a:spcBef>
              <a:spcAft>
                <a:spcPts val="0"/>
              </a:spcAft>
              <a:buClr>
                <a:srgbClr val="000000"/>
              </a:buClr>
              <a:buSzPts val="1900"/>
              <a:buChar char="●"/>
            </a:pPr>
            <a:r>
              <a:rPr lang="en">
                <a:solidFill>
                  <a:srgbClr val="000000"/>
                </a:solidFill>
              </a:rPr>
              <a:t>Complete the </a:t>
            </a:r>
            <a:r>
              <a:rPr lang="en">
                <a:solidFill>
                  <a:schemeClr val="hlink"/>
                </a:solidFill>
              </a:rPr>
              <a:t>Critical Self-Analysis and Reflective Self-Analysis on the following page.</a:t>
            </a:r>
            <a:endParaRPr>
              <a:solidFill>
                <a:srgbClr val="000000"/>
              </a:solidFill>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lnSpc>
                <a:spcPct val="115000"/>
              </a:lnSpc>
              <a:spcBef>
                <a:spcPts val="0"/>
              </a:spcBef>
              <a:spcAft>
                <a:spcPts val="0"/>
              </a:spcAft>
              <a:buClr>
                <a:schemeClr val="hlink"/>
              </a:buClr>
              <a:buSzPts val="1100"/>
              <a:buFont typeface="Arial"/>
              <a:buNone/>
            </a:pPr>
            <a:r>
              <a:t/>
            </a:r>
            <a:endParaRPr sz="1600" u="sng">
              <a:solidFill>
                <a:schemeClr val="hlink"/>
              </a:solidFill>
            </a:endParaRPr>
          </a:p>
          <a:p>
            <a:pPr indent="0" lvl="0" marL="0" rtl="0" algn="l">
              <a:lnSpc>
                <a:spcPct val="115000"/>
              </a:lnSpc>
              <a:spcBef>
                <a:spcPts val="0"/>
              </a:spcBef>
              <a:spcAft>
                <a:spcPts val="0"/>
              </a:spcAft>
              <a:buNone/>
            </a:pPr>
            <a:r>
              <a:t/>
            </a:r>
            <a:endParaRPr sz="1600" u="sng">
              <a:solidFill>
                <a:schemeClr val="hlink"/>
              </a:solidFill>
            </a:endParaRPr>
          </a:p>
        </p:txBody>
      </p:sp>
      <p:sp>
        <p:nvSpPr>
          <p:cNvPr id="1748" name="Google Shape;1748;p7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49" name="Google Shape;1749;p7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0" name="Google Shape;1750;p7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1" name="Google Shape;1751;p7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2" name="Google Shape;1752;p7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3" name="Google Shape;1753;p7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4" name="Google Shape;1754;p7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5" name="Google Shape;1755;p7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6" name="Google Shape;1756;p7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7" name="Google Shape;1757;p7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8" name="Google Shape;1758;p7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59" name="Google Shape;1759;p7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0" name="Google Shape;1760;p76"/>
          <p:cNvSpPr txBox="1"/>
          <p:nvPr/>
        </p:nvSpPr>
        <p:spPr>
          <a:xfrm>
            <a:off x="145050" y="7946775"/>
            <a:ext cx="6973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1761" name="Google Shape;1761;p7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sp>
        <p:nvSpPr>
          <p:cNvPr id="1766" name="Google Shape;1766;p7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888"/>
              <a:t>Activity 5.6.2 - Equity Audit (Continued)</a:t>
            </a:r>
            <a:endParaRPr sz="3888"/>
          </a:p>
          <a:p>
            <a:pPr indent="0" lvl="0" marL="0" rtl="0" algn="l">
              <a:spcBef>
                <a:spcPts val="0"/>
              </a:spcBef>
              <a:spcAft>
                <a:spcPts val="0"/>
              </a:spcAft>
              <a:buNone/>
            </a:pPr>
            <a:r>
              <a:t/>
            </a:r>
            <a:endParaRPr/>
          </a:p>
        </p:txBody>
      </p:sp>
      <p:sp>
        <p:nvSpPr>
          <p:cNvPr id="1767" name="Google Shape;1767;p7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8" name="Google Shape;1768;p7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69" name="Google Shape;1769;p7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0" name="Google Shape;1770;p7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1" name="Google Shape;1771;p7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2" name="Google Shape;1772;p7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3" name="Google Shape;1773;p7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4" name="Google Shape;1774;p7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5" name="Google Shape;1775;p7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6" name="Google Shape;1776;p7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7" name="Google Shape;1777;p7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78" name="Google Shape;1778;p7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79" name="Google Shape;1779;p77"/>
          <p:cNvGraphicFramePr/>
          <p:nvPr/>
        </p:nvGraphicFramePr>
        <p:xfrm>
          <a:off x="150825" y="1184250"/>
          <a:ext cx="3000000" cy="3000000"/>
        </p:xfrm>
        <a:graphic>
          <a:graphicData uri="http://schemas.openxmlformats.org/drawingml/2006/table">
            <a:tbl>
              <a:tblPr>
                <a:noFill/>
                <a:tableStyleId>{3C1FD8AF-B8EA-4574-A5B5-76700F46D3DF}</a:tableStyleId>
              </a:tblPr>
              <a:tblGrid>
                <a:gridCol w="7019925"/>
              </a:tblGrid>
              <a:tr h="381000">
                <a:tc>
                  <a:txBody>
                    <a:bodyPr/>
                    <a:lstStyle/>
                    <a:p>
                      <a:pPr indent="0" lvl="0" marL="0" rtl="0" algn="ctr">
                        <a:spcBef>
                          <a:spcPts val="0"/>
                        </a:spcBef>
                        <a:spcAft>
                          <a:spcPts val="0"/>
                        </a:spcAft>
                        <a:buNone/>
                      </a:pPr>
                      <a:r>
                        <a:rPr b="1" lang="en" sz="1300">
                          <a:solidFill>
                            <a:schemeClr val="hlink"/>
                          </a:solidFill>
                          <a:latin typeface="Poppins"/>
                          <a:ea typeface="Poppins"/>
                          <a:cs typeface="Poppins"/>
                          <a:sym typeface="Poppins"/>
                        </a:rPr>
                        <a:t>Critical Self-Analysis</a:t>
                      </a:r>
                      <a:endParaRPr b="1"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38100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What characteristics are common to families inside &amp; outside of your circle?</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3665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Are the families who are in or out of your circle of the same race, cultural, home language, or ethnic group(s)? </a:t>
                      </a:r>
                      <a:r>
                        <a:rPr lang="en" sz="1300">
                          <a:solidFill>
                            <a:schemeClr val="hlink"/>
                          </a:solidFill>
                          <a:latin typeface="Poppins"/>
                          <a:ea typeface="Poppins"/>
                          <a:cs typeface="Poppins"/>
                          <a:sym typeface="Poppins"/>
                        </a:rPr>
                        <a:t>Are they families of students who receive a certain type of service?</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0880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In what ways might families’ access to communication and engagement with the school be impacted by the digital divide?</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b="1" lang="en" sz="1300">
                          <a:solidFill>
                            <a:schemeClr val="hlink"/>
                          </a:solidFill>
                          <a:latin typeface="Poppins"/>
                          <a:ea typeface="Poppins"/>
                          <a:cs typeface="Poppins"/>
                          <a:sym typeface="Poppins"/>
                        </a:rPr>
                        <a:t>Reflective Self-Analysis</a:t>
                      </a:r>
                      <a:endParaRPr b="1" sz="1300">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60880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What is one </a:t>
                      </a:r>
                      <a:r>
                        <a:rPr b="1" lang="en" sz="1300">
                          <a:solidFill>
                            <a:schemeClr val="hlink"/>
                          </a:solidFill>
                          <a:latin typeface="Poppins"/>
                          <a:ea typeface="Poppins"/>
                          <a:cs typeface="Poppins"/>
                          <a:sym typeface="Poppins"/>
                        </a:rPr>
                        <a:t>communication strategy</a:t>
                      </a:r>
                      <a:r>
                        <a:rPr lang="en" sz="1300">
                          <a:solidFill>
                            <a:schemeClr val="hlink"/>
                          </a:solidFill>
                          <a:latin typeface="Poppins"/>
                          <a:ea typeface="Poppins"/>
                          <a:cs typeface="Poppins"/>
                          <a:sym typeface="Poppins"/>
                        </a:rPr>
                        <a:t> you can add or improve upon to help bring all families into the circle? Why did you select this strategy?</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0880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What is one more action you can take to </a:t>
                      </a:r>
                      <a:r>
                        <a:rPr b="1" lang="en" sz="1300">
                          <a:solidFill>
                            <a:schemeClr val="hlink"/>
                          </a:solidFill>
                          <a:latin typeface="Poppins"/>
                          <a:ea typeface="Poppins"/>
                          <a:cs typeface="Poppins"/>
                          <a:sym typeface="Poppins"/>
                        </a:rPr>
                        <a:t>create a welcoming environment </a:t>
                      </a:r>
                      <a:r>
                        <a:rPr lang="en" sz="1300">
                          <a:solidFill>
                            <a:schemeClr val="hlink"/>
                          </a:solidFill>
                          <a:latin typeface="Poppins"/>
                          <a:ea typeface="Poppins"/>
                          <a:cs typeface="Poppins"/>
                          <a:sym typeface="Poppins"/>
                        </a:rPr>
                        <a:t>that will help bring all families into the circle? Why did you select this action?</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836650">
                <a:tc>
                  <a:txBody>
                    <a:bodyPr/>
                    <a:lstStyle/>
                    <a:p>
                      <a:pPr indent="0" lvl="0" marL="0" rtl="0" algn="l">
                        <a:lnSpc>
                          <a:spcPct val="115000"/>
                        </a:lnSpc>
                        <a:spcBef>
                          <a:spcPts val="0"/>
                        </a:spcBef>
                        <a:spcAft>
                          <a:spcPts val="0"/>
                        </a:spcAft>
                        <a:buNone/>
                      </a:pPr>
                      <a:r>
                        <a:rPr lang="en" sz="1300">
                          <a:solidFill>
                            <a:schemeClr val="hlink"/>
                          </a:solidFill>
                          <a:latin typeface="Poppins"/>
                          <a:ea typeface="Poppins"/>
                          <a:cs typeface="Poppins"/>
                          <a:sym typeface="Poppins"/>
                        </a:rPr>
                        <a:t>What is one more activity you can implement to create an </a:t>
                      </a:r>
                      <a:r>
                        <a:rPr b="1" lang="en" sz="1300">
                          <a:solidFill>
                            <a:schemeClr val="hlink"/>
                          </a:solidFill>
                          <a:latin typeface="Poppins"/>
                          <a:ea typeface="Poppins"/>
                          <a:cs typeface="Poppins"/>
                          <a:sym typeface="Poppins"/>
                        </a:rPr>
                        <a:t>authentic partnership</a:t>
                      </a:r>
                      <a:r>
                        <a:rPr lang="en" sz="1300">
                          <a:solidFill>
                            <a:schemeClr val="hlink"/>
                          </a:solidFill>
                          <a:latin typeface="Poppins"/>
                          <a:ea typeface="Poppins"/>
                          <a:cs typeface="Poppins"/>
                          <a:sym typeface="Poppins"/>
                        </a:rPr>
                        <a:t> that will help bring all families into the circle? Why did you select this activity?</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608800">
                <a:tc>
                  <a:txBody>
                    <a:bodyPr/>
                    <a:lstStyle/>
                    <a:p>
                      <a:pPr indent="0" lvl="0" marL="0" rtl="0" algn="l">
                        <a:lnSpc>
                          <a:spcPct val="115000"/>
                        </a:lnSpc>
                        <a:spcBef>
                          <a:spcPts val="0"/>
                        </a:spcBef>
                        <a:spcAft>
                          <a:spcPts val="0"/>
                        </a:spcAft>
                        <a:buClr>
                          <a:schemeClr val="hlink"/>
                        </a:buClr>
                        <a:buSzPts val="1100"/>
                        <a:buFont typeface="Arial"/>
                        <a:buNone/>
                      </a:pPr>
                      <a:r>
                        <a:rPr lang="en" sz="1300">
                          <a:solidFill>
                            <a:schemeClr val="hlink"/>
                          </a:solidFill>
                          <a:latin typeface="Poppins"/>
                          <a:ea typeface="Poppins"/>
                          <a:cs typeface="Poppins"/>
                          <a:sym typeface="Poppins"/>
                        </a:rPr>
                        <a:t>What are </a:t>
                      </a:r>
                      <a:r>
                        <a:rPr b="1" lang="en" sz="1300">
                          <a:solidFill>
                            <a:schemeClr val="hlink"/>
                          </a:solidFill>
                          <a:latin typeface="Poppins"/>
                          <a:ea typeface="Poppins"/>
                          <a:cs typeface="Poppins"/>
                          <a:sym typeface="Poppins"/>
                        </a:rPr>
                        <a:t>indicators of success</a:t>
                      </a:r>
                      <a:r>
                        <a:rPr lang="en" sz="1300">
                          <a:solidFill>
                            <a:schemeClr val="hlink"/>
                          </a:solidFill>
                          <a:latin typeface="Poppins"/>
                          <a:ea typeface="Poppins"/>
                          <a:cs typeface="Poppins"/>
                          <a:sym typeface="Poppins"/>
                        </a:rPr>
                        <a:t>? What would we see, hear and/or experience that would tell us these efforts have been successful?</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381000">
                <a:tc>
                  <a:txBody>
                    <a:bodyPr/>
                    <a:lstStyle/>
                    <a:p>
                      <a:pPr indent="0" lvl="0" marL="0" rtl="0" algn="l">
                        <a:lnSpc>
                          <a:spcPct val="115000"/>
                        </a:lnSpc>
                        <a:spcBef>
                          <a:spcPts val="0"/>
                        </a:spcBef>
                        <a:spcAft>
                          <a:spcPts val="0"/>
                        </a:spcAft>
                        <a:buNone/>
                      </a:pPr>
                      <a:r>
                        <a:t/>
                      </a:r>
                      <a:endParaRPr sz="1300">
                        <a:solidFill>
                          <a:schemeClr val="hlink"/>
                        </a:solidFill>
                        <a:latin typeface="Poppins"/>
                        <a:ea typeface="Poppins"/>
                        <a:cs typeface="Poppins"/>
                        <a:sym typeface="Poppins"/>
                      </a:endParaRPr>
                    </a:p>
                  </a:txBody>
                  <a:tcPr marT="91425" marB="91425" marR="91425" marL="91425">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3" name="Shape 1783"/>
        <p:cNvGrpSpPr/>
        <p:nvPr/>
      </p:nvGrpSpPr>
      <p:grpSpPr>
        <a:xfrm>
          <a:off x="0" y="0"/>
          <a:ext cx="0" cy="0"/>
          <a:chOff x="0" y="0"/>
          <a:chExt cx="0" cy="0"/>
        </a:xfrm>
      </p:grpSpPr>
      <p:sp>
        <p:nvSpPr>
          <p:cNvPr id="1784" name="Google Shape;1784;p78"/>
          <p:cNvSpPr txBox="1"/>
          <p:nvPr>
            <p:ph type="title"/>
          </p:nvPr>
        </p:nvSpPr>
        <p:spPr>
          <a:xfrm>
            <a:off x="374550" y="322825"/>
            <a:ext cx="57978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5.6.3 - </a:t>
            </a:r>
            <a:r>
              <a:rPr lang="en" sz="2600">
                <a:highlight>
                  <a:schemeClr val="accent2"/>
                </a:highlight>
              </a:rPr>
              <a:t>Key Terms for Micro-Credential Activity</a:t>
            </a:r>
            <a:r>
              <a:rPr lang="en" sz="2500">
                <a:highlight>
                  <a:schemeClr val="accent2"/>
                </a:highlight>
              </a:rPr>
              <a:t>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dk1"/>
              </a:highlight>
            </a:endParaRPr>
          </a:p>
          <a:p>
            <a:pPr indent="0" lvl="0" marL="0" rtl="0" algn="l">
              <a:spcBef>
                <a:spcPts val="0"/>
              </a:spcBef>
              <a:spcAft>
                <a:spcPts val="0"/>
              </a:spcAft>
              <a:buSzPts val="990"/>
              <a:buNone/>
            </a:pPr>
            <a:r>
              <a:t/>
            </a:r>
            <a:endParaRPr sz="3600"/>
          </a:p>
        </p:txBody>
      </p:sp>
      <p:pic>
        <p:nvPicPr>
          <p:cNvPr id="1785" name="Google Shape;1785;p78"/>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1786" name="Google Shape;1786;p7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7" name="Google Shape;1787;p78">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8" name="Google Shape;1788;p7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89" name="Google Shape;1789;p7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0" name="Google Shape;1790;p78">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1" name="Google Shape;1791;p78">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2" name="Google Shape;1792;p78">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3" name="Google Shape;1793;p78">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4" name="Google Shape;1794;p78">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5" name="Google Shape;1795;p78">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6" name="Google Shape;1796;p78">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797" name="Google Shape;1797;p78">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798" name="Google Shape;1798;p78"/>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306075">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accent2"/>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
        <p:nvSpPr>
          <p:cNvPr id="1799" name="Google Shape;1799;p78"/>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type="title"/>
          </p:nvPr>
        </p:nvSpPr>
        <p:spPr>
          <a:xfrm>
            <a:off x="374550" y="322813"/>
            <a:ext cx="65145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i="1" lang="en" sz="3700"/>
              <a:t>Stickers</a:t>
            </a:r>
            <a:endParaRPr b="0" i="1" sz="3700">
              <a:latin typeface="Yeseva One"/>
              <a:ea typeface="Yeseva One"/>
              <a:cs typeface="Yeseva One"/>
              <a:sym typeface="Yeseva One"/>
            </a:endParaRPr>
          </a:p>
        </p:txBody>
      </p:sp>
      <p:grpSp>
        <p:nvGrpSpPr>
          <p:cNvPr id="405" name="Google Shape;405;p25"/>
          <p:cNvGrpSpPr/>
          <p:nvPr/>
        </p:nvGrpSpPr>
        <p:grpSpPr>
          <a:xfrm>
            <a:off x="3245640" y="5287275"/>
            <a:ext cx="415409" cy="1807140"/>
            <a:chOff x="3640477" y="1538105"/>
            <a:chExt cx="317203" cy="1380023"/>
          </a:xfrm>
        </p:grpSpPr>
        <p:sp>
          <p:nvSpPr>
            <p:cNvPr id="406" name="Google Shape;40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7" name="Google Shape;40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8" name="Google Shape;40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09" name="Google Shape;40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0" name="Google Shape;41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1" name="Google Shape;41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2" name="Google Shape;41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3" name="Google Shape;41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4" name="Google Shape;41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5" name="Google Shape;41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7" name="Google Shape;41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8" name="Google Shape;41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9" name="Google Shape;41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0" name="Google Shape;42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1" name="Google Shape;42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2" name="Google Shape;42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3" name="Google Shape;42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4" name="Google Shape;42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5" name="Google Shape;42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6" name="Google Shape;42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7" name="Google Shape;42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8" name="Google Shape;42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29" name="Google Shape;42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30" name="Google Shape;430;p25"/>
          <p:cNvGrpSpPr/>
          <p:nvPr/>
        </p:nvGrpSpPr>
        <p:grpSpPr>
          <a:xfrm>
            <a:off x="3759990" y="5287275"/>
            <a:ext cx="415409" cy="1807140"/>
            <a:chOff x="3640477" y="1538105"/>
            <a:chExt cx="317203" cy="1380023"/>
          </a:xfrm>
        </p:grpSpPr>
        <p:sp>
          <p:nvSpPr>
            <p:cNvPr id="431" name="Google Shape;43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2" name="Google Shape;43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3" name="Google Shape;43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4" name="Google Shape;43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5" name="Google Shape;43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6" name="Google Shape;43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7" name="Google Shape;43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8" name="Google Shape;43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39" name="Google Shape;43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0" name="Google Shape;44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1" name="Google Shape;44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2" name="Google Shape;44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3" name="Google Shape;44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4" name="Google Shape;44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5" name="Google Shape;44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6" name="Google Shape;44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8" name="Google Shape;44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9" name="Google Shape;44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0" name="Google Shape;45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1" name="Google Shape;45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2" name="Google Shape;45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3" name="Google Shape;45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4" name="Google Shape;45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55" name="Google Shape;455;p25"/>
          <p:cNvGrpSpPr/>
          <p:nvPr/>
        </p:nvGrpSpPr>
        <p:grpSpPr>
          <a:xfrm>
            <a:off x="4274340" y="5287275"/>
            <a:ext cx="415409" cy="1807140"/>
            <a:chOff x="3640477" y="1538105"/>
            <a:chExt cx="317203" cy="1380023"/>
          </a:xfrm>
        </p:grpSpPr>
        <p:sp>
          <p:nvSpPr>
            <p:cNvPr id="456" name="Google Shape;45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7" name="Google Shape;45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8" name="Google Shape;45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59" name="Google Shape;45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0" name="Google Shape;46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1" name="Google Shape;46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2" name="Google Shape;46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3" name="Google Shape;46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4" name="Google Shape;46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5" name="Google Shape;46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6" name="Google Shape;46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7" name="Google Shape;46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8" name="Google Shape;46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69" name="Google Shape;46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0" name="Google Shape;47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1" name="Google Shape;47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2" name="Google Shape;47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3" name="Google Shape;47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4" name="Google Shape;47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5" name="Google Shape;47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6" name="Google Shape;47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7" name="Google Shape;47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8" name="Google Shape;47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79" name="Google Shape;47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480" name="Google Shape;480;p25"/>
          <p:cNvGrpSpPr/>
          <p:nvPr/>
        </p:nvGrpSpPr>
        <p:grpSpPr>
          <a:xfrm>
            <a:off x="4788690" y="5287275"/>
            <a:ext cx="415409" cy="1807140"/>
            <a:chOff x="3640477" y="1538105"/>
            <a:chExt cx="317203" cy="1380023"/>
          </a:xfrm>
        </p:grpSpPr>
        <p:sp>
          <p:nvSpPr>
            <p:cNvPr id="481" name="Google Shape;48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2" name="Google Shape;48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3" name="Google Shape;48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4" name="Google Shape;48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5" name="Google Shape;48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6" name="Google Shape;48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7" name="Google Shape;48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8" name="Google Shape;48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89" name="Google Shape;48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0" name="Google Shape;49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1" name="Google Shape;49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2" name="Google Shape;49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3" name="Google Shape;49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4" name="Google Shape;49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5" name="Google Shape;49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6" name="Google Shape;49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7" name="Google Shape;49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8" name="Google Shape;49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99" name="Google Shape;49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0" name="Google Shape;50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1" name="Google Shape;50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2" name="Google Shape;50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3" name="Google Shape;50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4" name="Google Shape;50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05" name="Google Shape;505;p25"/>
          <p:cNvGrpSpPr/>
          <p:nvPr/>
        </p:nvGrpSpPr>
        <p:grpSpPr>
          <a:xfrm>
            <a:off x="5303040" y="5287275"/>
            <a:ext cx="415409" cy="1807140"/>
            <a:chOff x="3640477" y="1538105"/>
            <a:chExt cx="317203" cy="1380023"/>
          </a:xfrm>
        </p:grpSpPr>
        <p:sp>
          <p:nvSpPr>
            <p:cNvPr id="506" name="Google Shape;506;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7" name="Google Shape;507;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8" name="Google Shape;508;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09" name="Google Shape;509;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0" name="Google Shape;510;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1" name="Google Shape;511;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2" name="Google Shape;512;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3" name="Google Shape;513;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4" name="Google Shape;514;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5" name="Google Shape;515;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6" name="Google Shape;516;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7" name="Google Shape;517;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8" name="Google Shape;518;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19" name="Google Shape;519;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0" name="Google Shape;520;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1" name="Google Shape;521;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2" name="Google Shape;522;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3" name="Google Shape;523;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4" name="Google Shape;524;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5" name="Google Shape;525;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6" name="Google Shape;526;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7" name="Google Shape;527;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8" name="Google Shape;528;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29" name="Google Shape;529;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30" name="Google Shape;530;p25"/>
          <p:cNvGrpSpPr/>
          <p:nvPr/>
        </p:nvGrpSpPr>
        <p:grpSpPr>
          <a:xfrm>
            <a:off x="5817390" y="5287275"/>
            <a:ext cx="415409" cy="1807140"/>
            <a:chOff x="3640477" y="1538105"/>
            <a:chExt cx="317203" cy="1380023"/>
          </a:xfrm>
        </p:grpSpPr>
        <p:sp>
          <p:nvSpPr>
            <p:cNvPr id="531" name="Google Shape;531;p25"/>
            <p:cNvSpPr/>
            <p:nvPr/>
          </p:nvSpPr>
          <p:spPr>
            <a:xfrm>
              <a:off x="3640477" y="1538105"/>
              <a:ext cx="317203" cy="1380023"/>
            </a:xfrm>
            <a:custGeom>
              <a:rect b="b" l="l" r="r" t="t"/>
              <a:pathLst>
                <a:path extrusionOk="0" h="544925" w="125253">
                  <a:moveTo>
                    <a:pt x="0" y="0"/>
                  </a:moveTo>
                  <a:lnTo>
                    <a:pt x="125254" y="0"/>
                  </a:lnTo>
                  <a:lnTo>
                    <a:pt x="125254" y="544925"/>
                  </a:lnTo>
                  <a:lnTo>
                    <a:pt x="62579" y="474059"/>
                  </a:lnTo>
                  <a:lnTo>
                    <a:pt x="0" y="544925"/>
                  </a:lnTo>
                  <a:lnTo>
                    <a:pt x="0" y="0"/>
                  </a:ln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2" name="Google Shape;532;p25"/>
            <p:cNvSpPr/>
            <p:nvPr/>
          </p:nvSpPr>
          <p:spPr>
            <a:xfrm>
              <a:off x="3766378" y="1650980"/>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3" name="Google Shape;533;p25"/>
            <p:cNvSpPr/>
            <p:nvPr/>
          </p:nvSpPr>
          <p:spPr>
            <a:xfrm>
              <a:off x="3675932"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4" name="Google Shape;534;p25"/>
            <p:cNvSpPr/>
            <p:nvPr/>
          </p:nvSpPr>
          <p:spPr>
            <a:xfrm>
              <a:off x="3857063" y="1572112"/>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5" name="Google Shape;535;p25"/>
            <p:cNvSpPr/>
            <p:nvPr/>
          </p:nvSpPr>
          <p:spPr>
            <a:xfrm>
              <a:off x="3766378" y="1818605"/>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6" name="Google Shape;536;p25"/>
            <p:cNvSpPr/>
            <p:nvPr/>
          </p:nvSpPr>
          <p:spPr>
            <a:xfrm>
              <a:off x="3675932"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7" name="Google Shape;537;p25"/>
            <p:cNvSpPr/>
            <p:nvPr/>
          </p:nvSpPr>
          <p:spPr>
            <a:xfrm>
              <a:off x="3857063" y="173997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8" name="Google Shape;538;p25"/>
            <p:cNvSpPr/>
            <p:nvPr/>
          </p:nvSpPr>
          <p:spPr>
            <a:xfrm>
              <a:off x="3766378" y="1962592"/>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39" name="Google Shape;539;p25"/>
            <p:cNvSpPr/>
            <p:nvPr/>
          </p:nvSpPr>
          <p:spPr>
            <a:xfrm>
              <a:off x="3675932"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0" name="Google Shape;540;p25"/>
            <p:cNvSpPr/>
            <p:nvPr/>
          </p:nvSpPr>
          <p:spPr>
            <a:xfrm>
              <a:off x="3857063" y="1883724"/>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1" name="Google Shape;541;p25"/>
            <p:cNvSpPr/>
            <p:nvPr/>
          </p:nvSpPr>
          <p:spPr>
            <a:xfrm>
              <a:off x="3766378" y="2130217"/>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2" name="Google Shape;542;p25"/>
            <p:cNvSpPr/>
            <p:nvPr/>
          </p:nvSpPr>
          <p:spPr>
            <a:xfrm>
              <a:off x="3675932"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3" name="Google Shape;543;p25"/>
            <p:cNvSpPr/>
            <p:nvPr/>
          </p:nvSpPr>
          <p:spPr>
            <a:xfrm>
              <a:off x="3857063" y="205158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4" name="Google Shape;544;p25"/>
            <p:cNvSpPr/>
            <p:nvPr/>
          </p:nvSpPr>
          <p:spPr>
            <a:xfrm>
              <a:off x="3766378" y="2274204"/>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5" name="Google Shape;545;p25"/>
            <p:cNvSpPr/>
            <p:nvPr/>
          </p:nvSpPr>
          <p:spPr>
            <a:xfrm>
              <a:off x="3675932"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6" name="Google Shape;546;p25"/>
            <p:cNvSpPr/>
            <p:nvPr/>
          </p:nvSpPr>
          <p:spPr>
            <a:xfrm>
              <a:off x="3857063" y="2195579"/>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25"/>
            <p:cNvSpPr/>
            <p:nvPr/>
          </p:nvSpPr>
          <p:spPr>
            <a:xfrm>
              <a:off x="3766378" y="2441829"/>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8" name="Google Shape;548;p25"/>
            <p:cNvSpPr/>
            <p:nvPr/>
          </p:nvSpPr>
          <p:spPr>
            <a:xfrm>
              <a:off x="3675932"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9" name="Google Shape;549;p25"/>
            <p:cNvSpPr/>
            <p:nvPr/>
          </p:nvSpPr>
          <p:spPr>
            <a:xfrm>
              <a:off x="3857063" y="236320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0" name="Google Shape;550;p25"/>
            <p:cNvSpPr/>
            <p:nvPr/>
          </p:nvSpPr>
          <p:spPr>
            <a:xfrm>
              <a:off x="3766378" y="2585816"/>
              <a:ext cx="65128" cy="65128"/>
            </a:xfrm>
            <a:custGeom>
              <a:rect b="b" l="l" r="r" t="t"/>
              <a:pathLst>
                <a:path extrusionOk="0" h="25717" w="25717">
                  <a:moveTo>
                    <a:pt x="25717" y="12859"/>
                  </a:moveTo>
                  <a:cubicBezTo>
                    <a:pt x="25717" y="19960"/>
                    <a:pt x="19960" y="25718"/>
                    <a:pt x="12859" y="25718"/>
                  </a:cubicBezTo>
                  <a:cubicBezTo>
                    <a:pt x="5757" y="25718"/>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1" name="Google Shape;551;p25"/>
            <p:cNvSpPr/>
            <p:nvPr/>
          </p:nvSpPr>
          <p:spPr>
            <a:xfrm>
              <a:off x="3675932"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2" name="Google Shape;552;p25"/>
            <p:cNvSpPr/>
            <p:nvPr/>
          </p:nvSpPr>
          <p:spPr>
            <a:xfrm>
              <a:off x="3857063" y="2507191"/>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3" name="Google Shape;553;p25"/>
            <p:cNvSpPr/>
            <p:nvPr/>
          </p:nvSpPr>
          <p:spPr>
            <a:xfrm>
              <a:off x="3675932"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4" name="Google Shape;554;p25"/>
            <p:cNvSpPr/>
            <p:nvPr/>
          </p:nvSpPr>
          <p:spPr>
            <a:xfrm>
              <a:off x="3857063" y="2674813"/>
              <a:ext cx="65128" cy="65128"/>
            </a:xfrm>
            <a:custGeom>
              <a:rect b="b" l="l" r="r" t="t"/>
              <a:pathLst>
                <a:path extrusionOk="0" h="25717" w="25717">
                  <a:moveTo>
                    <a:pt x="25717" y="12859"/>
                  </a:moveTo>
                  <a:cubicBezTo>
                    <a:pt x="25717" y="19960"/>
                    <a:pt x="19960" y="25717"/>
                    <a:pt x="12859" y="25717"/>
                  </a:cubicBezTo>
                  <a:cubicBezTo>
                    <a:pt x="5757" y="25717"/>
                    <a:pt x="0" y="19960"/>
                    <a:pt x="0" y="12859"/>
                  </a:cubicBezTo>
                  <a:cubicBezTo>
                    <a:pt x="0" y="5757"/>
                    <a:pt x="5757" y="0"/>
                    <a:pt x="12859" y="0"/>
                  </a:cubicBezTo>
                  <a:cubicBezTo>
                    <a:pt x="19960" y="0"/>
                    <a:pt x="25717" y="5757"/>
                    <a:pt x="25717" y="1285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555" name="Google Shape;555;p25"/>
          <p:cNvSpPr/>
          <p:nvPr/>
        </p:nvSpPr>
        <p:spPr>
          <a:xfrm>
            <a:off x="3344263"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6" name="Google Shape;556;p25"/>
          <p:cNvSpPr/>
          <p:nvPr/>
        </p:nvSpPr>
        <p:spPr>
          <a:xfrm>
            <a:off x="3957270"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7" name="Google Shape;557;p25"/>
          <p:cNvSpPr/>
          <p:nvPr/>
        </p:nvSpPr>
        <p:spPr>
          <a:xfrm>
            <a:off x="4570276"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8" name="Google Shape;558;p25"/>
          <p:cNvSpPr/>
          <p:nvPr/>
        </p:nvSpPr>
        <p:spPr>
          <a:xfrm>
            <a:off x="5183282"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59" name="Google Shape;559;p25"/>
          <p:cNvSpPr/>
          <p:nvPr/>
        </p:nvSpPr>
        <p:spPr>
          <a:xfrm>
            <a:off x="5796288" y="25697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0" name="Google Shape;560;p25"/>
          <p:cNvSpPr/>
          <p:nvPr/>
        </p:nvSpPr>
        <p:spPr>
          <a:xfrm>
            <a:off x="3344276"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1" name="Google Shape;561;p25"/>
          <p:cNvSpPr/>
          <p:nvPr/>
        </p:nvSpPr>
        <p:spPr>
          <a:xfrm>
            <a:off x="3957282"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2" name="Google Shape;562;p25"/>
          <p:cNvSpPr/>
          <p:nvPr/>
        </p:nvSpPr>
        <p:spPr>
          <a:xfrm>
            <a:off x="4570288"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3" name="Google Shape;563;p25"/>
          <p:cNvSpPr/>
          <p:nvPr/>
        </p:nvSpPr>
        <p:spPr>
          <a:xfrm>
            <a:off x="5183295"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4" name="Google Shape;564;p25"/>
          <p:cNvSpPr/>
          <p:nvPr/>
        </p:nvSpPr>
        <p:spPr>
          <a:xfrm>
            <a:off x="5796301" y="3181151"/>
            <a:ext cx="513554" cy="452417"/>
          </a:xfrm>
          <a:custGeom>
            <a:rect b="b" l="l" r="r" t="t"/>
            <a:pathLst>
              <a:path extrusionOk="0" h="119925" w="136131">
                <a:moveTo>
                  <a:pt x="126824" y="57429"/>
                </a:moveTo>
                <a:lnTo>
                  <a:pt x="68245" y="119913"/>
                </a:lnTo>
                <a:lnTo>
                  <a:pt x="10048" y="57429"/>
                </a:lnTo>
                <a:cubicBezTo>
                  <a:pt x="-3135" y="43906"/>
                  <a:pt x="-2859" y="22257"/>
                  <a:pt x="10667" y="9074"/>
                </a:cubicBezTo>
                <a:cubicBezTo>
                  <a:pt x="12629" y="7156"/>
                  <a:pt x="14820" y="5482"/>
                  <a:pt x="17191" y="4089"/>
                </a:cubicBezTo>
                <a:cubicBezTo>
                  <a:pt x="21087" y="1553"/>
                  <a:pt x="25602" y="136"/>
                  <a:pt x="30241" y="-7"/>
                </a:cubicBezTo>
                <a:cubicBezTo>
                  <a:pt x="47509" y="-252"/>
                  <a:pt x="62930" y="10740"/>
                  <a:pt x="68341" y="27139"/>
                </a:cubicBezTo>
                <a:cubicBezTo>
                  <a:pt x="73694" y="10702"/>
                  <a:pt x="89153" y="-314"/>
                  <a:pt x="106441" y="-7"/>
                </a:cubicBezTo>
                <a:cubicBezTo>
                  <a:pt x="111079" y="136"/>
                  <a:pt x="115594" y="1553"/>
                  <a:pt x="119490" y="4089"/>
                </a:cubicBezTo>
                <a:cubicBezTo>
                  <a:pt x="135806" y="13600"/>
                  <a:pt x="141321" y="34535"/>
                  <a:pt x="131815" y="50852"/>
                </a:cubicBezTo>
                <a:cubicBezTo>
                  <a:pt x="130425" y="53237"/>
                  <a:pt x="128748" y="55446"/>
                  <a:pt x="126824" y="5742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65" name="Google Shape;565;p25"/>
          <p:cNvSpPr/>
          <p:nvPr/>
        </p:nvSpPr>
        <p:spPr>
          <a:xfrm>
            <a:off x="33443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6" name="Google Shape;566;p25"/>
          <p:cNvSpPr/>
          <p:nvPr/>
        </p:nvSpPr>
        <p:spPr>
          <a:xfrm>
            <a:off x="39470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7" name="Google Shape;567;p25"/>
          <p:cNvSpPr/>
          <p:nvPr/>
        </p:nvSpPr>
        <p:spPr>
          <a:xfrm>
            <a:off x="45496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8" name="Google Shape;568;p25"/>
          <p:cNvSpPr/>
          <p:nvPr/>
        </p:nvSpPr>
        <p:spPr>
          <a:xfrm>
            <a:off x="515231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69" name="Google Shape;569;p25"/>
          <p:cNvSpPr/>
          <p:nvPr/>
        </p:nvSpPr>
        <p:spPr>
          <a:xfrm>
            <a:off x="5754962" y="37925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0" name="Google Shape;570;p25"/>
          <p:cNvSpPr/>
          <p:nvPr/>
        </p:nvSpPr>
        <p:spPr>
          <a:xfrm>
            <a:off x="33650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1" name="Google Shape;571;p25"/>
          <p:cNvSpPr/>
          <p:nvPr/>
        </p:nvSpPr>
        <p:spPr>
          <a:xfrm>
            <a:off x="39677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2" name="Google Shape;572;p25"/>
          <p:cNvSpPr/>
          <p:nvPr/>
        </p:nvSpPr>
        <p:spPr>
          <a:xfrm>
            <a:off x="45703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3" name="Google Shape;573;p25"/>
          <p:cNvSpPr/>
          <p:nvPr/>
        </p:nvSpPr>
        <p:spPr>
          <a:xfrm>
            <a:off x="517301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574" name="Google Shape;574;p25"/>
          <p:cNvSpPr/>
          <p:nvPr/>
        </p:nvSpPr>
        <p:spPr>
          <a:xfrm>
            <a:off x="5775662" y="4441249"/>
            <a:ext cx="513396" cy="489724"/>
          </a:xfrm>
          <a:custGeom>
            <a:rect b="b" l="l" r="r" t="t"/>
            <a:pathLst>
              <a:path extrusionOk="0" h="157721" w="165345">
                <a:moveTo>
                  <a:pt x="128872" y="157147"/>
                </a:moveTo>
                <a:lnTo>
                  <a:pt x="85247" y="134287"/>
                </a:lnTo>
                <a:cubicBezTo>
                  <a:pt x="83857" y="133525"/>
                  <a:pt x="82161" y="133525"/>
                  <a:pt x="80771" y="134287"/>
                </a:cubicBezTo>
                <a:lnTo>
                  <a:pt x="37146" y="157147"/>
                </a:lnTo>
                <a:cubicBezTo>
                  <a:pt x="34775" y="158398"/>
                  <a:pt x="31831" y="157488"/>
                  <a:pt x="30584" y="155114"/>
                </a:cubicBezTo>
                <a:cubicBezTo>
                  <a:pt x="30079" y="154160"/>
                  <a:pt x="29907" y="153065"/>
                  <a:pt x="30098" y="152003"/>
                </a:cubicBezTo>
                <a:lnTo>
                  <a:pt x="38384" y="103521"/>
                </a:lnTo>
                <a:cubicBezTo>
                  <a:pt x="38680" y="101959"/>
                  <a:pt x="38185" y="100351"/>
                  <a:pt x="37051" y="99235"/>
                </a:cubicBezTo>
                <a:lnTo>
                  <a:pt x="1809" y="64850"/>
                </a:lnTo>
                <a:cubicBezTo>
                  <a:pt x="-115" y="62979"/>
                  <a:pt x="-154" y="59903"/>
                  <a:pt x="1713" y="57980"/>
                </a:cubicBezTo>
                <a:cubicBezTo>
                  <a:pt x="2456" y="57218"/>
                  <a:pt x="3428" y="56720"/>
                  <a:pt x="4476" y="56563"/>
                </a:cubicBezTo>
                <a:lnTo>
                  <a:pt x="53148" y="49514"/>
                </a:lnTo>
                <a:cubicBezTo>
                  <a:pt x="54739" y="49255"/>
                  <a:pt x="56111" y="48269"/>
                  <a:pt x="56863" y="46847"/>
                </a:cubicBezTo>
                <a:lnTo>
                  <a:pt x="78675" y="2651"/>
                </a:lnTo>
                <a:cubicBezTo>
                  <a:pt x="79885" y="258"/>
                  <a:pt x="82809" y="-700"/>
                  <a:pt x="85200" y="512"/>
                </a:cubicBezTo>
                <a:cubicBezTo>
                  <a:pt x="86124" y="979"/>
                  <a:pt x="86876" y="1728"/>
                  <a:pt x="87343" y="2651"/>
                </a:cubicBezTo>
                <a:lnTo>
                  <a:pt x="109155" y="46847"/>
                </a:lnTo>
                <a:cubicBezTo>
                  <a:pt x="109870" y="48265"/>
                  <a:pt x="111213" y="49255"/>
                  <a:pt x="112775" y="49514"/>
                </a:cubicBezTo>
                <a:lnTo>
                  <a:pt x="161543" y="56563"/>
                </a:lnTo>
                <a:cubicBezTo>
                  <a:pt x="164200" y="56960"/>
                  <a:pt x="166029" y="59434"/>
                  <a:pt x="165629" y="62086"/>
                </a:cubicBezTo>
                <a:cubicBezTo>
                  <a:pt x="165467" y="63138"/>
                  <a:pt x="164972" y="64109"/>
                  <a:pt x="164210" y="64850"/>
                </a:cubicBezTo>
                <a:lnTo>
                  <a:pt x="128967" y="99235"/>
                </a:lnTo>
                <a:cubicBezTo>
                  <a:pt x="127843" y="100359"/>
                  <a:pt x="127310" y="101947"/>
                  <a:pt x="127538" y="103521"/>
                </a:cubicBezTo>
                <a:lnTo>
                  <a:pt x="135921" y="152003"/>
                </a:lnTo>
                <a:cubicBezTo>
                  <a:pt x="136387" y="154646"/>
                  <a:pt x="134625" y="157166"/>
                  <a:pt x="131987" y="157633"/>
                </a:cubicBezTo>
                <a:cubicBezTo>
                  <a:pt x="130920" y="157821"/>
                  <a:pt x="129825" y="157650"/>
                  <a:pt x="128872" y="157147"/>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grpSp>
        <p:nvGrpSpPr>
          <p:cNvPr id="575" name="Google Shape;575;p25"/>
          <p:cNvGrpSpPr/>
          <p:nvPr/>
        </p:nvGrpSpPr>
        <p:grpSpPr>
          <a:xfrm>
            <a:off x="1228621" y="7357843"/>
            <a:ext cx="800410" cy="800410"/>
            <a:chOff x="1923959" y="3509316"/>
            <a:chExt cx="299835" cy="299835"/>
          </a:xfrm>
        </p:grpSpPr>
        <p:sp>
          <p:nvSpPr>
            <p:cNvPr id="576" name="Google Shape;57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7" name="Google Shape;57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8" name="Google Shape;57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79" name="Google Shape;57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0" name="Google Shape;58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1" name="Google Shape;581;p25"/>
          <p:cNvGrpSpPr/>
          <p:nvPr/>
        </p:nvGrpSpPr>
        <p:grpSpPr>
          <a:xfrm>
            <a:off x="2273858" y="7357843"/>
            <a:ext cx="800410" cy="800410"/>
            <a:chOff x="1923959" y="3509316"/>
            <a:chExt cx="299835" cy="299835"/>
          </a:xfrm>
        </p:grpSpPr>
        <p:sp>
          <p:nvSpPr>
            <p:cNvPr id="582" name="Google Shape;58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3" name="Google Shape;58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4" name="Google Shape;58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5" name="Google Shape;58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6" name="Google Shape;58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87" name="Google Shape;587;p25"/>
          <p:cNvGrpSpPr/>
          <p:nvPr/>
        </p:nvGrpSpPr>
        <p:grpSpPr>
          <a:xfrm>
            <a:off x="3319096" y="7357843"/>
            <a:ext cx="800410" cy="800410"/>
            <a:chOff x="1923959" y="3509316"/>
            <a:chExt cx="299835" cy="299835"/>
          </a:xfrm>
        </p:grpSpPr>
        <p:sp>
          <p:nvSpPr>
            <p:cNvPr id="588" name="Google Shape;58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89" name="Google Shape;58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0" name="Google Shape;59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1" name="Google Shape;59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2" name="Google Shape;59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3" name="Google Shape;593;p25"/>
          <p:cNvGrpSpPr/>
          <p:nvPr/>
        </p:nvGrpSpPr>
        <p:grpSpPr>
          <a:xfrm>
            <a:off x="4364333" y="7357843"/>
            <a:ext cx="800410" cy="800410"/>
            <a:chOff x="1923959" y="3509316"/>
            <a:chExt cx="299835" cy="299835"/>
          </a:xfrm>
        </p:grpSpPr>
        <p:sp>
          <p:nvSpPr>
            <p:cNvPr id="594" name="Google Shape;59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5" name="Google Shape;59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6" name="Google Shape;59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7" name="Google Shape;59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98" name="Google Shape;59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599" name="Google Shape;599;p25"/>
          <p:cNvGrpSpPr/>
          <p:nvPr/>
        </p:nvGrpSpPr>
        <p:grpSpPr>
          <a:xfrm>
            <a:off x="5409571" y="7357843"/>
            <a:ext cx="800410" cy="800410"/>
            <a:chOff x="1923959" y="3509316"/>
            <a:chExt cx="299835" cy="299835"/>
          </a:xfrm>
        </p:grpSpPr>
        <p:sp>
          <p:nvSpPr>
            <p:cNvPr id="600" name="Google Shape;60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1" name="Google Shape;60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2" name="Google Shape;60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3" name="Google Shape;60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4" name="Google Shape;60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05" name="Google Shape;605;p25"/>
          <p:cNvGrpSpPr/>
          <p:nvPr/>
        </p:nvGrpSpPr>
        <p:grpSpPr>
          <a:xfrm>
            <a:off x="1228621" y="8252118"/>
            <a:ext cx="800410" cy="800410"/>
            <a:chOff x="1923959" y="3509316"/>
            <a:chExt cx="299835" cy="299835"/>
          </a:xfrm>
        </p:grpSpPr>
        <p:sp>
          <p:nvSpPr>
            <p:cNvPr id="606" name="Google Shape;606;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7" name="Google Shape;607;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8" name="Google Shape;608;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09" name="Google Shape;609;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0" name="Google Shape;610;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1" name="Google Shape;611;p25"/>
          <p:cNvGrpSpPr/>
          <p:nvPr/>
        </p:nvGrpSpPr>
        <p:grpSpPr>
          <a:xfrm>
            <a:off x="2273858" y="8252118"/>
            <a:ext cx="800410" cy="800410"/>
            <a:chOff x="1923959" y="3509316"/>
            <a:chExt cx="299835" cy="299835"/>
          </a:xfrm>
        </p:grpSpPr>
        <p:sp>
          <p:nvSpPr>
            <p:cNvPr id="612" name="Google Shape;612;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3" name="Google Shape;613;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4" name="Google Shape;614;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5" name="Google Shape;615;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6" name="Google Shape;616;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17" name="Google Shape;617;p25"/>
          <p:cNvGrpSpPr/>
          <p:nvPr/>
        </p:nvGrpSpPr>
        <p:grpSpPr>
          <a:xfrm>
            <a:off x="3319096" y="8252118"/>
            <a:ext cx="800410" cy="800410"/>
            <a:chOff x="1923959" y="3509316"/>
            <a:chExt cx="299835" cy="299835"/>
          </a:xfrm>
        </p:grpSpPr>
        <p:sp>
          <p:nvSpPr>
            <p:cNvPr id="618" name="Google Shape;618;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4"/>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19" name="Google Shape;619;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0" name="Google Shape;620;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1" name="Google Shape;621;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2" name="Google Shape;622;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3" name="Google Shape;623;p25"/>
          <p:cNvGrpSpPr/>
          <p:nvPr/>
        </p:nvGrpSpPr>
        <p:grpSpPr>
          <a:xfrm>
            <a:off x="4364333" y="8252118"/>
            <a:ext cx="800410" cy="800410"/>
            <a:chOff x="1923959" y="3509316"/>
            <a:chExt cx="299835" cy="299835"/>
          </a:xfrm>
        </p:grpSpPr>
        <p:sp>
          <p:nvSpPr>
            <p:cNvPr id="624" name="Google Shape;624;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5" name="Google Shape;625;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6" name="Google Shape;626;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7" name="Google Shape;627;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28" name="Google Shape;628;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grpSp>
        <p:nvGrpSpPr>
          <p:cNvPr id="629" name="Google Shape;629;p25"/>
          <p:cNvGrpSpPr/>
          <p:nvPr/>
        </p:nvGrpSpPr>
        <p:grpSpPr>
          <a:xfrm>
            <a:off x="5409571" y="8252118"/>
            <a:ext cx="800410" cy="800410"/>
            <a:chOff x="1923959" y="3509316"/>
            <a:chExt cx="299835" cy="299835"/>
          </a:xfrm>
        </p:grpSpPr>
        <p:sp>
          <p:nvSpPr>
            <p:cNvPr id="630" name="Google Shape;630;p25"/>
            <p:cNvSpPr/>
            <p:nvPr/>
          </p:nvSpPr>
          <p:spPr>
            <a:xfrm>
              <a:off x="1924009" y="3509320"/>
              <a:ext cx="299738" cy="299738"/>
            </a:xfrm>
            <a:custGeom>
              <a:rect b="b" l="l" r="r" t="t"/>
              <a:pathLst>
                <a:path extrusionOk="0" h="113537" w="113537">
                  <a:moveTo>
                    <a:pt x="113538" y="56769"/>
                  </a:moveTo>
                  <a:cubicBezTo>
                    <a:pt x="113538" y="88122"/>
                    <a:pt x="88122" y="113538"/>
                    <a:pt x="56769" y="113538"/>
                  </a:cubicBezTo>
                  <a:cubicBezTo>
                    <a:pt x="25416" y="113538"/>
                    <a:pt x="0" y="88122"/>
                    <a:pt x="0" y="56769"/>
                  </a:cubicBezTo>
                  <a:cubicBezTo>
                    <a:pt x="0" y="25416"/>
                    <a:pt x="25416" y="0"/>
                    <a:pt x="56769" y="0"/>
                  </a:cubicBezTo>
                  <a:cubicBezTo>
                    <a:pt x="88122" y="0"/>
                    <a:pt x="113538" y="25416"/>
                    <a:pt x="113538" y="56769"/>
                  </a:cubicBezTo>
                  <a:close/>
                </a:path>
              </a:pathLst>
            </a:custGeom>
            <a:solidFill>
              <a:schemeClr val="accent6"/>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1" name="Google Shape;631;p25"/>
            <p:cNvSpPr/>
            <p:nvPr/>
          </p:nvSpPr>
          <p:spPr>
            <a:xfrm>
              <a:off x="1923959" y="3509316"/>
              <a:ext cx="299835" cy="299835"/>
            </a:xfrm>
            <a:custGeom>
              <a:rect b="b" l="l" r="r" t="t"/>
              <a:pathLst>
                <a:path extrusionOk="0" h="118395" w="118395">
                  <a:moveTo>
                    <a:pt x="59489" y="118383"/>
                  </a:moveTo>
                  <a:cubicBezTo>
                    <a:pt x="26847" y="118325"/>
                    <a:pt x="396" y="91875"/>
                    <a:pt x="339" y="59232"/>
                  </a:cubicBezTo>
                  <a:cubicBezTo>
                    <a:pt x="339" y="26552"/>
                    <a:pt x="26809" y="44"/>
                    <a:pt x="59489" y="-13"/>
                  </a:cubicBezTo>
                  <a:cubicBezTo>
                    <a:pt x="92188" y="35"/>
                    <a:pt x="118687" y="26533"/>
                    <a:pt x="118735" y="59232"/>
                  </a:cubicBezTo>
                  <a:cubicBezTo>
                    <a:pt x="118677" y="91913"/>
                    <a:pt x="92169" y="118383"/>
                    <a:pt x="59489" y="118383"/>
                  </a:cubicBezTo>
                  <a:close/>
                  <a:moveTo>
                    <a:pt x="59489" y="4749"/>
                  </a:moveTo>
                  <a:cubicBezTo>
                    <a:pt x="29438" y="4806"/>
                    <a:pt x="5101" y="29181"/>
                    <a:pt x="5101" y="59232"/>
                  </a:cubicBezTo>
                  <a:cubicBezTo>
                    <a:pt x="5101" y="89274"/>
                    <a:pt x="29447" y="113620"/>
                    <a:pt x="59489" y="113620"/>
                  </a:cubicBezTo>
                  <a:cubicBezTo>
                    <a:pt x="89540" y="113620"/>
                    <a:pt x="113915" y="89284"/>
                    <a:pt x="113972" y="59232"/>
                  </a:cubicBezTo>
                  <a:cubicBezTo>
                    <a:pt x="113924" y="29162"/>
                    <a:pt x="89559" y="4806"/>
                    <a:pt x="59489" y="4749"/>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25"/>
            <p:cNvSpPr/>
            <p:nvPr/>
          </p:nvSpPr>
          <p:spPr>
            <a:xfrm>
              <a:off x="2006927"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25"/>
            <p:cNvSpPr/>
            <p:nvPr/>
          </p:nvSpPr>
          <p:spPr>
            <a:xfrm>
              <a:off x="2106776" y="3620261"/>
              <a:ext cx="27017" cy="27017"/>
            </a:xfrm>
            <a:custGeom>
              <a:rect b="b" l="l" r="r" t="t"/>
              <a:pathLst>
                <a:path extrusionOk="0" h="10668" w="10668">
                  <a:moveTo>
                    <a:pt x="10668" y="5334"/>
                  </a:moveTo>
                  <a:cubicBezTo>
                    <a:pt x="10668" y="8280"/>
                    <a:pt x="8280" y="10668"/>
                    <a:pt x="5334" y="10668"/>
                  </a:cubicBezTo>
                  <a:cubicBezTo>
                    <a:pt x="2388" y="10668"/>
                    <a:pt x="0" y="8280"/>
                    <a:pt x="0" y="5334"/>
                  </a:cubicBezTo>
                  <a:cubicBezTo>
                    <a:pt x="0" y="2388"/>
                    <a:pt x="2388" y="0"/>
                    <a:pt x="5334" y="0"/>
                  </a:cubicBezTo>
                  <a:cubicBezTo>
                    <a:pt x="8280" y="0"/>
                    <a:pt x="10668" y="2388"/>
                    <a:pt x="10668" y="5334"/>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4" name="Google Shape;634;p25"/>
            <p:cNvSpPr/>
            <p:nvPr/>
          </p:nvSpPr>
          <p:spPr>
            <a:xfrm>
              <a:off x="1998168" y="3685355"/>
              <a:ext cx="151107" cy="62021"/>
            </a:xfrm>
            <a:custGeom>
              <a:rect b="b" l="l" r="r" t="t"/>
              <a:pathLst>
                <a:path extrusionOk="0" h="24490" w="59667">
                  <a:moveTo>
                    <a:pt x="28943" y="24477"/>
                  </a:moveTo>
                  <a:lnTo>
                    <a:pt x="26467" y="24477"/>
                  </a:lnTo>
                  <a:cubicBezTo>
                    <a:pt x="15761" y="23172"/>
                    <a:pt x="6245" y="17029"/>
                    <a:pt x="654" y="7808"/>
                  </a:cubicBezTo>
                  <a:cubicBezTo>
                    <a:pt x="7" y="6675"/>
                    <a:pt x="388" y="5237"/>
                    <a:pt x="1511" y="4570"/>
                  </a:cubicBezTo>
                  <a:cubicBezTo>
                    <a:pt x="2645" y="3922"/>
                    <a:pt x="4093" y="4303"/>
                    <a:pt x="4750" y="5427"/>
                  </a:cubicBezTo>
                  <a:cubicBezTo>
                    <a:pt x="9550" y="13324"/>
                    <a:pt x="17685" y="18610"/>
                    <a:pt x="26848" y="19810"/>
                  </a:cubicBezTo>
                  <a:cubicBezTo>
                    <a:pt x="39297" y="20324"/>
                    <a:pt x="50727" y="12971"/>
                    <a:pt x="55423" y="1427"/>
                  </a:cubicBezTo>
                  <a:cubicBezTo>
                    <a:pt x="55947" y="217"/>
                    <a:pt x="57347" y="-335"/>
                    <a:pt x="58557" y="179"/>
                  </a:cubicBezTo>
                  <a:cubicBezTo>
                    <a:pt x="58557" y="188"/>
                    <a:pt x="58557" y="188"/>
                    <a:pt x="58566" y="188"/>
                  </a:cubicBezTo>
                  <a:cubicBezTo>
                    <a:pt x="59776" y="712"/>
                    <a:pt x="60328" y="2113"/>
                    <a:pt x="59814" y="3322"/>
                  </a:cubicBezTo>
                  <a:cubicBezTo>
                    <a:pt x="59804" y="3322"/>
                    <a:pt x="59804" y="3332"/>
                    <a:pt x="59804" y="3332"/>
                  </a:cubicBezTo>
                  <a:cubicBezTo>
                    <a:pt x="54623" y="15886"/>
                    <a:pt x="42516" y="24182"/>
                    <a:pt x="28943" y="24477"/>
                  </a:cubicBezTo>
                  <a:close/>
                </a:path>
              </a:pathLst>
            </a:custGeom>
            <a:solidFill>
              <a:srgbClr val="35353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635" name="Google Shape;635;p25"/>
          <p:cNvSpPr/>
          <p:nvPr/>
        </p:nvSpPr>
        <p:spPr>
          <a:xfrm>
            <a:off x="953746" y="2642050"/>
            <a:ext cx="1913100" cy="376200"/>
          </a:xfrm>
          <a:prstGeom prst="chevron">
            <a:avLst>
              <a:gd fmla="val 50000" name="adj"/>
            </a:avLst>
          </a:prstGeom>
          <a:solidFill>
            <a:schemeClr val="dk1"/>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6" name="Google Shape;636;p25"/>
          <p:cNvSpPr/>
          <p:nvPr/>
        </p:nvSpPr>
        <p:spPr>
          <a:xfrm>
            <a:off x="953746" y="3189044"/>
            <a:ext cx="1913100" cy="376200"/>
          </a:xfrm>
          <a:prstGeom prst="chevron">
            <a:avLst>
              <a:gd fmla="val 50000" name="adj"/>
            </a:avLst>
          </a:prstGeom>
          <a:solidFill>
            <a:schemeClr val="l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37" name="Google Shape;637;p25"/>
          <p:cNvSpPr/>
          <p:nvPr/>
        </p:nvSpPr>
        <p:spPr>
          <a:xfrm>
            <a:off x="953746" y="3800650"/>
            <a:ext cx="1913100" cy="376200"/>
          </a:xfrm>
          <a:prstGeom prst="chevron">
            <a:avLst>
              <a:gd fmla="val 50000" name="adj"/>
            </a:avLst>
          </a:prstGeom>
          <a:solidFill>
            <a:schemeClr val="accent3"/>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8" name="Google Shape;638;p25"/>
          <p:cNvSpPr/>
          <p:nvPr/>
        </p:nvSpPr>
        <p:spPr>
          <a:xfrm>
            <a:off x="953746" y="4347644"/>
            <a:ext cx="1913100" cy="376200"/>
          </a:xfrm>
          <a:prstGeom prst="chevron">
            <a:avLst>
              <a:gd fmla="val 50000" name="adj"/>
            </a:avLst>
          </a:pr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9" name="Google Shape;639;p25"/>
          <p:cNvSpPr/>
          <p:nvPr/>
        </p:nvSpPr>
        <p:spPr>
          <a:xfrm>
            <a:off x="953735" y="4959251"/>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dk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0" name="Google Shape;640;p25"/>
          <p:cNvSpPr/>
          <p:nvPr/>
        </p:nvSpPr>
        <p:spPr>
          <a:xfrm>
            <a:off x="953735" y="5570803"/>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2"/>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1" name="Google Shape;641;p25"/>
          <p:cNvSpPr/>
          <p:nvPr/>
        </p:nvSpPr>
        <p:spPr>
          <a:xfrm>
            <a:off x="953735" y="6182356"/>
            <a:ext cx="1653019" cy="376209"/>
          </a:xfrm>
          <a:custGeom>
            <a:rect b="b" l="l" r="r" t="t"/>
            <a:pathLst>
              <a:path extrusionOk="0" h="118491" w="520636">
                <a:moveTo>
                  <a:pt x="339" y="-13"/>
                </a:moveTo>
                <a:cubicBezTo>
                  <a:pt x="339" y="4178"/>
                  <a:pt x="520975" y="-13"/>
                  <a:pt x="520975" y="-13"/>
                </a:cubicBezTo>
                <a:lnTo>
                  <a:pt x="466016" y="59232"/>
                </a:lnTo>
                <a:lnTo>
                  <a:pt x="520975" y="118478"/>
                </a:lnTo>
                <a:lnTo>
                  <a:pt x="339" y="118478"/>
                </a:lnTo>
                <a:close/>
              </a:path>
            </a:pathLst>
          </a:custGeom>
          <a:solidFill>
            <a:schemeClr val="accent5"/>
          </a:solidFill>
          <a:ln>
            <a:noFill/>
          </a:ln>
          <a:effectLst>
            <a:outerShdw blurRad="57150" rotWithShape="0" algn="bl" dir="5400000" dist="19050">
              <a:srgbClr val="000000">
                <a:alpha val="3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p>
        </p:txBody>
      </p:sp>
      <p:sp>
        <p:nvSpPr>
          <p:cNvPr id="642" name="Google Shape;642;p25"/>
          <p:cNvSpPr txBox="1"/>
          <p:nvPr/>
        </p:nvSpPr>
        <p:spPr>
          <a:xfrm>
            <a:off x="565350" y="1151850"/>
            <a:ext cx="6199800" cy="1296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900">
                <a:solidFill>
                  <a:srgbClr val="353535"/>
                </a:solidFill>
                <a:latin typeface="Poppins"/>
                <a:ea typeface="Poppins"/>
                <a:cs typeface="Poppins"/>
                <a:sym typeface="Poppins"/>
              </a:rPr>
              <a:t>You can copy and paste the stickers below to note important text in your workbook. This is </a:t>
            </a:r>
            <a:r>
              <a:rPr lang="en" sz="1900">
                <a:solidFill>
                  <a:srgbClr val="353535"/>
                </a:solidFill>
                <a:latin typeface="Poppins"/>
                <a:ea typeface="Poppins"/>
                <a:cs typeface="Poppins"/>
                <a:sym typeface="Poppins"/>
              </a:rPr>
              <a:t>optional</a:t>
            </a:r>
            <a:r>
              <a:rPr lang="en" sz="1900">
                <a:solidFill>
                  <a:srgbClr val="353535"/>
                </a:solidFill>
                <a:latin typeface="Poppins"/>
                <a:ea typeface="Poppins"/>
                <a:cs typeface="Poppins"/>
                <a:sym typeface="Poppins"/>
              </a:rPr>
              <a:t>. </a:t>
            </a:r>
            <a:r>
              <a:rPr b="1" lang="en" sz="1900">
                <a:solidFill>
                  <a:srgbClr val="353535"/>
                </a:solidFill>
                <a:latin typeface="Poppins"/>
                <a:ea typeface="Poppins"/>
                <a:cs typeface="Poppins"/>
                <a:sym typeface="Poppins"/>
              </a:rPr>
              <a:t> </a:t>
            </a:r>
            <a:endParaRPr/>
          </a:p>
        </p:txBody>
      </p:sp>
      <p:sp>
        <p:nvSpPr>
          <p:cNvPr id="643" name="Google Shape;643;p2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4" name="Google Shape;644;p2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5" name="Google Shape;645;p2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6" name="Google Shape;646;p2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7" name="Google Shape;647;p2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8" name="Google Shape;648;p2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49" name="Google Shape;649;p2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0" name="Google Shape;650;p2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1" name="Google Shape;651;p2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2" name="Google Shape;652;p2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3" name="Google Shape;653;p2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54" name="Google Shape;654;p2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3" name="Shape 1803"/>
        <p:cNvGrpSpPr/>
        <p:nvPr/>
      </p:nvGrpSpPr>
      <p:grpSpPr>
        <a:xfrm>
          <a:off x="0" y="0"/>
          <a:ext cx="0" cy="0"/>
          <a:chOff x="0" y="0"/>
          <a:chExt cx="0" cy="0"/>
        </a:xfrm>
      </p:grpSpPr>
      <p:sp>
        <p:nvSpPr>
          <p:cNvPr id="1804" name="Google Shape;1804;p79"/>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a:t>
            </a:r>
            <a:r>
              <a:rPr lang="en" sz="2500"/>
              <a:t> </a:t>
            </a:r>
            <a:r>
              <a:rPr lang="en" sz="2500"/>
              <a:t>5.6.3 - Strategies for Discussions/Decision-Making with Families</a:t>
            </a:r>
            <a:endParaRPr sz="3600"/>
          </a:p>
        </p:txBody>
      </p:sp>
      <p:sp>
        <p:nvSpPr>
          <p:cNvPr id="1805" name="Google Shape;1805;p79"/>
          <p:cNvSpPr txBox="1"/>
          <p:nvPr>
            <p:ph idx="1" type="body"/>
          </p:nvPr>
        </p:nvSpPr>
        <p:spPr>
          <a:xfrm>
            <a:off x="374550" y="1192225"/>
            <a:ext cx="6502500" cy="499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1800">
                <a:solidFill>
                  <a:schemeClr val="hlink"/>
                </a:solidFill>
              </a:rPr>
              <a:t>INSTRUCTIONS</a:t>
            </a:r>
            <a:r>
              <a:rPr b="1" lang="en" sz="1800">
                <a:solidFill>
                  <a:schemeClr val="hlink"/>
                </a:solidFill>
              </a:rPr>
              <a:t>:</a:t>
            </a:r>
            <a:endParaRPr b="1"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Reflect on your current practices when meeting with families about their student’s education. </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Consider the questions below/on the following pages </a:t>
            </a:r>
            <a:r>
              <a:rPr lang="en" sz="1800">
                <a:solidFill>
                  <a:schemeClr val="hlink"/>
                </a:solidFill>
              </a:rPr>
              <a:t>related to before, during and after meetings</a:t>
            </a:r>
            <a:r>
              <a:rPr lang="en" sz="1800">
                <a:solidFill>
                  <a:schemeClr val="hlink"/>
                </a:solidFill>
              </a:rPr>
              <a:t>. </a:t>
            </a:r>
            <a:endParaRPr sz="1800">
              <a:solidFill>
                <a:schemeClr val="hlink"/>
              </a:solidFill>
            </a:endParaRPr>
          </a:p>
          <a:p>
            <a:pPr indent="-342900" lvl="0" marL="457200" rtl="0" algn="l">
              <a:lnSpc>
                <a:spcPct val="106999"/>
              </a:lnSpc>
              <a:spcBef>
                <a:spcPts val="0"/>
              </a:spcBef>
              <a:spcAft>
                <a:spcPts val="0"/>
              </a:spcAft>
              <a:buClr>
                <a:schemeClr val="hlink"/>
              </a:buClr>
              <a:buSzPts val="1800"/>
              <a:buChar char="●"/>
            </a:pPr>
            <a:r>
              <a:rPr lang="en" sz="1800">
                <a:solidFill>
                  <a:schemeClr val="hlink"/>
                </a:solidFill>
              </a:rPr>
              <a:t>Based on your reflection, identify strategies for improving engagement during family meetings and making decisions about their students’ education using the family engagement plan template. This could include developing a meeting protocol, co-designing conversation techniques with families, creating documents to guide meetings, or other strategies that will allow for clear, consistent, and relationship-building communication with families.</a:t>
            </a:r>
            <a:endParaRPr b="1" sz="1800">
              <a:solidFill>
                <a:schemeClr val="hlink"/>
              </a:solidFill>
            </a:endParaRPr>
          </a:p>
          <a:p>
            <a:pPr indent="0" lvl="0" marL="0" rtl="0" algn="l">
              <a:lnSpc>
                <a:spcPct val="106999"/>
              </a:lnSpc>
              <a:spcBef>
                <a:spcPts val="0"/>
              </a:spcBef>
              <a:spcAft>
                <a:spcPts val="0"/>
              </a:spcAft>
              <a:buNone/>
            </a:pPr>
            <a:r>
              <a:t/>
            </a:r>
            <a:endParaRPr sz="1800">
              <a:solidFill>
                <a:schemeClr val="hlink"/>
              </a:solidFill>
            </a:endParaRPr>
          </a:p>
          <a:p>
            <a:pPr indent="0" lvl="0" marL="0" rtl="0" algn="l">
              <a:lnSpc>
                <a:spcPct val="106999"/>
              </a:lnSpc>
              <a:spcBef>
                <a:spcPts val="0"/>
              </a:spcBef>
              <a:spcAft>
                <a:spcPts val="0"/>
              </a:spcAft>
              <a:buNone/>
            </a:pPr>
            <a:r>
              <a:t/>
            </a:r>
            <a:endParaRPr sz="1800">
              <a:solidFill>
                <a:schemeClr val="hlink"/>
              </a:solidFill>
            </a:endParaRPr>
          </a:p>
        </p:txBody>
      </p:sp>
      <p:pic>
        <p:nvPicPr>
          <p:cNvPr id="1806" name="Google Shape;1806;p79"/>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07" name="Google Shape;1807;p7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8" name="Google Shape;1808;p7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09" name="Google Shape;1809;p7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0" name="Google Shape;1810;p7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1" name="Google Shape;1811;p7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2" name="Google Shape;1812;p7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3" name="Google Shape;1813;p7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4" name="Google Shape;1814;p7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5" name="Google Shape;1815;p7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6" name="Google Shape;1816;p7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7" name="Google Shape;1817;p7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8" name="Google Shape;1818;p7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19" name="Google Shape;1819;p79"/>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graphicFrame>
        <p:nvGraphicFramePr>
          <p:cNvPr id="1820" name="Google Shape;1820;p79"/>
          <p:cNvGraphicFramePr/>
          <p:nvPr/>
        </p:nvGraphicFramePr>
        <p:xfrm>
          <a:off x="312475" y="5856200"/>
          <a:ext cx="3000000" cy="3000000"/>
        </p:xfrm>
        <a:graphic>
          <a:graphicData uri="http://schemas.openxmlformats.org/drawingml/2006/table">
            <a:tbl>
              <a:tblPr>
                <a:noFill/>
                <a:tableStyleId>{3C1FD8AF-B8EA-4574-A5B5-76700F46D3DF}</a:tableStyleId>
              </a:tblPr>
              <a:tblGrid>
                <a:gridCol w="6638625"/>
              </a:tblGrid>
              <a:tr h="2679925">
                <a:tc>
                  <a:txBody>
                    <a:bodyPr/>
                    <a:lstStyle/>
                    <a:p>
                      <a:pPr indent="0" lvl="0" marL="0" rtl="0" algn="l">
                        <a:lnSpc>
                          <a:spcPct val="106999"/>
                        </a:lnSpc>
                        <a:spcBef>
                          <a:spcPts val="0"/>
                        </a:spcBef>
                        <a:spcAft>
                          <a:spcPts val="0"/>
                        </a:spcAft>
                        <a:buClr>
                          <a:schemeClr val="hlink"/>
                        </a:buClr>
                        <a:buSzPts val="1100"/>
                        <a:buFont typeface="Arial"/>
                        <a:buNone/>
                      </a:pPr>
                      <a:r>
                        <a:rPr b="1" lang="en" sz="1800">
                          <a:solidFill>
                            <a:schemeClr val="hlink"/>
                          </a:solidFill>
                          <a:latin typeface="Poppins"/>
                          <a:ea typeface="Poppins"/>
                          <a:cs typeface="Poppins"/>
                          <a:sym typeface="Poppins"/>
                        </a:rPr>
                        <a:t>Before the meeting:</a:t>
                      </a:r>
                      <a:endParaRPr b="1" sz="1800">
                        <a:solidFill>
                          <a:schemeClr val="hlink"/>
                        </a:solidFill>
                        <a:latin typeface="Poppins"/>
                        <a:ea typeface="Poppins"/>
                        <a:cs typeface="Poppins"/>
                        <a:sym typeface="Poppins"/>
                      </a:endParaRPr>
                    </a:p>
                    <a:p>
                      <a:pPr indent="-342900" lvl="0" marL="457200" rtl="0" algn="l">
                        <a:lnSpc>
                          <a:spcPct val="106999"/>
                        </a:lnSpc>
                        <a:spcBef>
                          <a:spcPts val="0"/>
                        </a:spcBef>
                        <a:spcAft>
                          <a:spcPts val="0"/>
                        </a:spcAft>
                        <a:buClr>
                          <a:schemeClr val="hlink"/>
                        </a:buClr>
                        <a:buSzPts val="1800"/>
                        <a:buFont typeface="Poppins"/>
                        <a:buChar char="●"/>
                      </a:pPr>
                      <a:r>
                        <a:rPr lang="en" sz="1800">
                          <a:solidFill>
                            <a:schemeClr val="hlink"/>
                          </a:solidFill>
                          <a:latin typeface="Poppins"/>
                          <a:ea typeface="Poppins"/>
                          <a:cs typeface="Poppins"/>
                          <a:sym typeface="Poppins"/>
                        </a:rPr>
                        <a:t>Collaborative scheduling: Do we choose a date, time, location and/or platform for the meeting with the family that is accessible and accommodates work and childcare needs?</a:t>
                      </a:r>
                      <a:endParaRPr sz="1800">
                        <a:solidFill>
                          <a:schemeClr val="hlink"/>
                        </a:solidFill>
                        <a:latin typeface="Poppins"/>
                        <a:ea typeface="Poppins"/>
                        <a:cs typeface="Poppins"/>
                        <a:sym typeface="Poppins"/>
                      </a:endParaRPr>
                    </a:p>
                    <a:p>
                      <a:pPr indent="-342900" lvl="0" marL="457200" rtl="0" algn="l">
                        <a:lnSpc>
                          <a:spcPct val="106999"/>
                        </a:lnSpc>
                        <a:spcBef>
                          <a:spcPts val="0"/>
                        </a:spcBef>
                        <a:spcAft>
                          <a:spcPts val="0"/>
                        </a:spcAft>
                        <a:buClr>
                          <a:schemeClr val="hlink"/>
                        </a:buClr>
                        <a:buSzPts val="1800"/>
                        <a:buFont typeface="Poppins"/>
                        <a:buChar char="●"/>
                      </a:pPr>
                      <a:r>
                        <a:rPr lang="en" sz="1800">
                          <a:solidFill>
                            <a:schemeClr val="hlink"/>
                          </a:solidFill>
                          <a:latin typeface="Poppins"/>
                          <a:ea typeface="Poppins"/>
                          <a:cs typeface="Poppins"/>
                          <a:sym typeface="Poppins"/>
                        </a:rPr>
                        <a:t>Do I learn the names of the family members attending, and how to pronounce their names?</a:t>
                      </a:r>
                      <a:endParaRPr sz="1800">
                        <a:solidFill>
                          <a:schemeClr val="hlink"/>
                        </a:solidFill>
                        <a:latin typeface="Poppins"/>
                        <a:ea typeface="Poppins"/>
                        <a:cs typeface="Poppins"/>
                        <a:sym typeface="Poppins"/>
                      </a:endParaRPr>
                    </a:p>
                    <a:p>
                      <a:pPr indent="-342900" lvl="0" marL="457200" rtl="0" algn="l">
                        <a:lnSpc>
                          <a:spcPct val="106999"/>
                        </a:lnSpc>
                        <a:spcBef>
                          <a:spcPts val="0"/>
                        </a:spcBef>
                        <a:spcAft>
                          <a:spcPts val="0"/>
                        </a:spcAft>
                        <a:buClr>
                          <a:schemeClr val="hlink"/>
                        </a:buClr>
                        <a:buSzPts val="1800"/>
                        <a:buFont typeface="Poppins"/>
                        <a:buChar char="●"/>
                      </a:pPr>
                      <a:r>
                        <a:rPr lang="en" sz="1800">
                          <a:solidFill>
                            <a:schemeClr val="hlink"/>
                          </a:solidFill>
                          <a:latin typeface="Poppins"/>
                          <a:ea typeface="Poppins"/>
                          <a:cs typeface="Poppins"/>
                          <a:sym typeface="Poppins"/>
                        </a:rPr>
                        <a:t>Do I determine if I should obtain translation services or other accommodations (e.g. do any family members have a disability)?</a:t>
                      </a:r>
                      <a:endParaRPr sz="1800">
                        <a:solidFill>
                          <a:schemeClr val="hlink"/>
                        </a:solidFill>
                        <a:latin typeface="Poppins"/>
                        <a:ea typeface="Poppins"/>
                        <a:cs typeface="Poppins"/>
                        <a:sym typeface="Poppins"/>
                      </a:endParaRPr>
                    </a:p>
                    <a:p>
                      <a:pPr indent="-342900" lvl="0" marL="457200" rtl="0" algn="l">
                        <a:lnSpc>
                          <a:spcPct val="106999"/>
                        </a:lnSpc>
                        <a:spcBef>
                          <a:spcPts val="0"/>
                        </a:spcBef>
                        <a:spcAft>
                          <a:spcPts val="0"/>
                        </a:spcAft>
                        <a:buClr>
                          <a:schemeClr val="hlink"/>
                        </a:buClr>
                        <a:buSzPts val="1800"/>
                        <a:buFont typeface="Poppins"/>
                        <a:buChar char="●"/>
                      </a:pPr>
                      <a:r>
                        <a:rPr lang="en" sz="1800">
                          <a:solidFill>
                            <a:schemeClr val="hlink"/>
                          </a:solidFill>
                          <a:latin typeface="Poppins"/>
                          <a:ea typeface="Poppins"/>
                          <a:cs typeface="Poppins"/>
                          <a:sym typeface="Poppins"/>
                        </a:rPr>
                        <a:t>Do I select student work that highlights strengths and areas for growth?</a:t>
                      </a:r>
                      <a:endParaRPr/>
                    </a:p>
                  </a:txBody>
                  <a:tcPr marT="91425" marB="91425" marR="91425" marL="91425">
                    <a:solidFill>
                      <a:schemeClr val="accent2"/>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4" name="Shape 1824"/>
        <p:cNvGrpSpPr/>
        <p:nvPr/>
      </p:nvGrpSpPr>
      <p:grpSpPr>
        <a:xfrm>
          <a:off x="0" y="0"/>
          <a:ext cx="0" cy="0"/>
          <a:chOff x="0" y="0"/>
          <a:chExt cx="0" cy="0"/>
        </a:xfrm>
      </p:grpSpPr>
      <p:sp>
        <p:nvSpPr>
          <p:cNvPr id="1825" name="Google Shape;1825;p80"/>
          <p:cNvSpPr txBox="1"/>
          <p:nvPr>
            <p:ph type="title"/>
          </p:nvPr>
        </p:nvSpPr>
        <p:spPr>
          <a:xfrm>
            <a:off x="374550" y="322825"/>
            <a:ext cx="5525100" cy="5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5.6.3 - </a:t>
            </a:r>
            <a:r>
              <a:rPr lang="en" sz="2500"/>
              <a:t>Strategies for Discussions/Decision-Making with Families</a:t>
            </a:r>
            <a:endParaRPr sz="3600"/>
          </a:p>
          <a:p>
            <a:pPr indent="0" lvl="0" marL="0" rtl="0" algn="l">
              <a:spcBef>
                <a:spcPts val="0"/>
              </a:spcBef>
              <a:spcAft>
                <a:spcPts val="0"/>
              </a:spcAft>
              <a:buSzPts val="990"/>
              <a:buNone/>
            </a:pPr>
            <a:r>
              <a:rPr lang="en" sz="2500"/>
              <a:t>(Continued)</a:t>
            </a:r>
            <a:endParaRPr sz="2500"/>
          </a:p>
          <a:p>
            <a:pPr indent="0" lvl="0" marL="0" rtl="0" algn="l">
              <a:spcBef>
                <a:spcPts val="0"/>
              </a:spcBef>
              <a:spcAft>
                <a:spcPts val="0"/>
              </a:spcAft>
              <a:buSzPts val="990"/>
              <a:buNone/>
            </a:pPr>
            <a:r>
              <a:t/>
            </a:r>
            <a:endParaRPr sz="3600"/>
          </a:p>
        </p:txBody>
      </p:sp>
      <p:pic>
        <p:nvPicPr>
          <p:cNvPr id="1826" name="Google Shape;1826;p8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27" name="Google Shape;1827;p8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8" name="Google Shape;1828;p8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29" name="Google Shape;1829;p8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0" name="Google Shape;1830;p8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1" name="Google Shape;1831;p8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2" name="Google Shape;1832;p8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3" name="Google Shape;1833;p8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4" name="Google Shape;1834;p8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5" name="Google Shape;1835;p8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6" name="Google Shape;1836;p8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7" name="Google Shape;1837;p8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8" name="Google Shape;1838;p8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39" name="Google Shape;1839;p80"/>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graphicFrame>
        <p:nvGraphicFramePr>
          <p:cNvPr id="1840" name="Google Shape;1840;p80"/>
          <p:cNvGraphicFramePr/>
          <p:nvPr/>
        </p:nvGraphicFramePr>
        <p:xfrm>
          <a:off x="952500" y="4838700"/>
          <a:ext cx="3000000" cy="3000000"/>
        </p:xfrm>
        <a:graphic>
          <a:graphicData uri="http://schemas.openxmlformats.org/drawingml/2006/table">
            <a:tbl>
              <a:tblPr>
                <a:noFill/>
                <a:tableStyleId>{3C1FD8AF-B8EA-4574-A5B5-76700F46D3DF}</a:tableStyleId>
              </a:tblPr>
              <a:tblGrid>
                <a:gridCol w="5867400"/>
              </a:tblGrid>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841" name="Google Shape;1841;p80"/>
          <p:cNvSpPr txBox="1"/>
          <p:nvPr/>
        </p:nvSpPr>
        <p:spPr>
          <a:xfrm>
            <a:off x="393300" y="1745650"/>
            <a:ext cx="6477000" cy="7446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 sz="1700">
                <a:solidFill>
                  <a:schemeClr val="hlink"/>
                </a:solidFill>
                <a:latin typeface="Poppins"/>
                <a:ea typeface="Poppins"/>
                <a:cs typeface="Poppins"/>
                <a:sym typeface="Poppins"/>
              </a:rPr>
              <a:t>During the meeting:</a:t>
            </a:r>
            <a:endParaRPr b="1"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welcome the family and thank them for their participation? </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explain the purpose for the meeting and ask if the family members have any questions?</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allow the family to share important information? Did I  ask the family about the student and their routines at home? </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inquire about the family’s goals and expectations for their child, their child’s teacher, and the school?</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When I share the student’s work, do I highlight the student’s strengths?</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ask for feedback from the family: What do they see? What is their reaction to the work?</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How do I share what growth would look like for the student? Do I ask for the family’s thoughts on what growth would look like? Do I discuss with the family how I will support growth? Do I ask the family how they can support growth? Do I allow time and space for questions?</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How do I discuss the student’s social development? Do I highlight the student’s strengths? Do I ask for feedback from the family? What do they see? </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paraphrase, restate, check for our understanding, and acknowledge the expressed emotions? Do I monitor for body language and nonverbal cues?</a:t>
            </a:r>
            <a:endParaRPr sz="1700">
              <a:solidFill>
                <a:schemeClr val="hlink"/>
              </a:solidFill>
              <a:latin typeface="Poppins"/>
              <a:ea typeface="Poppins"/>
              <a:cs typeface="Poppins"/>
              <a:sym typeface="Poppi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81"/>
          <p:cNvSpPr txBox="1"/>
          <p:nvPr>
            <p:ph type="title"/>
          </p:nvPr>
        </p:nvSpPr>
        <p:spPr>
          <a:xfrm>
            <a:off x="374550" y="322825"/>
            <a:ext cx="55251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Activity </a:t>
            </a:r>
            <a:r>
              <a:rPr lang="en" sz="2500"/>
              <a:t>5.6.3 - Strategies for Discussions/Decision-Making with Families</a:t>
            </a:r>
            <a:endParaRPr sz="3600"/>
          </a:p>
          <a:p>
            <a:pPr indent="0" lvl="0" marL="0" rtl="0" algn="l">
              <a:spcBef>
                <a:spcPts val="0"/>
              </a:spcBef>
              <a:spcAft>
                <a:spcPts val="0"/>
              </a:spcAft>
              <a:buSzPts val="990"/>
              <a:buNone/>
            </a:pPr>
            <a:r>
              <a:rPr lang="en" sz="2500"/>
              <a:t>(Continued)</a:t>
            </a:r>
            <a:endParaRPr sz="2500"/>
          </a:p>
          <a:p>
            <a:pPr indent="0" lvl="0" marL="0" rtl="0" algn="l">
              <a:spcBef>
                <a:spcPts val="0"/>
              </a:spcBef>
              <a:spcAft>
                <a:spcPts val="0"/>
              </a:spcAft>
              <a:buSzPts val="990"/>
              <a:buNone/>
            </a:pPr>
            <a:r>
              <a:t/>
            </a:r>
            <a:endParaRPr sz="3600"/>
          </a:p>
        </p:txBody>
      </p:sp>
      <p:pic>
        <p:nvPicPr>
          <p:cNvPr id="1847" name="Google Shape;1847;p8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48" name="Google Shape;1848;p8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49" name="Google Shape;1849;p8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0" name="Google Shape;1850;p8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1" name="Google Shape;1851;p8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2" name="Google Shape;1852;p8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3" name="Google Shape;1853;p8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4" name="Google Shape;1854;p8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5" name="Google Shape;1855;p8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6" name="Google Shape;1856;p8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7" name="Google Shape;1857;p8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8" name="Google Shape;1858;p8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59" name="Google Shape;1859;p8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60" name="Google Shape;1860;p81"/>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graphicFrame>
        <p:nvGraphicFramePr>
          <p:cNvPr id="1861" name="Google Shape;1861;p81"/>
          <p:cNvGraphicFramePr/>
          <p:nvPr/>
        </p:nvGraphicFramePr>
        <p:xfrm>
          <a:off x="952500" y="4838700"/>
          <a:ext cx="3000000" cy="3000000"/>
        </p:xfrm>
        <a:graphic>
          <a:graphicData uri="http://schemas.openxmlformats.org/drawingml/2006/table">
            <a:tbl>
              <a:tblPr>
                <a:noFill/>
                <a:tableStyleId>{3C1FD8AF-B8EA-4574-A5B5-76700F46D3DF}</a:tableStyleId>
              </a:tblPr>
              <a:tblGrid>
                <a:gridCol w="5867400"/>
              </a:tblGrid>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862" name="Google Shape;1862;p81"/>
          <p:cNvSpPr txBox="1"/>
          <p:nvPr/>
        </p:nvSpPr>
        <p:spPr>
          <a:xfrm>
            <a:off x="152400" y="1638300"/>
            <a:ext cx="6915300" cy="8006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06999"/>
              </a:lnSpc>
              <a:spcBef>
                <a:spcPts val="0"/>
              </a:spcBef>
              <a:spcAft>
                <a:spcPts val="0"/>
              </a:spcAft>
              <a:buNone/>
            </a:pPr>
            <a:r>
              <a:rPr b="1" lang="en" sz="1700">
                <a:solidFill>
                  <a:schemeClr val="hlink"/>
                </a:solidFill>
                <a:latin typeface="Poppins"/>
                <a:ea typeface="Poppins"/>
                <a:cs typeface="Poppins"/>
                <a:sym typeface="Poppins"/>
              </a:rPr>
              <a:t>During the meeting (Continued):</a:t>
            </a:r>
            <a:endParaRPr b="1"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How do I set academic goals for the student? How will I support the student? How can the family support the student? What are indicators of growth?</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What routines do I establish for two-way communication (dates, method, topics covered)?. </a:t>
            </a:r>
            <a:r>
              <a:rPr b="1" lang="en" sz="1700">
                <a:solidFill>
                  <a:schemeClr val="hlink"/>
                </a:solidFill>
                <a:latin typeface="Poppins"/>
                <a:ea typeface="Poppins"/>
                <a:cs typeface="Poppins"/>
                <a:sym typeface="Poppins"/>
              </a:rPr>
              <a:t> </a:t>
            </a:r>
            <a:r>
              <a:rPr lang="en" sz="1700">
                <a:solidFill>
                  <a:schemeClr val="hlink"/>
                </a:solidFill>
                <a:latin typeface="Poppins"/>
                <a:ea typeface="Poppins"/>
                <a:cs typeface="Poppins"/>
                <a:sym typeface="Poppins"/>
              </a:rPr>
              <a:t> </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summarize how the meeting has helped me better understand the student?</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explain how the family can contact me?</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Do I end the meeting with an optimistic closure?</a:t>
            </a:r>
            <a:endParaRPr sz="1700">
              <a:solidFill>
                <a:schemeClr val="hlink"/>
              </a:solidFill>
              <a:latin typeface="Poppins"/>
              <a:ea typeface="Poppins"/>
              <a:cs typeface="Poppins"/>
              <a:sym typeface="Poppins"/>
            </a:endParaRPr>
          </a:p>
          <a:p>
            <a:pPr indent="0" lvl="0" marL="457200" rtl="0" algn="l">
              <a:lnSpc>
                <a:spcPct val="106999"/>
              </a:lnSpc>
              <a:spcBef>
                <a:spcPts val="0"/>
              </a:spcBef>
              <a:spcAft>
                <a:spcPts val="0"/>
              </a:spcAft>
              <a:buNone/>
            </a:pPr>
            <a:r>
              <a:t/>
            </a:r>
            <a:endParaRPr sz="1700">
              <a:solidFill>
                <a:schemeClr val="hlink"/>
              </a:solidFill>
              <a:latin typeface="Poppins"/>
              <a:ea typeface="Poppins"/>
              <a:cs typeface="Poppins"/>
              <a:sym typeface="Poppins"/>
            </a:endParaRPr>
          </a:p>
          <a:p>
            <a:pPr indent="0" lvl="0" marL="0" rtl="0" algn="l">
              <a:lnSpc>
                <a:spcPct val="106999"/>
              </a:lnSpc>
              <a:spcBef>
                <a:spcPts val="0"/>
              </a:spcBef>
              <a:spcAft>
                <a:spcPts val="0"/>
              </a:spcAft>
              <a:buNone/>
            </a:pPr>
            <a:r>
              <a:rPr b="1" lang="en" sz="1700">
                <a:solidFill>
                  <a:schemeClr val="hlink"/>
                </a:solidFill>
                <a:latin typeface="Poppins"/>
                <a:ea typeface="Poppins"/>
                <a:cs typeface="Poppins"/>
                <a:sym typeface="Poppins"/>
              </a:rPr>
              <a:t>After the Meeting</a:t>
            </a:r>
            <a:endParaRPr b="1"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What follow up do I take after the meeting and when? </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Based on your reflection, identify strategies for improving or enhancing engagement with families during family meetings and making decisions about their students’ education using the family engagement plan template.</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This could include developing a meeting protocol, co-designing conversation techniques with families, creating documents to guide meetings, or other strategies that will allow for clear, consistent, and relationship-building communication with families.</a:t>
            </a:r>
            <a:endParaRPr sz="1700">
              <a:solidFill>
                <a:schemeClr val="hlink"/>
              </a:solidFill>
              <a:latin typeface="Poppins"/>
              <a:ea typeface="Poppins"/>
              <a:cs typeface="Poppins"/>
              <a:sym typeface="Poppins"/>
            </a:endParaRPr>
          </a:p>
          <a:p>
            <a:pPr indent="-336550" lvl="0" marL="457200" rtl="0" algn="l">
              <a:lnSpc>
                <a:spcPct val="106999"/>
              </a:lnSpc>
              <a:spcBef>
                <a:spcPts val="0"/>
              </a:spcBef>
              <a:spcAft>
                <a:spcPts val="0"/>
              </a:spcAft>
              <a:buClr>
                <a:schemeClr val="hlink"/>
              </a:buClr>
              <a:buSzPts val="1700"/>
              <a:buFont typeface="Poppins"/>
              <a:buChar char="●"/>
            </a:pPr>
            <a:r>
              <a:rPr lang="en" sz="1700">
                <a:solidFill>
                  <a:schemeClr val="hlink"/>
                </a:solidFill>
                <a:latin typeface="Poppins"/>
                <a:ea typeface="Poppins"/>
                <a:cs typeface="Poppins"/>
                <a:sym typeface="Poppins"/>
              </a:rPr>
              <a:t>nd communication preferences surveys – one for the beginning of the year, middle of the year, and end of the year. Consider what events and information families need from you and what you need from families at these different times of the school year. Be sure that the surveys are available to all parents and are translatable. </a:t>
            </a:r>
            <a:r>
              <a:rPr b="1" lang="en" sz="1700">
                <a:solidFill>
                  <a:schemeClr val="hlink"/>
                </a:solidFill>
                <a:latin typeface="Poppins"/>
                <a:ea typeface="Poppins"/>
                <a:cs typeface="Poppins"/>
                <a:sym typeface="Poppins"/>
              </a:rPr>
              <a:t> </a:t>
            </a:r>
            <a:r>
              <a:rPr lang="en" sz="1700">
                <a:solidFill>
                  <a:schemeClr val="hlink"/>
                </a:solidFill>
                <a:latin typeface="Poppins"/>
                <a:ea typeface="Poppins"/>
                <a:cs typeface="Poppins"/>
                <a:sym typeface="Poppins"/>
              </a:rPr>
              <a:t> </a:t>
            </a:r>
            <a:endParaRPr sz="1700">
              <a:solidFill>
                <a:schemeClr val="hlink"/>
              </a:solidFill>
              <a:latin typeface="Poppins"/>
              <a:ea typeface="Poppins"/>
              <a:cs typeface="Poppins"/>
              <a:sym typeface="Poppi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82"/>
          <p:cNvSpPr txBox="1"/>
          <p:nvPr>
            <p:ph type="title"/>
          </p:nvPr>
        </p:nvSpPr>
        <p:spPr>
          <a:xfrm>
            <a:off x="374550" y="322825"/>
            <a:ext cx="5525100" cy="7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Activity </a:t>
            </a:r>
            <a:r>
              <a:rPr lang="en" sz="2300"/>
              <a:t>5.6.3 - </a:t>
            </a:r>
            <a:r>
              <a:rPr lang="en" sz="2300"/>
              <a:t>Strategies for Discussions/</a:t>
            </a:r>
            <a:endParaRPr sz="2300"/>
          </a:p>
          <a:p>
            <a:pPr indent="0" lvl="0" marL="0" rtl="0" algn="l">
              <a:spcBef>
                <a:spcPts val="0"/>
              </a:spcBef>
              <a:spcAft>
                <a:spcPts val="0"/>
              </a:spcAft>
              <a:buSzPts val="990"/>
              <a:buNone/>
            </a:pPr>
            <a:r>
              <a:rPr lang="en" sz="2300"/>
              <a:t>Decision-Making with Families (Continued)</a:t>
            </a:r>
            <a:endParaRPr sz="2300"/>
          </a:p>
          <a:p>
            <a:pPr indent="0" lvl="0" marL="0" rtl="0" algn="l">
              <a:spcBef>
                <a:spcPts val="0"/>
              </a:spcBef>
              <a:spcAft>
                <a:spcPts val="0"/>
              </a:spcAft>
              <a:buSzPts val="990"/>
              <a:buNone/>
            </a:pPr>
            <a:r>
              <a:t/>
            </a:r>
            <a:endParaRPr sz="3400"/>
          </a:p>
        </p:txBody>
      </p:sp>
      <p:pic>
        <p:nvPicPr>
          <p:cNvPr id="1868" name="Google Shape;1868;p8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69" name="Google Shape;1869;p8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0" name="Google Shape;1870;p8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1" name="Google Shape;1871;p8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2" name="Google Shape;1872;p8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3" name="Google Shape;1873;p8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4" name="Google Shape;1874;p8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5" name="Google Shape;1875;p8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6" name="Google Shape;1876;p8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7" name="Google Shape;1877;p8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8" name="Google Shape;1878;p8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79" name="Google Shape;1879;p8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80" name="Google Shape;1880;p8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881" name="Google Shape;1881;p82"/>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#1</a:t>
                      </a:r>
                      <a:endParaRPr>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882" name="Google Shape;1882;p82"/>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83"/>
          <p:cNvSpPr txBox="1"/>
          <p:nvPr>
            <p:ph type="title"/>
          </p:nvPr>
        </p:nvSpPr>
        <p:spPr>
          <a:xfrm>
            <a:off x="374550" y="322825"/>
            <a:ext cx="5525100" cy="7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Activity </a:t>
            </a:r>
            <a:r>
              <a:rPr lang="en" sz="2300"/>
              <a:t>5.6.3 - Strategies for Discussions/</a:t>
            </a:r>
            <a:endParaRPr sz="2300"/>
          </a:p>
          <a:p>
            <a:pPr indent="0" lvl="0" marL="0" rtl="0" algn="l">
              <a:spcBef>
                <a:spcPts val="0"/>
              </a:spcBef>
              <a:spcAft>
                <a:spcPts val="0"/>
              </a:spcAft>
              <a:buSzPts val="990"/>
              <a:buNone/>
            </a:pPr>
            <a:r>
              <a:rPr lang="en" sz="2300"/>
              <a:t>Decision-Making with Families (Continued)</a:t>
            </a:r>
            <a:endParaRPr sz="2300"/>
          </a:p>
          <a:p>
            <a:pPr indent="0" lvl="0" marL="0" rtl="0" algn="l">
              <a:spcBef>
                <a:spcPts val="0"/>
              </a:spcBef>
              <a:spcAft>
                <a:spcPts val="0"/>
              </a:spcAft>
              <a:buSzPts val="990"/>
              <a:buNone/>
            </a:pPr>
            <a:r>
              <a:t/>
            </a:r>
            <a:endParaRPr sz="3400"/>
          </a:p>
        </p:txBody>
      </p:sp>
      <p:pic>
        <p:nvPicPr>
          <p:cNvPr id="1888" name="Google Shape;1888;p8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1889" name="Google Shape;1889;p8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0" name="Google Shape;1890;p8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1" name="Google Shape;1891;p8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2" name="Google Shape;1892;p8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3" name="Google Shape;1893;p8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4" name="Google Shape;1894;p8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5" name="Google Shape;1895;p8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6" name="Google Shape;1896;p8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7" name="Google Shape;1897;p8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8" name="Google Shape;1898;p8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899" name="Google Shape;1899;p8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00" name="Google Shape;1900;p8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01" name="Google Shape;1901;p83"/>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#2</a:t>
                      </a:r>
                      <a:endParaRPr>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solidFill>
                      <a:schemeClr val="accent2"/>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c hMerge="1"/>
                <a:tc>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grpSp>
        <p:nvGrpSpPr>
          <p:cNvPr id="1906" name="Google Shape;1906;p84"/>
          <p:cNvGrpSpPr/>
          <p:nvPr/>
        </p:nvGrpSpPr>
        <p:grpSpPr>
          <a:xfrm>
            <a:off x="224350" y="224350"/>
            <a:ext cx="7116900" cy="9597300"/>
            <a:chOff x="224350" y="224350"/>
            <a:chExt cx="7116900" cy="9597300"/>
          </a:xfrm>
        </p:grpSpPr>
        <p:sp>
          <p:nvSpPr>
            <p:cNvPr id="1907" name="Google Shape;1907;p84"/>
            <p:cNvSpPr/>
            <p:nvPr/>
          </p:nvSpPr>
          <p:spPr>
            <a:xfrm>
              <a:off x="224350" y="224350"/>
              <a:ext cx="6967500" cy="9597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84"/>
            <p:cNvSpPr/>
            <p:nvPr/>
          </p:nvSpPr>
          <p:spPr>
            <a:xfrm rot="5400000">
              <a:off x="6936250" y="7898347"/>
              <a:ext cx="660600" cy="149400"/>
            </a:xfrm>
            <a:prstGeom prst="triangle">
              <a:avLst>
                <a:gd fmla="val 5088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9" name="Google Shape;1909;p84"/>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07</a:t>
            </a:r>
            <a:endParaRPr/>
          </a:p>
        </p:txBody>
      </p:sp>
      <p:cxnSp>
        <p:nvCxnSpPr>
          <p:cNvPr id="1910" name="Google Shape;1910;p84"/>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1911" name="Google Shape;1911;p8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2" name="Google Shape;1912;p8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3" name="Google Shape;1913;p8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4" name="Google Shape;1914;p8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5" name="Google Shape;1915;p8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6" name="Google Shape;1916;p8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7" name="Google Shape;1917;p84">
            <a:hlinkClick action="ppaction://hlinksldjump" r:id="rId5"/>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8" name="Google Shape;1918;p84">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19" name="Google Shape;1919;p8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1920" name="Google Shape;1920;p8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1921" name="Google Shape;1921;p84">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1922" name="Google Shape;1922;p84"/>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a:t>Family Learning Partnerships</a:t>
            </a:r>
            <a:endParaRPr/>
          </a:p>
          <a:p>
            <a:pPr indent="0" lvl="0" marL="0" rtl="0" algn="ctr">
              <a:spcBef>
                <a:spcPts val="0"/>
              </a:spcBef>
              <a:spcAft>
                <a:spcPts val="0"/>
              </a:spcAft>
              <a:buClr>
                <a:schemeClr val="hlink"/>
              </a:buClr>
              <a:buSzPts val="1100"/>
              <a:buFont typeface="Arial"/>
              <a:buNone/>
            </a:pPr>
            <a:r>
              <a:t/>
            </a:r>
            <a:endParaRPr/>
          </a:p>
          <a:p>
            <a:pPr indent="0" lvl="0" marL="0" rtl="0" algn="ctr">
              <a:spcBef>
                <a:spcPts val="0"/>
              </a:spcBef>
              <a:spcAft>
                <a:spcPts val="0"/>
              </a:spcAft>
              <a:buNone/>
            </a:pPr>
            <a:r>
              <a:t/>
            </a:r>
            <a:endParaRPr/>
          </a:p>
        </p:txBody>
      </p:sp>
      <p:sp>
        <p:nvSpPr>
          <p:cNvPr id="1923" name="Google Shape;1923;p84">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4" name="Google Shape;1924;p84">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5" name="Google Shape;1925;p84">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6" name="Google Shape;1926;p84">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7" name="Google Shape;1927;p84">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8" name="Google Shape;1928;p84">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29" name="Google Shape;1929;p84">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0" name="Google Shape;1930;p84">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1" name="Google Shape;1931;p84">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2" name="Google Shape;1932;p84">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3" name="Google Shape;1933;p8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4" name="Google Shape;1934;p8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5" name="Google Shape;1935;p84">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6" name="Google Shape;1936;p84">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7" name="Google Shape;1937;p84">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8" name="Google Shape;1938;p84">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39" name="Google Shape;1939;p84">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0" name="Google Shape;1940;p84">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1" name="Google Shape;1941;p84">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2" name="Google Shape;1942;p84">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p85"/>
          <p:cNvSpPr txBox="1"/>
          <p:nvPr>
            <p:ph type="title"/>
          </p:nvPr>
        </p:nvSpPr>
        <p:spPr>
          <a:xfrm>
            <a:off x="20470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1948" name="Google Shape;1948;p8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49" name="Google Shape;1949;p8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0" name="Google Shape;1950;p8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1" name="Google Shape;1951;p8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2" name="Google Shape;1952;p8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3" name="Google Shape;1953;p8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4" name="Google Shape;1954;p8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5" name="Google Shape;1955;p8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6" name="Google Shape;1956;p8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7" name="Google Shape;1957;p8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8" name="Google Shape;1958;p8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59" name="Google Shape;1959;p8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60" name="Google Shape;1960;p85"/>
          <p:cNvGraphicFramePr/>
          <p:nvPr/>
        </p:nvGraphicFramePr>
        <p:xfrm>
          <a:off x="334838" y="1184250"/>
          <a:ext cx="3000000" cy="3000000"/>
        </p:xfrm>
        <a:graphic>
          <a:graphicData uri="http://schemas.openxmlformats.org/drawingml/2006/table">
            <a:tbl>
              <a:tblPr>
                <a:noFill/>
                <a:tableStyleId>{418E63AB-7CAC-4BDB-9B27-996BEED2FA0C}</a:tableStyleId>
              </a:tblPr>
              <a:tblGrid>
                <a:gridCol w="1553325"/>
                <a:gridCol w="3249475"/>
                <a:gridCol w="1890525"/>
              </a:tblGrid>
              <a:tr h="569800">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MY NOTES</a:t>
                      </a:r>
                      <a:endParaRPr b="1" sz="1600">
                        <a:solidFill>
                          <a:srgbClr val="262626"/>
                        </a:solidFill>
                        <a:latin typeface="Poppins"/>
                        <a:ea typeface="Poppins"/>
                        <a:cs typeface="Poppins"/>
                        <a:sym typeface="Poppins"/>
                      </a:endParaRPr>
                    </a:p>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600">
                          <a:latin typeface="Poppins"/>
                          <a:ea typeface="Poppins"/>
                          <a:cs typeface="Poppins"/>
                          <a:sym typeface="Poppins"/>
                        </a:rPr>
                        <a:t>Learning Pod/Micro-</a:t>
                      </a:r>
                      <a:endParaRPr b="1" sz="1600">
                        <a:latin typeface="Poppins"/>
                        <a:ea typeface="Poppins"/>
                        <a:cs typeface="Poppins"/>
                        <a:sym typeface="Poppins"/>
                      </a:endParaRPr>
                    </a:p>
                    <a:p>
                      <a:pPr indent="0" lvl="0" marL="0" rtl="0" algn="l">
                        <a:spcBef>
                          <a:spcPts val="0"/>
                        </a:spcBef>
                        <a:spcAft>
                          <a:spcPts val="0"/>
                        </a:spcAft>
                        <a:buNone/>
                      </a:pPr>
                      <a:r>
                        <a:rPr b="1" lang="en" sz="1600">
                          <a:latin typeface="Poppins"/>
                          <a:ea typeface="Poppins"/>
                          <a:cs typeface="Poppins"/>
                          <a:sym typeface="Poppins"/>
                        </a:rPr>
                        <a:t>school</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Small groups of learners under the academic supervision of families and/or hired instructors</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1200"/>
                        </a:spcBef>
                        <a:spcAft>
                          <a:spcPts val="120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232475">
                <a:tc>
                  <a:txBody>
                    <a:bodyPr/>
                    <a:lstStyle/>
                    <a:p>
                      <a:pPr indent="0" lvl="0" marL="0" rtl="0" algn="l">
                        <a:spcBef>
                          <a:spcPts val="0"/>
                        </a:spcBef>
                        <a:spcAft>
                          <a:spcPts val="0"/>
                        </a:spcAft>
                        <a:buNone/>
                      </a:pPr>
                      <a:r>
                        <a:rPr b="1" lang="en" sz="1600">
                          <a:latin typeface="Poppins"/>
                          <a:ea typeface="Poppins"/>
                          <a:cs typeface="Poppins"/>
                          <a:sym typeface="Poppins"/>
                        </a:rPr>
                        <a:t>Opportunity Gap</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a:t>
                      </a:r>
                      <a:r>
                        <a:rPr lang="en" sz="1600">
                          <a:uFill>
                            <a:noFill/>
                          </a:uFill>
                          <a:latin typeface="Poppins"/>
                          <a:ea typeface="Poppins"/>
                          <a:cs typeface="Poppins"/>
                          <a:sym typeface="Poppins"/>
                          <a:hlinkClick r:id="rId13"/>
                        </a:rPr>
                        <a:t>he inequitable</a:t>
                      </a:r>
                      <a:r>
                        <a:rPr lang="en" sz="1600">
                          <a:latin typeface="Poppins"/>
                          <a:ea typeface="Poppins"/>
                          <a:cs typeface="Poppins"/>
                          <a:sym typeface="Poppins"/>
                        </a:rPr>
                        <a:t> distribution of resources that contributes to or perpetuates learning gaps between groups of students</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1200"/>
                        </a:spcBef>
                        <a:spcAft>
                          <a:spcPts val="120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12700">
                <a:tc>
                  <a:txBody>
                    <a:bodyPr/>
                    <a:lstStyle/>
                    <a:p>
                      <a:pPr indent="0" lvl="0" marL="0" rtl="0" algn="l">
                        <a:spcBef>
                          <a:spcPts val="0"/>
                        </a:spcBef>
                        <a:spcAft>
                          <a:spcPts val="0"/>
                        </a:spcAft>
                        <a:buNone/>
                      </a:pPr>
                      <a:r>
                        <a:rPr b="1" lang="en" sz="1600">
                          <a:latin typeface="Poppins"/>
                          <a:ea typeface="Poppins"/>
                          <a:cs typeface="Poppins"/>
                          <a:sym typeface="Poppins"/>
                        </a:rPr>
                        <a:t>Leverage Points</a:t>
                      </a:r>
                      <a:endParaRPr b="1"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The 'right' places in a system where small, well-focused actions can produce significant, lasting improvements</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1200"/>
                        </a:spcBef>
                        <a:spcAft>
                          <a:spcPts val="1200"/>
                        </a:spcAft>
                        <a:buNone/>
                      </a:pPr>
                      <a:r>
                        <a:t/>
                      </a:r>
                      <a:endParaRPr sz="16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4" name="Shape 1964"/>
        <p:cNvGrpSpPr/>
        <p:nvPr/>
      </p:nvGrpSpPr>
      <p:grpSpPr>
        <a:xfrm>
          <a:off x="0" y="0"/>
          <a:ext cx="0" cy="0"/>
          <a:chOff x="0" y="0"/>
          <a:chExt cx="0" cy="0"/>
        </a:xfrm>
      </p:grpSpPr>
      <p:sp>
        <p:nvSpPr>
          <p:cNvPr id="1965" name="Google Shape;1965;p86"/>
          <p:cNvSpPr txBox="1"/>
          <p:nvPr>
            <p:ph type="title"/>
          </p:nvPr>
        </p:nvSpPr>
        <p:spPr>
          <a:xfrm>
            <a:off x="295225" y="322825"/>
            <a:ext cx="68301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555"/>
              <a:t>Activity 5.7.1 - Current Learning Partnerships</a:t>
            </a:r>
            <a:endParaRPr sz="3555"/>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966" name="Google Shape;1966;p86"/>
          <p:cNvSpPr txBox="1"/>
          <p:nvPr>
            <p:ph idx="1" type="body"/>
          </p:nvPr>
        </p:nvSpPr>
        <p:spPr>
          <a:xfrm>
            <a:off x="374550" y="1118875"/>
            <a:ext cx="6514500" cy="202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ENGAGE: Activate Prior Knowledge</a:t>
            </a:r>
            <a:endParaRPr b="1" sz="1700"/>
          </a:p>
          <a:p>
            <a:pPr indent="0" lvl="0" marL="0" rtl="0" algn="l">
              <a:spcBef>
                <a:spcPts val="0"/>
              </a:spcBef>
              <a:spcAft>
                <a:spcPts val="0"/>
              </a:spcAft>
              <a:buNone/>
            </a:pPr>
            <a:r>
              <a:rPr lang="en" sz="1700">
                <a:solidFill>
                  <a:schemeClr val="hlink"/>
                </a:solidFill>
              </a:rPr>
              <a:t>Source: </a:t>
            </a:r>
            <a:r>
              <a:rPr lang="en" sz="1700" u="sng">
                <a:solidFill>
                  <a:schemeClr val="hlink"/>
                </a:solidFill>
                <a:hlinkClick r:id="rId3"/>
              </a:rPr>
              <a:t>Albuquerque Public Schools</a:t>
            </a:r>
            <a:r>
              <a:rPr lang="en" sz="1700">
                <a:solidFill>
                  <a:schemeClr val="hlink"/>
                </a:solidFill>
              </a:rPr>
              <a:t> </a:t>
            </a:r>
            <a:endParaRPr b="1" sz="1700"/>
          </a:p>
          <a:p>
            <a:pPr indent="0" lvl="0" marL="0" rtl="0" algn="l">
              <a:lnSpc>
                <a:spcPct val="100000"/>
              </a:lnSpc>
              <a:spcBef>
                <a:spcPts val="0"/>
              </a:spcBef>
              <a:spcAft>
                <a:spcPts val="0"/>
              </a:spcAft>
              <a:buNone/>
            </a:pPr>
            <a:r>
              <a:rPr i="1" lang="en" sz="1700">
                <a:solidFill>
                  <a:schemeClr val="hlink"/>
                </a:solidFill>
              </a:rPr>
              <a:t>INSTRUCTIONS: </a:t>
            </a:r>
            <a:endParaRPr sz="1700">
              <a:solidFill>
                <a:schemeClr val="hlink"/>
              </a:solidFill>
            </a:endParaRPr>
          </a:p>
          <a:p>
            <a:pPr indent="-336550" lvl="0" marL="457200" rtl="0" algn="l">
              <a:lnSpc>
                <a:spcPct val="115000"/>
              </a:lnSpc>
              <a:spcBef>
                <a:spcPts val="0"/>
              </a:spcBef>
              <a:spcAft>
                <a:spcPts val="0"/>
              </a:spcAft>
              <a:buClr>
                <a:schemeClr val="hlink"/>
              </a:buClr>
              <a:buSzPts val="1700"/>
              <a:buChar char="●"/>
            </a:pPr>
            <a:r>
              <a:rPr lang="en" sz="1700">
                <a:solidFill>
                  <a:schemeClr val="hlink"/>
                </a:solidFill>
              </a:rPr>
              <a:t>For each domain below, list examples of your school or district’s current family partnership practices. Reflect on what is working and what needs improvement. </a:t>
            </a:r>
            <a:endParaRPr sz="1700">
              <a:solidFill>
                <a:schemeClr val="hlink"/>
              </a:solidFill>
            </a:endParaRPr>
          </a:p>
        </p:txBody>
      </p:sp>
      <p:sp>
        <p:nvSpPr>
          <p:cNvPr id="1967" name="Google Shape;1967;p86">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8" name="Google Shape;1968;p86">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69" name="Google Shape;1969;p8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0" name="Google Shape;1970;p8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1" name="Google Shape;1971;p86">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2" name="Google Shape;1972;p86">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3" name="Google Shape;1973;p86">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4" name="Google Shape;1974;p86">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5" name="Google Shape;1975;p86">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6" name="Google Shape;1976;p86">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7" name="Google Shape;1977;p86">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78" name="Google Shape;1978;p86">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79" name="Google Shape;1979;p86"/>
          <p:cNvGraphicFramePr/>
          <p:nvPr/>
        </p:nvGraphicFramePr>
        <p:xfrm>
          <a:off x="295225" y="3595915"/>
          <a:ext cx="3000000" cy="3000000"/>
        </p:xfrm>
        <a:graphic>
          <a:graphicData uri="http://schemas.openxmlformats.org/drawingml/2006/table">
            <a:tbl>
              <a:tblPr>
                <a:noFill/>
                <a:tableStyleId>{3C1FD8AF-B8EA-4574-A5B5-76700F46D3DF}</a:tableStyleId>
              </a:tblPr>
              <a:tblGrid>
                <a:gridCol w="2197925"/>
                <a:gridCol w="2197925"/>
                <a:gridCol w="2197925"/>
              </a:tblGrid>
              <a:tr h="388875">
                <a:tc>
                  <a:txBody>
                    <a:bodyPr/>
                    <a:lstStyle/>
                    <a:p>
                      <a:pPr indent="0" lvl="0" marL="0" rtl="0" algn="ctr">
                        <a:spcBef>
                          <a:spcPts val="0"/>
                        </a:spcBef>
                        <a:spcAft>
                          <a:spcPts val="0"/>
                        </a:spcAft>
                        <a:buNone/>
                      </a:pPr>
                      <a:r>
                        <a:rPr b="1" lang="en">
                          <a:latin typeface="Poppins"/>
                          <a:ea typeface="Poppins"/>
                          <a:cs typeface="Poppins"/>
                          <a:sym typeface="Poppins"/>
                        </a:rPr>
                        <a:t>CURRENT PRACTICES</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WORKING WELL</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NEEDS IMPROVEMENT</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r>
              <a:tr h="925450">
                <a:tc gridSpan="3">
                  <a:txBody>
                    <a:bodyPr/>
                    <a:lstStyle/>
                    <a:p>
                      <a:pPr indent="0" lvl="0" marL="0" rtl="0" algn="l">
                        <a:spcBef>
                          <a:spcPts val="0"/>
                        </a:spcBef>
                        <a:spcAft>
                          <a:spcPts val="0"/>
                        </a:spcAft>
                        <a:buNone/>
                      </a:pPr>
                      <a:r>
                        <a:rPr b="1" lang="en">
                          <a:solidFill>
                            <a:schemeClr val="hlink"/>
                          </a:solidFill>
                          <a:latin typeface="Poppins"/>
                          <a:ea typeface="Poppins"/>
                          <a:cs typeface="Poppins"/>
                          <a:sym typeface="Poppins"/>
                        </a:rPr>
                        <a:t>Communication:</a:t>
                      </a:r>
                      <a:endParaRPr b="1">
                        <a:solidFill>
                          <a:schemeClr val="hlink"/>
                        </a:solidFill>
                        <a:latin typeface="Poppins"/>
                        <a:ea typeface="Poppins"/>
                        <a:cs typeface="Poppins"/>
                        <a:sym typeface="Poppins"/>
                      </a:endParaRPr>
                    </a:p>
                    <a:p>
                      <a:pPr indent="0" lvl="0" marL="0" rtl="0" algn="l">
                        <a:spcBef>
                          <a:spcPts val="0"/>
                        </a:spcBef>
                        <a:spcAft>
                          <a:spcPts val="0"/>
                        </a:spcAft>
                        <a:buNone/>
                      </a:pPr>
                      <a:r>
                        <a:rPr i="1" lang="en">
                          <a:solidFill>
                            <a:schemeClr val="hlink"/>
                          </a:solidFill>
                          <a:latin typeface="Poppins"/>
                          <a:ea typeface="Poppins"/>
                          <a:cs typeface="Poppins"/>
                          <a:sym typeface="Poppins"/>
                        </a:rPr>
                        <a:t>A range of strategies to regularly seek and share information about students’ achievements and learning needs, school policies, practices, and community initiatives</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301400">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328250">
                <a:tc gridSpan="3">
                  <a:txBody>
                    <a:bodyPr/>
                    <a:lstStyle/>
                    <a:p>
                      <a:pPr indent="0" lvl="0" marL="0" rtl="0" algn="l">
                        <a:spcBef>
                          <a:spcPts val="0"/>
                        </a:spcBef>
                        <a:spcAft>
                          <a:spcPts val="0"/>
                        </a:spcAft>
                        <a:buNone/>
                      </a:pPr>
                      <a:r>
                        <a:rPr b="1" lang="en">
                          <a:solidFill>
                            <a:schemeClr val="hlink"/>
                          </a:solidFill>
                          <a:latin typeface="Poppins"/>
                          <a:ea typeface="Poppins"/>
                          <a:cs typeface="Poppins"/>
                          <a:sym typeface="Poppins"/>
                        </a:rPr>
                        <a:t>Strengthening Relationships and Capacity:</a:t>
                      </a:r>
                      <a:endParaRPr b="1">
                        <a:solidFill>
                          <a:schemeClr val="hlink"/>
                        </a:solidFill>
                        <a:latin typeface="Poppins"/>
                        <a:ea typeface="Poppins"/>
                        <a:cs typeface="Poppins"/>
                        <a:sym typeface="Poppins"/>
                      </a:endParaRPr>
                    </a:p>
                    <a:p>
                      <a:pPr indent="0" lvl="0" marL="0" rtl="0" algn="l">
                        <a:spcBef>
                          <a:spcPts val="0"/>
                        </a:spcBef>
                        <a:spcAft>
                          <a:spcPts val="0"/>
                        </a:spcAft>
                        <a:buNone/>
                      </a:pPr>
                      <a:r>
                        <a:rPr i="1" lang="en">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774350">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bl>
          </a:graphicData>
        </a:graphic>
      </p:graphicFrame>
      <p:sp>
        <p:nvSpPr>
          <p:cNvPr id="1980" name="Google Shape;1980;p86"/>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87"/>
          <p:cNvSpPr txBox="1"/>
          <p:nvPr>
            <p:ph type="title"/>
          </p:nvPr>
        </p:nvSpPr>
        <p:spPr>
          <a:xfrm>
            <a:off x="295275" y="322825"/>
            <a:ext cx="67638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555"/>
              <a:t>Activity 5.7.1 - Current Learning Partnerships (Continued)</a:t>
            </a:r>
            <a:endParaRPr sz="3555"/>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1986" name="Google Shape;1986;p8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7" name="Google Shape;1987;p8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8" name="Google Shape;1988;p8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89" name="Google Shape;1989;p8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0" name="Google Shape;1990;p8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1" name="Google Shape;1991;p8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2" name="Google Shape;1992;p8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3" name="Google Shape;1993;p8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4" name="Google Shape;1994;p8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5" name="Google Shape;1995;p8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6" name="Google Shape;1996;p8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1997" name="Google Shape;1997;p8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1998" name="Google Shape;1998;p87"/>
          <p:cNvGraphicFramePr/>
          <p:nvPr/>
        </p:nvGraphicFramePr>
        <p:xfrm>
          <a:off x="295225" y="1441675"/>
          <a:ext cx="3000000" cy="3000000"/>
        </p:xfrm>
        <a:graphic>
          <a:graphicData uri="http://schemas.openxmlformats.org/drawingml/2006/table">
            <a:tbl>
              <a:tblPr>
                <a:noFill/>
                <a:tableStyleId>{3C1FD8AF-B8EA-4574-A5B5-76700F46D3DF}</a:tableStyleId>
              </a:tblPr>
              <a:tblGrid>
                <a:gridCol w="2197925"/>
                <a:gridCol w="2197925"/>
                <a:gridCol w="2197925"/>
              </a:tblGrid>
              <a:tr h="362375">
                <a:tc>
                  <a:txBody>
                    <a:bodyPr/>
                    <a:lstStyle/>
                    <a:p>
                      <a:pPr indent="0" lvl="0" marL="0" rtl="0" algn="ctr">
                        <a:spcBef>
                          <a:spcPts val="0"/>
                        </a:spcBef>
                        <a:spcAft>
                          <a:spcPts val="0"/>
                        </a:spcAft>
                        <a:buNone/>
                      </a:pPr>
                      <a:r>
                        <a:rPr b="1" lang="en">
                          <a:latin typeface="Poppins"/>
                          <a:ea typeface="Poppins"/>
                          <a:cs typeface="Poppins"/>
                          <a:sym typeface="Poppins"/>
                        </a:rPr>
                        <a:t>CURRENT PRACTICES</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WORKING WELL</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a:latin typeface="Poppins"/>
                          <a:ea typeface="Poppins"/>
                          <a:cs typeface="Poppins"/>
                          <a:sym typeface="Poppins"/>
                        </a:rPr>
                        <a:t>NEEDS IMPROVEMENT</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3"/>
                    </a:solidFill>
                  </a:tcPr>
                </a:tc>
              </a:tr>
              <a:tr h="1003850">
                <a:tc gridSpan="3">
                  <a:txBody>
                    <a:bodyPr/>
                    <a:lstStyle/>
                    <a:p>
                      <a:pPr indent="0" lvl="0" marL="0" rtl="0" algn="l">
                        <a:spcBef>
                          <a:spcPts val="0"/>
                        </a:spcBef>
                        <a:spcAft>
                          <a:spcPts val="0"/>
                        </a:spcAft>
                        <a:buNone/>
                      </a:pPr>
                      <a:r>
                        <a:rPr b="1" lang="en">
                          <a:solidFill>
                            <a:schemeClr val="hlink"/>
                          </a:solidFill>
                          <a:latin typeface="Poppins"/>
                          <a:ea typeface="Poppins"/>
                          <a:cs typeface="Poppins"/>
                          <a:sym typeface="Poppins"/>
                        </a:rPr>
                        <a:t>Recognizing the Role of the Family: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policies, practices and programs acknowledge families as partners. Schools recognize and build on the capacity of families to assist and encourage their children’s learning in and out of school.</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003850">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003850">
                <a:tc gridSpan="3">
                  <a:txBody>
                    <a:bodyPr/>
                    <a:lstStyle/>
                    <a:p>
                      <a:pPr indent="0" lvl="0" marL="0" rtl="0" algn="l">
                        <a:spcBef>
                          <a:spcPts val="0"/>
                        </a:spcBef>
                        <a:spcAft>
                          <a:spcPts val="0"/>
                        </a:spcAft>
                        <a:buNone/>
                      </a:pPr>
                      <a:r>
                        <a:rPr b="1" lang="en">
                          <a:solidFill>
                            <a:schemeClr val="hlink"/>
                          </a:solidFill>
                          <a:latin typeface="Poppins"/>
                          <a:ea typeface="Poppins"/>
                          <a:cs typeface="Poppins"/>
                          <a:sym typeface="Poppins"/>
                        </a:rPr>
                        <a:t>Shared Decision-Making:</a:t>
                      </a:r>
                      <a:endParaRPr b="1">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Families and community members are active contributors to school decision-making and planning for in-person and remote learning; school policy and practice; and community-building initiatives.</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003850">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1003850">
                <a:tc gridSpan="3">
                  <a:txBody>
                    <a:bodyPr/>
                    <a:lstStyle/>
                    <a:p>
                      <a:pPr indent="0" lvl="0" marL="0" rtl="0" algn="l">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Collaborating with the Community: </a:t>
                      </a:r>
                      <a:endParaRPr b="1">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003850">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785400">
                <a:tc gridSpan="3">
                  <a:txBody>
                    <a:bodyPr/>
                    <a:lstStyle/>
                    <a:p>
                      <a:pPr indent="0" lvl="0" marL="0" rtl="0" algn="l">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Family and Community participation:</a:t>
                      </a:r>
                      <a:endParaRPr b="1">
                        <a:solidFill>
                          <a:schemeClr val="hlink"/>
                        </a:solidFill>
                        <a:latin typeface="Poppins"/>
                        <a:ea typeface="Poppins"/>
                        <a:cs typeface="Poppins"/>
                        <a:sym typeface="Poppins"/>
                      </a:endParaRPr>
                    </a:p>
                    <a:p>
                      <a:pPr indent="0" lvl="0" marL="0" rtl="0" algn="l">
                        <a:spcBef>
                          <a:spcPts val="0"/>
                        </a:spcBef>
                        <a:spcAft>
                          <a:spcPts val="0"/>
                        </a:spcAft>
                        <a:buClr>
                          <a:schemeClr val="hlink"/>
                        </a:buClr>
                        <a:buSzPts val="1100"/>
                        <a:buFont typeface="Arial"/>
                        <a:buNone/>
                      </a:pPr>
                      <a:r>
                        <a:rPr lang="en">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b="1" sz="1700">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hMerge="1"/>
                <a:tc hMerge="1"/>
              </a:tr>
              <a:tr h="1003850">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3500" marB="63500" marR="63500" marL="63500" anchor="ctr">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8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888"/>
              <a:t>Activity 5.7.2 - Revise a Current Routine</a:t>
            </a:r>
            <a:endParaRPr sz="3888"/>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04" name="Google Shape;2004;p88"/>
          <p:cNvSpPr txBox="1"/>
          <p:nvPr>
            <p:ph idx="1" type="body"/>
          </p:nvPr>
        </p:nvSpPr>
        <p:spPr>
          <a:xfrm>
            <a:off x="455450" y="1131925"/>
            <a:ext cx="6355200" cy="88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ESTABLISH: Reflection for Action</a:t>
            </a:r>
            <a:endParaRPr sz="1800">
              <a:solidFill>
                <a:schemeClr val="hlink"/>
              </a:solidFill>
            </a:endParaRPr>
          </a:p>
          <a:p>
            <a:pPr indent="0" lvl="0" marL="0" rtl="0" algn="l">
              <a:lnSpc>
                <a:spcPct val="100000"/>
              </a:lnSpc>
              <a:spcBef>
                <a:spcPts val="0"/>
              </a:spcBef>
              <a:spcAft>
                <a:spcPts val="0"/>
              </a:spcAft>
              <a:buNone/>
            </a:pPr>
            <a:r>
              <a:t/>
            </a:r>
            <a:endParaRPr sz="13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15000"/>
              </a:lnSpc>
              <a:spcBef>
                <a:spcPts val="0"/>
              </a:spcBef>
              <a:spcAft>
                <a:spcPts val="0"/>
              </a:spcAft>
              <a:buSzPts val="1800"/>
              <a:buChar char="●"/>
            </a:pPr>
            <a:r>
              <a:rPr lang="en" sz="1800">
                <a:solidFill>
                  <a:schemeClr val="hlink"/>
                </a:solidFill>
              </a:rPr>
              <a:t>Complete the self-assessment on the following page to evaluate your family </a:t>
            </a:r>
            <a:r>
              <a:rPr lang="en" sz="1800">
                <a:solidFill>
                  <a:schemeClr val="hlink"/>
                </a:solidFill>
              </a:rPr>
              <a:t>partnerships</a:t>
            </a:r>
            <a:r>
              <a:rPr lang="en" sz="1800">
                <a:solidFill>
                  <a:schemeClr val="hlink"/>
                </a:solidFill>
              </a:rPr>
              <a:t> (adapted from </a:t>
            </a:r>
            <a:r>
              <a:rPr lang="en" sz="1800" u="sng">
                <a:solidFill>
                  <a:srgbClr val="1155CC"/>
                </a:solidFill>
                <a:hlinkClick r:id="rId3">
                  <a:extLst>
                    <a:ext uri="{A12FA001-AC4F-418D-AE19-62706E023703}">
                      <ahyp:hlinkClr val="tx"/>
                    </a:ext>
                  </a:extLst>
                </a:hlinkClick>
              </a:rPr>
              <a:t>Families as Partners</a:t>
            </a:r>
            <a:r>
              <a:rPr lang="en" sz="1800">
                <a:solidFill>
                  <a:schemeClr val="hlink"/>
                </a:solidFill>
              </a:rPr>
              <a:t>, </a:t>
            </a:r>
            <a:r>
              <a:rPr lang="en" sz="1800">
                <a:solidFill>
                  <a:schemeClr val="hlink"/>
                </a:solidFill>
              </a:rPr>
              <a:t>eTEACHNY).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Remember to approach this through the context of student learning that takes place outside the physical classroom (i.e., remote, hybrid, asynchronous instruction, homework) and your role supporting student learning across environments. </a:t>
            </a:r>
            <a:endParaRPr sz="1800">
              <a:solidFill>
                <a:schemeClr val="hlink"/>
              </a:solidFill>
            </a:endParaRPr>
          </a:p>
          <a:p>
            <a:pPr indent="-342900" lvl="0" marL="457200" rtl="0" algn="l">
              <a:lnSpc>
                <a:spcPct val="115000"/>
              </a:lnSpc>
              <a:spcBef>
                <a:spcPts val="0"/>
              </a:spcBef>
              <a:spcAft>
                <a:spcPts val="0"/>
              </a:spcAft>
              <a:buClr>
                <a:schemeClr val="hlink"/>
              </a:buClr>
              <a:buSzPts val="1800"/>
              <a:buChar char="●"/>
            </a:pPr>
            <a:r>
              <a:rPr lang="en" sz="1800">
                <a:solidFill>
                  <a:schemeClr val="hlink"/>
                </a:solidFill>
              </a:rPr>
              <a:t>Record your scores then respond to the reflection questions.</a:t>
            </a:r>
            <a:endParaRPr sz="18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None/>
            </a:pPr>
            <a:r>
              <a:t/>
            </a:r>
            <a:endParaRPr sz="1400">
              <a:solidFill>
                <a:schemeClr val="hlink"/>
              </a:solidFill>
            </a:endParaRPr>
          </a:p>
          <a:p>
            <a:pPr indent="0" lvl="0" marL="0" rtl="0" algn="l">
              <a:lnSpc>
                <a:spcPct val="100000"/>
              </a:lnSpc>
              <a:spcBef>
                <a:spcPts val="0"/>
              </a:spcBef>
              <a:spcAft>
                <a:spcPts val="0"/>
              </a:spcAft>
              <a:buNone/>
            </a:pPr>
            <a:r>
              <a:t/>
            </a:r>
            <a:endParaRPr i="1" sz="23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b="1" sz="1100">
              <a:solidFill>
                <a:schemeClr val="hlink"/>
              </a:solidFill>
            </a:endParaRPr>
          </a:p>
        </p:txBody>
      </p:sp>
      <p:sp>
        <p:nvSpPr>
          <p:cNvPr id="2005" name="Google Shape;2005;p88">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6" name="Google Shape;2006;p88">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7" name="Google Shape;2007;p8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8" name="Google Shape;2008;p8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09" name="Google Shape;2009;p88">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0" name="Google Shape;2010;p88">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1" name="Google Shape;2011;p88">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2" name="Google Shape;2012;p88">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3" name="Google Shape;2013;p88">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4" name="Google Shape;2014;p88">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5" name="Google Shape;2015;p88">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16" name="Google Shape;2016;p88">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p26"/>
          <p:cNvGraphicFramePr/>
          <p:nvPr/>
        </p:nvGraphicFramePr>
        <p:xfrm>
          <a:off x="347700" y="1037750"/>
          <a:ext cx="3000000" cy="3000000"/>
        </p:xfrm>
        <a:graphic>
          <a:graphicData uri="http://schemas.openxmlformats.org/drawingml/2006/table">
            <a:tbl>
              <a:tblPr>
                <a:noFill/>
                <a:tableStyleId>{3C1FD8AF-B8EA-4574-A5B5-76700F46D3DF}</a:tableStyleId>
              </a:tblPr>
              <a:tblGrid>
                <a:gridCol w="2398975"/>
                <a:gridCol w="4073225"/>
              </a:tblGrid>
              <a:tr h="779500">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SESSION</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FFFFFF">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500">
                          <a:solidFill>
                            <a:srgbClr val="353535"/>
                          </a:solidFill>
                          <a:latin typeface="Poppins"/>
                          <a:ea typeface="Poppins"/>
                          <a:cs typeface="Poppins"/>
                          <a:sym typeface="Poppins"/>
                        </a:rPr>
                        <a:t>CONTENTS</a:t>
                      </a:r>
                      <a:endParaRPr b="1" sz="1500">
                        <a:solidFill>
                          <a:srgbClr val="353535"/>
                        </a:solidFill>
                        <a:latin typeface="Poppins"/>
                        <a:ea typeface="Poppins"/>
                        <a:cs typeface="Poppins"/>
                        <a:sym typeface="Poppins"/>
                      </a:endParaRPr>
                    </a:p>
                  </a:txBody>
                  <a:tcPr marT="91425" marB="91425" marR="91425" marL="91425" anchor="b">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779500">
                <a:tc>
                  <a:txBody>
                    <a:bodyPr/>
                    <a:lstStyle/>
                    <a:p>
                      <a:pPr indent="0" lvl="0" marL="0" rtl="0" algn="l">
                        <a:spcBef>
                          <a:spcPts val="0"/>
                        </a:spcBef>
                        <a:spcAft>
                          <a:spcPts val="0"/>
                        </a:spcAft>
                        <a:buNone/>
                      </a:pPr>
                      <a:r>
                        <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660" name="Google Shape;660;p26"/>
          <p:cNvSpPr txBox="1"/>
          <p:nvPr>
            <p:ph type="title"/>
          </p:nvPr>
        </p:nvSpPr>
        <p:spPr>
          <a:xfrm>
            <a:off x="347725" y="437125"/>
            <a:ext cx="6514500" cy="5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i="1" lang="en" sz="3700"/>
              <a:t>Table of Contents</a:t>
            </a:r>
            <a:endParaRPr i="1" sz="3700"/>
          </a:p>
        </p:txBody>
      </p:sp>
      <p:sp>
        <p:nvSpPr>
          <p:cNvPr id="661" name="Google Shape;661;p26">
            <a:hlinkClick action="ppaction://hlinksldjump" r:id="rId3"/>
          </p:cNvPr>
          <p:cNvSpPr txBox="1"/>
          <p:nvPr>
            <p:ph idx="4" type="body"/>
          </p:nvPr>
        </p:nvSpPr>
        <p:spPr>
          <a:xfrm>
            <a:off x="412125" y="7405826"/>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08</a:t>
            </a:r>
            <a:endParaRPr/>
          </a:p>
        </p:txBody>
      </p:sp>
      <p:sp>
        <p:nvSpPr>
          <p:cNvPr id="662" name="Google Shape;662;p26">
            <a:hlinkClick action="ppaction://hlinksldjump" r:id="rId4"/>
          </p:cNvPr>
          <p:cNvSpPr txBox="1"/>
          <p:nvPr>
            <p:ph idx="5" type="body"/>
          </p:nvPr>
        </p:nvSpPr>
        <p:spPr>
          <a:xfrm>
            <a:off x="412125" y="6629347"/>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07</a:t>
            </a:r>
            <a:endParaRPr/>
          </a:p>
        </p:txBody>
      </p:sp>
      <p:sp>
        <p:nvSpPr>
          <p:cNvPr id="663" name="Google Shape;663;p26">
            <a:hlinkClick action="ppaction://hlinksldjump" r:id="rId5"/>
          </p:cNvPr>
          <p:cNvSpPr txBox="1"/>
          <p:nvPr>
            <p:ph idx="6" type="body"/>
          </p:nvPr>
        </p:nvSpPr>
        <p:spPr>
          <a:xfrm>
            <a:off x="412125" y="5852868"/>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06</a:t>
            </a:r>
            <a:endParaRPr/>
          </a:p>
        </p:txBody>
      </p:sp>
      <p:sp>
        <p:nvSpPr>
          <p:cNvPr id="664" name="Google Shape;664;p26">
            <a:hlinkClick action="ppaction://hlinksldjump" r:id="rId6"/>
          </p:cNvPr>
          <p:cNvSpPr txBox="1"/>
          <p:nvPr>
            <p:ph idx="7" type="body"/>
          </p:nvPr>
        </p:nvSpPr>
        <p:spPr>
          <a:xfrm>
            <a:off x="412125" y="5076390"/>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05</a:t>
            </a:r>
            <a:endParaRPr/>
          </a:p>
        </p:txBody>
      </p:sp>
      <p:sp>
        <p:nvSpPr>
          <p:cNvPr id="665" name="Google Shape;665;p26">
            <a:hlinkClick action="ppaction://hlinksldjump" r:id="rId7"/>
          </p:cNvPr>
          <p:cNvSpPr txBox="1"/>
          <p:nvPr>
            <p:ph idx="8" type="body"/>
          </p:nvPr>
        </p:nvSpPr>
        <p:spPr>
          <a:xfrm>
            <a:off x="412125" y="4299911"/>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04</a:t>
            </a:r>
            <a:endParaRPr/>
          </a:p>
        </p:txBody>
      </p:sp>
      <p:sp>
        <p:nvSpPr>
          <p:cNvPr id="666" name="Google Shape;666;p26">
            <a:hlinkClick action="ppaction://hlinksldjump" r:id="rId8"/>
          </p:cNvPr>
          <p:cNvSpPr txBox="1"/>
          <p:nvPr>
            <p:ph idx="9" type="body"/>
          </p:nvPr>
        </p:nvSpPr>
        <p:spPr>
          <a:xfrm>
            <a:off x="412125" y="3523432"/>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03</a:t>
            </a:r>
            <a:endParaRPr/>
          </a:p>
        </p:txBody>
      </p:sp>
      <p:sp>
        <p:nvSpPr>
          <p:cNvPr id="667" name="Google Shape;667;p26">
            <a:hlinkClick action="ppaction://hlinksldjump" r:id="rId9"/>
          </p:cNvPr>
          <p:cNvSpPr txBox="1"/>
          <p:nvPr>
            <p:ph idx="13" type="body"/>
          </p:nvPr>
        </p:nvSpPr>
        <p:spPr>
          <a:xfrm>
            <a:off x="412125" y="2746954"/>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02</a:t>
            </a:r>
            <a:endParaRPr/>
          </a:p>
        </p:txBody>
      </p:sp>
      <p:sp>
        <p:nvSpPr>
          <p:cNvPr id="668" name="Google Shape;668;p26">
            <a:hlinkClick action="ppaction://hlinksldjump" r:id="rId10"/>
          </p:cNvPr>
          <p:cNvSpPr txBox="1"/>
          <p:nvPr>
            <p:ph idx="14" type="body"/>
          </p:nvPr>
        </p:nvSpPr>
        <p:spPr>
          <a:xfrm>
            <a:off x="412125" y="1970475"/>
            <a:ext cx="2266800" cy="63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01</a:t>
            </a:r>
            <a:endParaRPr/>
          </a:p>
        </p:txBody>
      </p:sp>
      <p:sp>
        <p:nvSpPr>
          <p:cNvPr id="669" name="Google Shape;669;p26"/>
          <p:cNvSpPr txBox="1"/>
          <p:nvPr>
            <p:ph idx="21" type="body"/>
          </p:nvPr>
        </p:nvSpPr>
        <p:spPr>
          <a:xfrm>
            <a:off x="2831200" y="337019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Bridging the Digital Divide Across Learning Environments </a:t>
            </a:r>
            <a:endParaRPr/>
          </a:p>
        </p:txBody>
      </p:sp>
      <p:sp>
        <p:nvSpPr>
          <p:cNvPr id="670" name="Google Shape;670;p26"/>
          <p:cNvSpPr txBox="1"/>
          <p:nvPr>
            <p:ph idx="22" type="body"/>
          </p:nvPr>
        </p:nvSpPr>
        <p:spPr>
          <a:xfrm>
            <a:off x="2831200" y="2596752"/>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Trust, Transparency, and Capacity</a:t>
            </a:r>
            <a:endParaRPr/>
          </a:p>
        </p:txBody>
      </p:sp>
      <p:sp>
        <p:nvSpPr>
          <p:cNvPr id="671" name="Google Shape;671;p26"/>
          <p:cNvSpPr txBox="1"/>
          <p:nvPr>
            <p:ph idx="23" type="body"/>
          </p:nvPr>
        </p:nvSpPr>
        <p:spPr>
          <a:xfrm>
            <a:off x="2831200" y="1817250"/>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Rethinking Family Engagement Across Learning Environments</a:t>
            </a:r>
            <a:endParaRPr/>
          </a:p>
        </p:txBody>
      </p:sp>
      <p:sp>
        <p:nvSpPr>
          <p:cNvPr id="672" name="Google Shape;672;p26">
            <a:hlinkClick action="ppaction://hlinksldjump" r:id="rId11"/>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3" name="Google Shape;673;p26">
            <a:hlinkClick action="ppaction://hlinksldjump" r:id="rId12"/>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4" name="Google Shape;674;p26">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5" name="Google Shape;675;p26">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6" name="Google Shape;676;p26">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7" name="Google Shape;677;p26">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8" name="Google Shape;678;p26">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79" name="Google Shape;679;p26">
            <a:hlinkClick/>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0" name="Google Shape;680;p26">
            <a:hlinkClick/>
          </p:cNvPr>
          <p:cNvSpPr txBox="1"/>
          <p:nvPr/>
        </p:nvSpPr>
        <p:spPr>
          <a:xfrm rot="5400000">
            <a:off x="7071100" y="821898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1" name="Google Shape;681;p26">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682" name="Google Shape;682;p26">
            <a:hlinkClick action="ppaction://hlinksldjump" r:id="rId1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3" name="Google Shape;683;p26">
            <a:hlinkClick action="ppaction://hlinksldjump" r:id="rId1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4" name="Google Shape;684;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5" name="Google Shape;685;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6" name="Google Shape;686;p26">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7" name="Google Shape;687;p26">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8" name="Google Shape;688;p26">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89" name="Google Shape;689;p26">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0" name="Google Shape;690;p26">
            <a:hlinkClick action="ppaction://hlinksldjump" r:id="rId15"/>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1" name="Google Shape;691;p26">
            <a:hlinkClick action="ppaction://hlinksldjump" r:id="rId16"/>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2" name="Google Shape;692;p26">
            <a:hlinkClick action="ppaction://hlinksldjump" r:id="rId17"/>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3" name="Google Shape;693;p26">
            <a:hlinkClick action="ppaction://hlinksldjump" r:id="rId18"/>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4" name="Google Shape;694;p26">
            <a:hlinkClick action="ppaction://hlinksldjump" r:id="rId19"/>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5" name="Google Shape;695;p26">
            <a:hlinkClick action="ppaction://hlinksldjump" r:id="rId2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6" name="Google Shape;696;p26">
            <a:hlinkClick action="ppaction://hlinksldjump" r:id="rId2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7" name="Google Shape;697;p26">
            <a:hlinkClick action="ppaction://hlinksldjump" r:id="rId22"/>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8" name="Google Shape;698;p26">
            <a:hlinkClick action="ppaction://hlinksldjump" r:id="rId2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699" name="Google Shape;699;p26">
            <a:hlinkClick action="ppaction://hlinksldjump" r:id="rId2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0" name="Google Shape;700;p2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1" name="Google Shape;701;p2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2" name="Google Shape;702;p26">
            <a:hlinkClick action="ppaction://hlinksldjump" r:id="rId2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3" name="Google Shape;703;p26">
            <a:hlinkClick action="ppaction://hlinksldjump" r:id="rId2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4" name="Google Shape;704;p26">
            <a:hlinkClick action="ppaction://hlinksldjump" r:id="rId2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5" name="Google Shape;705;p26">
            <a:hlinkClick action="ppaction://hlinksldjump" r:id="rId2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6" name="Google Shape;706;p26">
            <a:hlinkClick action="ppaction://hlinksldjump" r:id="rId2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7" name="Google Shape;707;p26">
            <a:hlinkClick action="ppaction://hlinksldjump" r:id="rId3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8" name="Google Shape;708;p26">
            <a:hlinkClick action="ppaction://hlinksldjump" r:id="rId3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09" name="Google Shape;709;p26">
            <a:hlinkClick action="ppaction://hlinksldjump" r:id="rId3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10" name="Google Shape;710;p26"/>
          <p:cNvSpPr txBox="1"/>
          <p:nvPr>
            <p:ph idx="21" type="body"/>
          </p:nvPr>
        </p:nvSpPr>
        <p:spPr>
          <a:xfrm>
            <a:off x="2831188" y="422324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Effective Communication Across Learning Environments</a:t>
            </a:r>
            <a:endParaRPr/>
          </a:p>
        </p:txBody>
      </p:sp>
      <p:sp>
        <p:nvSpPr>
          <p:cNvPr id="711" name="Google Shape;711;p26"/>
          <p:cNvSpPr txBox="1"/>
          <p:nvPr>
            <p:ph idx="21" type="body"/>
          </p:nvPr>
        </p:nvSpPr>
        <p:spPr>
          <a:xfrm>
            <a:off x="2831188" y="4965473"/>
            <a:ext cx="3930300" cy="789300"/>
          </a:xfrm>
          <a:prstGeom prst="rect">
            <a:avLst/>
          </a:prstGeom>
        </p:spPr>
        <p:txBody>
          <a:bodyPr anchorCtr="0" anchor="ctr" bIns="91425" lIns="91425" spcFirstLastPara="1" rIns="91425" wrap="square" tIns="91425">
            <a:normAutofit fontScale="85000"/>
          </a:bodyPr>
          <a:lstStyle/>
          <a:p>
            <a:pPr indent="0" lvl="0" marL="0" rtl="0" algn="l">
              <a:spcBef>
                <a:spcPts val="0"/>
              </a:spcBef>
              <a:spcAft>
                <a:spcPts val="0"/>
              </a:spcAft>
              <a:buClr>
                <a:schemeClr val="hlink"/>
              </a:buClr>
              <a:buSzPct val="57894"/>
              <a:buFont typeface="Arial"/>
              <a:buNone/>
            </a:pPr>
            <a:r>
              <a:rPr lang="en"/>
              <a:t>Engaging with Funds of Knowledge Across Learning Environments</a:t>
            </a:r>
            <a:endParaRPr/>
          </a:p>
        </p:txBody>
      </p:sp>
      <p:sp>
        <p:nvSpPr>
          <p:cNvPr id="712" name="Google Shape;712;p26"/>
          <p:cNvSpPr txBox="1"/>
          <p:nvPr>
            <p:ph idx="21" type="body"/>
          </p:nvPr>
        </p:nvSpPr>
        <p:spPr>
          <a:xfrm>
            <a:off x="2831188" y="5776223"/>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Elevating Family Voice for </a:t>
            </a:r>
            <a:endParaRPr/>
          </a:p>
          <a:p>
            <a:pPr indent="0" lvl="0" marL="0" rtl="0" algn="l">
              <a:spcBef>
                <a:spcPts val="0"/>
              </a:spcBef>
              <a:spcAft>
                <a:spcPts val="0"/>
              </a:spcAft>
              <a:buClr>
                <a:schemeClr val="hlink"/>
              </a:buClr>
              <a:buSzPts val="1100"/>
              <a:buFont typeface="Arial"/>
              <a:buNone/>
            </a:pPr>
            <a:r>
              <a:rPr lang="en"/>
              <a:t>Educational Equity</a:t>
            </a:r>
            <a:endParaRPr/>
          </a:p>
        </p:txBody>
      </p:sp>
      <p:sp>
        <p:nvSpPr>
          <p:cNvPr id="713" name="Google Shape;713;p26"/>
          <p:cNvSpPr txBox="1"/>
          <p:nvPr>
            <p:ph idx="21" type="body"/>
          </p:nvPr>
        </p:nvSpPr>
        <p:spPr>
          <a:xfrm>
            <a:off x="2831188" y="656074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Family Learning Partnerships</a:t>
            </a:r>
            <a:endParaRPr/>
          </a:p>
        </p:txBody>
      </p:sp>
      <p:sp>
        <p:nvSpPr>
          <p:cNvPr id="714" name="Google Shape;714;p26"/>
          <p:cNvSpPr txBox="1"/>
          <p:nvPr>
            <p:ph idx="21" type="body"/>
          </p:nvPr>
        </p:nvSpPr>
        <p:spPr>
          <a:xfrm>
            <a:off x="2831188" y="7329198"/>
            <a:ext cx="3930300" cy="789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hlink"/>
              </a:buClr>
              <a:buSzPts val="1100"/>
              <a:buFont typeface="Arial"/>
              <a:buNone/>
            </a:pPr>
            <a:r>
              <a:rPr lang="en"/>
              <a:t>Family and Community Engagement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89"/>
          <p:cNvSpPr txBox="1"/>
          <p:nvPr>
            <p:ph type="title"/>
          </p:nvPr>
        </p:nvSpPr>
        <p:spPr>
          <a:xfrm>
            <a:off x="182275" y="322825"/>
            <a:ext cx="70026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222"/>
              <a:t>Activity 5.7.2 - Revise a Current Routine (Continued)</a:t>
            </a:r>
            <a:endParaRPr sz="3222"/>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22" name="Google Shape;2022;p89"/>
          <p:cNvSpPr txBox="1"/>
          <p:nvPr>
            <p:ph idx="1" type="body"/>
          </p:nvPr>
        </p:nvSpPr>
        <p:spPr>
          <a:xfrm>
            <a:off x="455450" y="1131925"/>
            <a:ext cx="6514500" cy="8805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400"/>
              <a:t> </a:t>
            </a:r>
            <a:endParaRPr sz="14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None/>
            </a:pPr>
            <a:r>
              <a:t/>
            </a:r>
            <a:endParaRPr sz="1400">
              <a:solidFill>
                <a:schemeClr val="hlink"/>
              </a:solidFill>
            </a:endParaRPr>
          </a:p>
          <a:p>
            <a:pPr indent="0" lvl="0" marL="0" rtl="0" algn="l">
              <a:lnSpc>
                <a:spcPct val="100000"/>
              </a:lnSpc>
              <a:spcBef>
                <a:spcPts val="0"/>
              </a:spcBef>
              <a:spcAft>
                <a:spcPts val="0"/>
              </a:spcAft>
              <a:buNone/>
            </a:pPr>
            <a:r>
              <a:t/>
            </a:r>
            <a:endParaRPr i="1" sz="2300">
              <a:solidFill>
                <a:schemeClr val="hlink"/>
              </a:solidFill>
            </a:endParaRPr>
          </a:p>
          <a:p>
            <a:pPr indent="0" lvl="0" marL="0" rtl="0" algn="l">
              <a:lnSpc>
                <a:spcPct val="115000"/>
              </a:lnSpc>
              <a:spcBef>
                <a:spcPts val="0"/>
              </a:spcBef>
              <a:spcAft>
                <a:spcPts val="0"/>
              </a:spcAft>
              <a:buClr>
                <a:srgbClr val="000000"/>
              </a:buClr>
              <a:buSzPts val="1100"/>
              <a:buFont typeface="Arial"/>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b="1" sz="1100">
              <a:solidFill>
                <a:schemeClr val="hlink"/>
              </a:solidFill>
            </a:endParaRPr>
          </a:p>
        </p:txBody>
      </p:sp>
      <p:sp>
        <p:nvSpPr>
          <p:cNvPr id="2023" name="Google Shape;2023;p89">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4" name="Google Shape;2024;p89">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5" name="Google Shape;2025;p8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6" name="Google Shape;2026;p8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7" name="Google Shape;2027;p89">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8" name="Google Shape;2028;p89">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29" name="Google Shape;2029;p89">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0" name="Google Shape;2030;p89">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1" name="Google Shape;2031;p89">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2" name="Google Shape;2032;p89">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3" name="Google Shape;2033;p89">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4" name="Google Shape;2034;p89">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35" name="Google Shape;2035;p89"/>
          <p:cNvSpPr txBox="1"/>
          <p:nvPr/>
        </p:nvSpPr>
        <p:spPr>
          <a:xfrm>
            <a:off x="0" y="7516725"/>
            <a:ext cx="7071600" cy="12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hlink"/>
              </a:buClr>
              <a:buSzPts val="1100"/>
              <a:buFont typeface="Arial"/>
              <a:buNone/>
            </a:pPr>
            <a:r>
              <a:t/>
            </a:r>
            <a:endParaRPr sz="10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sz="10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b="1" sz="10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b="1" sz="1000">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hlink"/>
              </a:buClr>
              <a:buSzPts val="1100"/>
              <a:buFont typeface="Arial"/>
              <a:buNone/>
            </a:pPr>
            <a:r>
              <a:t/>
            </a:r>
            <a:endParaRPr b="1" sz="1000">
              <a:solidFill>
                <a:schemeClr val="hlink"/>
              </a:solidFill>
              <a:latin typeface="Poppins"/>
              <a:ea typeface="Poppins"/>
              <a:cs typeface="Poppins"/>
              <a:sym typeface="Poppins"/>
            </a:endParaRPr>
          </a:p>
          <a:p>
            <a:pPr indent="0" lvl="0" marL="0" rtl="0" algn="l">
              <a:spcBef>
                <a:spcPts val="0"/>
              </a:spcBef>
              <a:spcAft>
                <a:spcPts val="0"/>
              </a:spcAft>
              <a:buNone/>
            </a:pPr>
            <a:r>
              <a:t/>
            </a:r>
            <a:endParaRPr sz="1000">
              <a:latin typeface="Poppins"/>
              <a:ea typeface="Poppins"/>
              <a:cs typeface="Poppins"/>
              <a:sym typeface="Poppins"/>
            </a:endParaRPr>
          </a:p>
        </p:txBody>
      </p:sp>
      <p:graphicFrame>
        <p:nvGraphicFramePr>
          <p:cNvPr id="2036" name="Google Shape;2036;p89"/>
          <p:cNvGraphicFramePr/>
          <p:nvPr/>
        </p:nvGraphicFramePr>
        <p:xfrm>
          <a:off x="113238" y="1168138"/>
          <a:ext cx="3000000" cy="3000000"/>
        </p:xfrm>
        <a:graphic>
          <a:graphicData uri="http://schemas.openxmlformats.org/drawingml/2006/table">
            <a:tbl>
              <a:tblPr>
                <a:noFill/>
                <a:tableStyleId>{3C1FD8AF-B8EA-4574-A5B5-76700F46D3DF}</a:tableStyleId>
              </a:tblPr>
              <a:tblGrid>
                <a:gridCol w="1149200"/>
                <a:gridCol w="1480600"/>
                <a:gridCol w="1480600"/>
                <a:gridCol w="1480600"/>
                <a:gridCol w="1480600"/>
              </a:tblGrid>
              <a:tr h="365725">
                <a:tc gridSpan="5">
                  <a:txBody>
                    <a:bodyPr/>
                    <a:lstStyle/>
                    <a:p>
                      <a:pPr indent="0" lvl="0" marL="0" rtl="0" algn="ctr">
                        <a:lnSpc>
                          <a:spcPct val="115000"/>
                        </a:lnSpc>
                        <a:spcBef>
                          <a:spcPts val="0"/>
                        </a:spcBef>
                        <a:spcAft>
                          <a:spcPts val="0"/>
                        </a:spcAft>
                        <a:buNone/>
                      </a:pPr>
                      <a:r>
                        <a:rPr b="1" lang="en">
                          <a:solidFill>
                            <a:schemeClr val="hlink"/>
                          </a:solidFill>
                          <a:latin typeface="Poppins"/>
                          <a:ea typeface="Poppins"/>
                          <a:cs typeface="Poppins"/>
                          <a:sym typeface="Poppins"/>
                        </a:rPr>
                        <a:t>RELATIONSHIPS</a:t>
                      </a:r>
                      <a:endParaRPr>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c hMerge="1"/>
                <a:tc hMerge="1"/>
              </a:tr>
              <a:tr h="675650">
                <a:tc>
                  <a:txBody>
                    <a:bodyPr/>
                    <a:lstStyle/>
                    <a:p>
                      <a:pPr indent="0" lvl="0" marL="0" rtl="0" algn="l">
                        <a:lnSpc>
                          <a:spcPct val="115000"/>
                        </a:lnSpc>
                        <a:spcBef>
                          <a:spcPts val="0"/>
                        </a:spcBef>
                        <a:spcAft>
                          <a:spcPts val="0"/>
                        </a:spcAft>
                        <a:buNone/>
                      </a:pPr>
                      <a:r>
                        <a:t/>
                      </a:r>
                      <a:endParaRPr b="1" sz="1300">
                        <a:solidFill>
                          <a:schemeClr val="hlink"/>
                        </a:solidFill>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200">
                          <a:latin typeface="Poppins"/>
                          <a:ea typeface="Poppins"/>
                          <a:cs typeface="Poppins"/>
                          <a:sym typeface="Poppins"/>
                        </a:rPr>
                        <a:t>Communication</a:t>
                      </a:r>
                      <a:r>
                        <a:rPr b="1" lang="en" sz="1300">
                          <a:latin typeface="Poppins"/>
                          <a:ea typeface="Poppins"/>
                          <a:cs typeface="Poppins"/>
                          <a:sym typeface="Poppins"/>
                        </a:rPr>
                        <a:t> &amp; Feedback</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Roles &amp; Responsibilities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Well-Being Structures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Total</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09875">
                <a:tc>
                  <a:txBody>
                    <a:bodyPr/>
                    <a:lstStyle/>
                    <a:p>
                      <a:pPr indent="0" lvl="0" marL="0" rtl="0" algn="ctr">
                        <a:spcBef>
                          <a:spcPts val="0"/>
                        </a:spcBef>
                        <a:spcAft>
                          <a:spcPts val="0"/>
                        </a:spcAft>
                        <a:buNone/>
                      </a:pPr>
                      <a:r>
                        <a:rPr b="1" lang="en" sz="1300">
                          <a:latin typeface="Poppins"/>
                          <a:ea typeface="Poppins"/>
                          <a:cs typeface="Poppins"/>
                          <a:sym typeface="Poppins"/>
                        </a:rPr>
                        <a:t>Score:</a:t>
                      </a:r>
                      <a:endParaRPr b="1" sz="1300">
                        <a:solidFill>
                          <a:schemeClr val="hlink"/>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b="1"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b="1"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b="1"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highlight>
                            <a:schemeClr val="accent2"/>
                          </a:highlight>
                          <a:latin typeface="Poppins"/>
                          <a:ea typeface="Poppins"/>
                          <a:cs typeface="Poppins"/>
                          <a:sym typeface="Poppins"/>
                        </a:rPr>
                        <a:t>/45</a:t>
                      </a:r>
                      <a:endParaRPr b="1" sz="1300">
                        <a:highlight>
                          <a:schemeClr val="accent2"/>
                        </a:highlight>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65725">
                <a:tc gridSpan="5">
                  <a:txBody>
                    <a:bodyPr/>
                    <a:lstStyle/>
                    <a:p>
                      <a:pPr indent="0" lvl="0" marL="0" rtl="0" algn="ctr">
                        <a:lnSpc>
                          <a:spcPct val="115000"/>
                        </a:lnSpc>
                        <a:spcBef>
                          <a:spcPts val="0"/>
                        </a:spcBef>
                        <a:spcAft>
                          <a:spcPts val="0"/>
                        </a:spcAft>
                        <a:buNone/>
                      </a:pPr>
                      <a:r>
                        <a:rPr b="1" lang="en">
                          <a:solidFill>
                            <a:schemeClr val="hlink"/>
                          </a:solidFill>
                          <a:latin typeface="Poppins"/>
                          <a:ea typeface="Poppins"/>
                          <a:cs typeface="Poppins"/>
                          <a:sym typeface="Poppins"/>
                        </a:rPr>
                        <a:t>ROUTINES</a:t>
                      </a:r>
                      <a:endParaRPr b="1">
                        <a:solidFill>
                          <a:schemeClr val="hlink"/>
                        </a:solidFill>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c hMerge="1"/>
                <a:tc hMerge="1"/>
              </a:tr>
              <a:tr h="675650">
                <a:tc>
                  <a:txBody>
                    <a:bodyPr/>
                    <a:lstStyle/>
                    <a:p>
                      <a:pPr indent="0" lvl="0" marL="0" rtl="0" algn="ctr">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Organizational &amp; Study Skills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Support Structures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Attendance &amp; Engagement</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Total</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13575">
                <a:tc>
                  <a:txBody>
                    <a:bodyPr/>
                    <a:lstStyle/>
                    <a:p>
                      <a:pPr indent="0" lvl="0" marL="0" rtl="0" algn="ctr">
                        <a:spcBef>
                          <a:spcPts val="0"/>
                        </a:spcBef>
                        <a:spcAft>
                          <a:spcPts val="0"/>
                        </a:spcAft>
                        <a:buNone/>
                      </a:pPr>
                      <a:r>
                        <a:rPr b="1" lang="en" sz="1300">
                          <a:latin typeface="Poppins"/>
                          <a:ea typeface="Poppins"/>
                          <a:cs typeface="Poppins"/>
                          <a:sym typeface="Poppins"/>
                        </a:rPr>
                        <a:t>Score:</a:t>
                      </a:r>
                      <a:endParaRPr b="1" sz="1300">
                        <a:solidFill>
                          <a:schemeClr val="hlink"/>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lang="en" sz="1300">
                          <a:solidFill>
                            <a:schemeClr val="hlink"/>
                          </a:solidFill>
                          <a:highlight>
                            <a:schemeClr val="accent2"/>
                          </a:highlight>
                          <a:latin typeface="Poppins"/>
                          <a:ea typeface="Poppins"/>
                          <a:cs typeface="Poppins"/>
                          <a:sym typeface="Poppins"/>
                        </a:rPr>
                        <a:t>/45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65725">
                <a:tc gridSpan="5">
                  <a:txBody>
                    <a:bodyPr/>
                    <a:lstStyle/>
                    <a:p>
                      <a:pPr indent="0" lvl="0" marL="0" rtl="0" algn="ctr">
                        <a:lnSpc>
                          <a:spcPct val="115000"/>
                        </a:lnSpc>
                        <a:spcBef>
                          <a:spcPts val="0"/>
                        </a:spcBef>
                        <a:spcAft>
                          <a:spcPts val="0"/>
                        </a:spcAft>
                        <a:buNone/>
                      </a:pPr>
                      <a:r>
                        <a:rPr b="1" lang="en">
                          <a:solidFill>
                            <a:schemeClr val="hlink"/>
                          </a:solidFill>
                          <a:latin typeface="Poppins"/>
                          <a:ea typeface="Poppins"/>
                          <a:cs typeface="Poppins"/>
                          <a:sym typeface="Poppins"/>
                        </a:rPr>
                        <a:t>RESOURCES</a:t>
                      </a:r>
                      <a:endParaRPr b="1">
                        <a:solidFill>
                          <a:schemeClr val="hlink"/>
                        </a:solidFill>
                        <a:latin typeface="Poppins"/>
                        <a:ea typeface="Poppins"/>
                        <a:cs typeface="Poppins"/>
                        <a:sym typeface="Poppins"/>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solidFill>
                      <a:schemeClr val="accent3"/>
                    </a:solidFill>
                  </a:tcPr>
                </a:tc>
                <a:tc hMerge="1"/>
                <a:tc hMerge="1"/>
                <a:tc hMerge="1"/>
                <a:tc hMerge="1"/>
              </a:tr>
              <a:tr h="492750">
                <a:tc>
                  <a:txBody>
                    <a:bodyPr/>
                    <a:lstStyle/>
                    <a:p>
                      <a:pPr indent="0" lvl="0" marL="0" rtl="0" algn="ctr">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Learning Environment</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Instructional Tools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Technology Tools</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Poppins"/>
                          <a:ea typeface="Poppins"/>
                          <a:cs typeface="Poppins"/>
                          <a:sym typeface="Poppins"/>
                        </a:rPr>
                        <a:t>Total</a:t>
                      </a:r>
                      <a:endParaRPr b="1" sz="1300">
                        <a:latin typeface="Poppins"/>
                        <a:ea typeface="Poppins"/>
                        <a:cs typeface="Poppins"/>
                        <a:sym typeface="Poppins"/>
                      </a:endParaRPr>
                    </a:p>
                  </a:txBody>
                  <a:tcPr marT="63500" marB="63500" marR="63500" marL="63500" anchor="ctr">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13575">
                <a:tc>
                  <a:txBody>
                    <a:bodyPr/>
                    <a:lstStyle/>
                    <a:p>
                      <a:pPr indent="0" lvl="0" marL="0" rtl="0" algn="ctr">
                        <a:spcBef>
                          <a:spcPts val="0"/>
                        </a:spcBef>
                        <a:spcAft>
                          <a:spcPts val="0"/>
                        </a:spcAft>
                        <a:buNone/>
                      </a:pPr>
                      <a:r>
                        <a:rPr b="1" lang="en" sz="1300">
                          <a:latin typeface="Poppins"/>
                          <a:ea typeface="Poppins"/>
                          <a:cs typeface="Poppins"/>
                          <a:sym typeface="Poppins"/>
                        </a:rPr>
                        <a:t>Score:</a:t>
                      </a:r>
                      <a:endParaRPr b="1" sz="1300">
                        <a:solidFill>
                          <a:schemeClr val="hlink"/>
                        </a:solidFill>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Poppins"/>
                          <a:ea typeface="Poppins"/>
                          <a:cs typeface="Poppins"/>
                          <a:sym typeface="Poppins"/>
                        </a:rPr>
                        <a:t>/15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c>
                  <a:txBody>
                    <a:bodyPr/>
                    <a:lstStyle/>
                    <a:p>
                      <a:pPr indent="0" lvl="0" marL="0" rtl="0" algn="ctr">
                        <a:spcBef>
                          <a:spcPts val="0"/>
                        </a:spcBef>
                        <a:spcAft>
                          <a:spcPts val="0"/>
                        </a:spcAft>
                        <a:buClr>
                          <a:schemeClr val="hlink"/>
                        </a:buClr>
                        <a:buSzPts val="1100"/>
                        <a:buFont typeface="Arial"/>
                        <a:buNone/>
                      </a:pPr>
                      <a:r>
                        <a:rPr lang="en" sz="1300">
                          <a:solidFill>
                            <a:schemeClr val="hlink"/>
                          </a:solidFill>
                          <a:highlight>
                            <a:schemeClr val="accent2"/>
                          </a:highlight>
                          <a:latin typeface="Poppins"/>
                          <a:ea typeface="Poppins"/>
                          <a:cs typeface="Poppins"/>
                          <a:sym typeface="Poppins"/>
                        </a:rPr>
                        <a:t>/45</a:t>
                      </a:r>
                      <a:endParaRPr sz="1300">
                        <a:latin typeface="Poppins"/>
                        <a:ea typeface="Poppins"/>
                        <a:cs typeface="Poppins"/>
                        <a:sym typeface="Poppins"/>
                      </a:endParaRPr>
                    </a:p>
                  </a:txBody>
                  <a:tcPr marT="63500" marB="63500" marR="63500" marL="63500">
                    <a:lnL cap="flat" cmpd="sng" w="28575">
                      <a:solidFill>
                        <a:schemeClr val="accent3"/>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28575">
                      <a:solidFill>
                        <a:schemeClr val="accent3"/>
                      </a:solidFill>
                      <a:prstDash val="solid"/>
                      <a:round/>
                      <a:headEnd len="sm" w="sm" type="none"/>
                      <a:tailEnd len="sm" w="sm" type="none"/>
                    </a:lnB>
                  </a:tcPr>
                </a:tc>
              </a:tr>
              <a:tr h="340350">
                <a:tc gridSpan="5">
                  <a:txBody>
                    <a:bodyPr/>
                    <a:lstStyle/>
                    <a:p>
                      <a:pPr indent="0" lvl="0" marL="0" rtl="0" algn="ctr">
                        <a:lnSpc>
                          <a:spcPct val="115000"/>
                        </a:lnSpc>
                        <a:spcBef>
                          <a:spcPts val="0"/>
                        </a:spcBef>
                        <a:spcAft>
                          <a:spcPts val="0"/>
                        </a:spcAft>
                        <a:buNone/>
                      </a:pPr>
                      <a:r>
                        <a:rPr b="1" lang="en">
                          <a:solidFill>
                            <a:schemeClr val="hlink"/>
                          </a:solidFill>
                          <a:latin typeface="Poppins"/>
                          <a:ea typeface="Poppins"/>
                          <a:cs typeface="Poppins"/>
                          <a:sym typeface="Poppins"/>
                        </a:rPr>
                        <a:t>REFLECTION QUESTIONS</a:t>
                      </a:r>
                      <a:endParaRPr b="1">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28575">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hMerge="1"/>
                <a:tc hMerge="1"/>
                <a:tc hMerge="1"/>
                <a:tc hMerge="1"/>
              </a:tr>
              <a:tr h="685750">
                <a:tc gridSpan="5">
                  <a:txBody>
                    <a:bodyPr/>
                    <a:lstStyle/>
                    <a:p>
                      <a:pPr indent="0" lvl="0" marL="0" rtl="0" algn="l">
                        <a:lnSpc>
                          <a:spcPct val="115000"/>
                        </a:lnSpc>
                        <a:spcBef>
                          <a:spcPts val="0"/>
                        </a:spcBef>
                        <a:spcAft>
                          <a:spcPts val="0"/>
                        </a:spcAft>
                        <a:buNone/>
                      </a:pPr>
                      <a:r>
                        <a:rPr lang="en">
                          <a:solidFill>
                            <a:schemeClr val="hlink"/>
                          </a:solidFill>
                          <a:latin typeface="Poppins"/>
                          <a:ea typeface="Poppins"/>
                          <a:cs typeface="Poppins"/>
                          <a:sym typeface="Poppins"/>
                        </a:rPr>
                        <a:t>For which category did you have the lowest overall score (relationships, routines, or resources)? What connections do you see between gaps in this area and impacts on your own students’ learning and engagement?</a:t>
                      </a:r>
                      <a:endParaRPr>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c hMerge="1"/>
                <a:tc hMerge="1"/>
              </a:tr>
              <a:tr h="340350">
                <a:tc gridSpan="5">
                  <a:txBody>
                    <a:bodyPr/>
                    <a:lstStyle/>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hMerge="1"/>
                <a:tc hMerge="1"/>
                <a:tc hMerge="1"/>
                <a:tc hMerge="1"/>
              </a:tr>
              <a:tr h="1243350">
                <a:tc gridSpan="5">
                  <a:txBody>
                    <a:bodyPr/>
                    <a:lstStyle/>
                    <a:p>
                      <a:pPr indent="0" lvl="0" marL="0" rtl="0" algn="l">
                        <a:lnSpc>
                          <a:spcPct val="115000"/>
                        </a:lnSpc>
                        <a:spcBef>
                          <a:spcPts val="0"/>
                        </a:spcBef>
                        <a:spcAft>
                          <a:spcPts val="0"/>
                        </a:spcAft>
                        <a:buNone/>
                      </a:pPr>
                      <a:r>
                        <a:rPr lang="en">
                          <a:solidFill>
                            <a:schemeClr val="hlink"/>
                          </a:solidFill>
                          <a:latin typeface="Poppins"/>
                          <a:ea typeface="Poppins"/>
                          <a:cs typeface="Poppins"/>
                          <a:sym typeface="Poppins"/>
                        </a:rPr>
                        <a:t>Identify one specific activity, assignment, or routine you use and critique it through the lens of the category of your lowest-scoring area. How does this activity, assignment or routine already support the transition of effective partnering practices from traditional formats to TALE? What are some ways you might modify this activity, assignment or routine to better support TALE?</a:t>
                      </a:r>
                      <a:endParaRPr>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hMerge="1"/>
                <a:tc hMerge="1"/>
                <a:tc hMerge="1"/>
                <a:tc hMerge="1"/>
              </a:tr>
              <a:tr h="340350">
                <a:tc gridSpan="5">
                  <a:txBody>
                    <a:bodyPr/>
                    <a:lstStyle/>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p>
                      <a:pPr indent="-228600" lvl="0" marL="457200" rtl="0" algn="l">
                        <a:lnSpc>
                          <a:spcPct val="115000"/>
                        </a:lnSpc>
                        <a:spcBef>
                          <a:spcPts val="0"/>
                        </a:spcBef>
                        <a:spcAft>
                          <a:spcPts val="0"/>
                        </a:spcAft>
                        <a:buNone/>
                      </a:pPr>
                      <a:r>
                        <a:t/>
                      </a:r>
                      <a:endParaRPr>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hMerge="1"/>
                <a:tc hMerge="1"/>
                <a:tc hMerge="1"/>
                <a:tc hMerge="1"/>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sp>
        <p:nvSpPr>
          <p:cNvPr id="2041" name="Google Shape;2041;p90"/>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5.7.3 - </a:t>
            </a:r>
            <a:r>
              <a:rPr lang="en" sz="2600">
                <a:highlight>
                  <a:schemeClr val="accent3"/>
                </a:highlight>
              </a:rPr>
              <a:t>Key Terms for Micro-Credential Activity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600">
              <a:highlight>
                <a:schemeClr val="dk1"/>
              </a:highlight>
            </a:endParaRPr>
          </a:p>
          <a:p>
            <a:pPr indent="0" lvl="0" marL="0" rtl="0" algn="l">
              <a:spcBef>
                <a:spcPts val="0"/>
              </a:spcBef>
              <a:spcAft>
                <a:spcPts val="0"/>
              </a:spcAft>
              <a:buSzPts val="990"/>
              <a:buNone/>
            </a:pPr>
            <a:r>
              <a:t/>
            </a:r>
            <a:endParaRPr sz="3600"/>
          </a:p>
        </p:txBody>
      </p:sp>
      <p:pic>
        <p:nvPicPr>
          <p:cNvPr id="2042" name="Google Shape;2042;p90"/>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2043" name="Google Shape;2043;p90">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4" name="Google Shape;2044;p90">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5" name="Google Shape;2045;p9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6" name="Google Shape;2046;p9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7" name="Google Shape;2047;p90">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8" name="Google Shape;2048;p90">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49" name="Google Shape;2049;p90">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0" name="Google Shape;2050;p90">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1" name="Google Shape;2051;p90">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2" name="Google Shape;2052;p90">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3" name="Google Shape;2053;p90">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54" name="Google Shape;2054;p90">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055" name="Google Shape;2055;p90"/>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296800">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solidFill>
                      <a:schemeClr val="accent3"/>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3"/>
                      </a:solidFill>
                      <a:prstDash val="solid"/>
                      <a:round/>
                      <a:headEnd len="sm" w="sm" type="none"/>
                      <a:tailEnd len="sm" w="sm" type="none"/>
                    </a:lnL>
                    <a:lnR cap="flat" cmpd="sng" w="38100">
                      <a:solidFill>
                        <a:schemeClr val="accent3"/>
                      </a:solidFill>
                      <a:prstDash val="solid"/>
                      <a:round/>
                      <a:headEnd len="sm" w="sm" type="none"/>
                      <a:tailEnd len="sm" w="sm" type="none"/>
                    </a:lnR>
                    <a:lnT cap="flat" cmpd="sng" w="38100">
                      <a:solidFill>
                        <a:schemeClr val="accent3"/>
                      </a:solidFill>
                      <a:prstDash val="solid"/>
                      <a:round/>
                      <a:headEnd len="sm" w="sm" type="none"/>
                      <a:tailEnd len="sm" w="sm" type="none"/>
                    </a:lnT>
                    <a:lnB cap="flat" cmpd="sng" w="38100">
                      <a:solidFill>
                        <a:schemeClr val="accent3"/>
                      </a:solidFill>
                      <a:prstDash val="solid"/>
                      <a:round/>
                      <a:headEnd len="sm" w="sm" type="none"/>
                      <a:tailEnd len="sm" w="sm" type="none"/>
                    </a:lnB>
                  </a:tcPr>
                </a:tc>
              </a:tr>
            </a:tbl>
          </a:graphicData>
        </a:graphic>
      </p:graphicFrame>
      <p:sp>
        <p:nvSpPr>
          <p:cNvPr id="2056" name="Google Shape;2056;p90"/>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sp>
        <p:nvSpPr>
          <p:cNvPr id="2061" name="Google Shape;2061;p91"/>
          <p:cNvSpPr txBox="1"/>
          <p:nvPr>
            <p:ph type="title"/>
          </p:nvPr>
        </p:nvSpPr>
        <p:spPr>
          <a:xfrm>
            <a:off x="374550" y="322825"/>
            <a:ext cx="5806200" cy="146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111"/>
              <a:t>Activity </a:t>
            </a:r>
            <a:r>
              <a:rPr lang="en" sz="3111"/>
              <a:t>5.7.3 - </a:t>
            </a:r>
            <a:r>
              <a:rPr lang="en" sz="3111"/>
              <a:t>Develop a Plan to Strengthen Relationships and Family Partnerships Across Learning Environments</a:t>
            </a:r>
            <a:endParaRPr sz="3111"/>
          </a:p>
          <a:p>
            <a:pPr indent="0" lvl="0" marL="0" rtl="0" algn="l">
              <a:spcBef>
                <a:spcPts val="0"/>
              </a:spcBef>
              <a:spcAft>
                <a:spcPts val="0"/>
              </a:spcAft>
              <a:buClr>
                <a:schemeClr val="hlink"/>
              </a:buClr>
              <a:buSzPct val="34137"/>
              <a:buFont typeface="Arial"/>
              <a:buNone/>
            </a:pPr>
            <a:r>
              <a:t/>
            </a:r>
            <a:endParaRPr sz="3222"/>
          </a:p>
          <a:p>
            <a:pPr indent="0" lvl="0" marL="0" rtl="0" algn="l">
              <a:spcBef>
                <a:spcPts val="0"/>
              </a:spcBef>
              <a:spcAft>
                <a:spcPts val="0"/>
              </a:spcAft>
              <a:buNone/>
            </a:pPr>
            <a:r>
              <a:t/>
            </a:r>
            <a:endParaRPr sz="3222"/>
          </a:p>
          <a:p>
            <a:pPr indent="0" lvl="0" marL="0" rtl="0" algn="l">
              <a:spcBef>
                <a:spcPts val="0"/>
              </a:spcBef>
              <a:spcAft>
                <a:spcPts val="0"/>
              </a:spcAft>
              <a:buNone/>
            </a:pPr>
            <a:r>
              <a:t/>
            </a:r>
            <a:endParaRPr sz="3222"/>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62" name="Google Shape;2062;p91"/>
          <p:cNvSpPr txBox="1"/>
          <p:nvPr>
            <p:ph idx="1" type="body"/>
          </p:nvPr>
        </p:nvSpPr>
        <p:spPr>
          <a:xfrm>
            <a:off x="374550" y="1962150"/>
            <a:ext cx="6514500" cy="462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hlink"/>
                </a:solidFill>
              </a:rPr>
              <a:t>INSTRUCTIONS:</a:t>
            </a:r>
            <a:endParaRPr b="1" sz="1800">
              <a:solidFill>
                <a:schemeClr val="hlink"/>
              </a:solidFill>
            </a:endParaRPr>
          </a:p>
          <a:p>
            <a:pPr indent="-342900" lvl="0" marL="457200" rtl="0" algn="l">
              <a:lnSpc>
                <a:spcPct val="100000"/>
              </a:lnSpc>
              <a:spcBef>
                <a:spcPts val="0"/>
              </a:spcBef>
              <a:spcAft>
                <a:spcPts val="0"/>
              </a:spcAft>
              <a:buSzPts val="1800"/>
              <a:buChar char="●"/>
            </a:pPr>
            <a:r>
              <a:rPr lang="en" sz="1800">
                <a:solidFill>
                  <a:schemeClr val="hlink"/>
                </a:solidFill>
              </a:rPr>
              <a:t>Taking into consideration what your school/district already does well and what you identified as in need of improvement, use the family engagement plan template on the next page to develop 1 -2 strategies for developing strong family partnerships around teaching and learning. </a:t>
            </a:r>
            <a:endParaRPr sz="1800">
              <a:solidFill>
                <a:schemeClr val="hlink"/>
              </a:solidFill>
            </a:endParaRPr>
          </a:p>
          <a:p>
            <a:pPr indent="-342900" lvl="0" marL="457200" rtl="0" algn="l">
              <a:lnSpc>
                <a:spcPct val="100000"/>
              </a:lnSpc>
              <a:spcBef>
                <a:spcPts val="0"/>
              </a:spcBef>
              <a:spcAft>
                <a:spcPts val="0"/>
              </a:spcAft>
              <a:buSzPts val="1800"/>
              <a:buChar char="●"/>
            </a:pPr>
            <a:r>
              <a:rPr lang="en" sz="1800">
                <a:solidFill>
                  <a:schemeClr val="hlink"/>
                </a:solidFill>
              </a:rPr>
              <a:t>You may also wish to refer to pages 10-11 of the </a:t>
            </a:r>
            <a:r>
              <a:rPr lang="en" sz="1800" u="sng">
                <a:solidFill>
                  <a:srgbClr val="1155CC"/>
                </a:solidFill>
                <a:hlinkClick r:id="rId3">
                  <a:extLst>
                    <a:ext uri="{A12FA001-AC4F-418D-AE19-62706E023703}">
                      <ahyp:hlinkClr val="tx"/>
                    </a:ext>
                  </a:extLst>
                </a:hlinkClick>
              </a:rPr>
              <a:t>Families as Partners</a:t>
            </a:r>
            <a:r>
              <a:rPr lang="en" sz="1800">
                <a:solidFill>
                  <a:schemeClr val="hlink"/>
                </a:solidFill>
              </a:rPr>
              <a:t> document for some ideas on possible action steps and strategies.</a:t>
            </a:r>
            <a:endParaRPr sz="1800">
              <a:solidFill>
                <a:schemeClr val="hlink"/>
              </a:solidFill>
            </a:endParaRPr>
          </a:p>
          <a:p>
            <a:pPr indent="0" lvl="0" marL="0" rtl="0" algn="l">
              <a:lnSpc>
                <a:spcPct val="100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None/>
            </a:pPr>
            <a:r>
              <a:t/>
            </a:r>
            <a:endParaRPr sz="16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2063" name="Google Shape;2063;p91"/>
          <p:cNvPicPr preferRelativeResize="0"/>
          <p:nvPr/>
        </p:nvPicPr>
        <p:blipFill>
          <a:blip r:embed="rId4">
            <a:alphaModFix/>
          </a:blip>
          <a:stretch>
            <a:fillRect/>
          </a:stretch>
        </p:blipFill>
        <p:spPr>
          <a:xfrm>
            <a:off x="6056625" y="33625"/>
            <a:ext cx="1158600" cy="1158600"/>
          </a:xfrm>
          <a:prstGeom prst="rect">
            <a:avLst/>
          </a:prstGeom>
          <a:noFill/>
          <a:ln>
            <a:noFill/>
          </a:ln>
        </p:spPr>
      </p:pic>
      <p:sp>
        <p:nvSpPr>
          <p:cNvPr id="2064" name="Google Shape;2064;p91">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65" name="Google Shape;2065;p91">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66" name="Google Shape;2066;p9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67" name="Google Shape;2067;p9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68" name="Google Shape;2068;p91">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69" name="Google Shape;2069;p91">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0" name="Google Shape;2070;p91">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1" name="Google Shape;2071;p91">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2" name="Google Shape;2072;p91">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3" name="Google Shape;2073;p91">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4" name="Google Shape;2074;p91">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5" name="Google Shape;2075;p91">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76" name="Google Shape;2076;p91"/>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0" name="Shape 2080"/>
        <p:cNvGrpSpPr/>
        <p:nvPr/>
      </p:nvGrpSpPr>
      <p:grpSpPr>
        <a:xfrm>
          <a:off x="0" y="0"/>
          <a:ext cx="0" cy="0"/>
          <a:chOff x="0" y="0"/>
          <a:chExt cx="0" cy="0"/>
        </a:xfrm>
      </p:grpSpPr>
      <p:pic>
        <p:nvPicPr>
          <p:cNvPr id="2081" name="Google Shape;2081;p92"/>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082" name="Google Shape;2082;p92">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3" name="Google Shape;2083;p92">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4" name="Google Shape;2084;p9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5" name="Google Shape;2085;p9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6" name="Google Shape;2086;p92">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7" name="Google Shape;2087;p92">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8" name="Google Shape;2088;p92">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89" name="Google Shape;2089;p92">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0" name="Google Shape;2090;p92">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1" name="Google Shape;2091;p92">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2" name="Google Shape;2092;p92">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093" name="Google Shape;2093;p92">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094" name="Google Shape;2094;p92"/>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#1</a:t>
                      </a:r>
                      <a:endParaRPr>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2095" name="Google Shape;2095;p92"/>
          <p:cNvSpPr txBox="1"/>
          <p:nvPr>
            <p:ph type="title"/>
          </p:nvPr>
        </p:nvSpPr>
        <p:spPr>
          <a:xfrm>
            <a:off x="374550" y="322825"/>
            <a:ext cx="5806200" cy="8613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222"/>
              <a:t>Activity </a:t>
            </a:r>
            <a:r>
              <a:rPr lang="en" sz="2222"/>
              <a:t>5.7.3 - Develop a Plan to Strengthen Relationships and Family Partnerships Across Learning Environments (Continued)</a:t>
            </a:r>
            <a:endParaRPr sz="2222"/>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96" name="Google Shape;2096;p92"/>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0" name="Shape 2100"/>
        <p:cNvGrpSpPr/>
        <p:nvPr/>
      </p:nvGrpSpPr>
      <p:grpSpPr>
        <a:xfrm>
          <a:off x="0" y="0"/>
          <a:ext cx="0" cy="0"/>
          <a:chOff x="0" y="0"/>
          <a:chExt cx="0" cy="0"/>
        </a:xfrm>
      </p:grpSpPr>
      <p:pic>
        <p:nvPicPr>
          <p:cNvPr id="2101" name="Google Shape;2101;p93"/>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102" name="Google Shape;2102;p93">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3" name="Google Shape;2103;p93">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4" name="Google Shape;2104;p93">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5" name="Google Shape;2105;p93">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6" name="Google Shape;2106;p93">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7" name="Google Shape;2107;p93">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8" name="Google Shape;2108;p93">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09" name="Google Shape;2109;p93">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10" name="Google Shape;2110;p93">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11" name="Google Shape;2111;p93">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12" name="Google Shape;2112;p93">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13" name="Google Shape;2113;p93">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114" name="Google Shape;2114;p93"/>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#2</a:t>
                      </a:r>
                      <a:endParaRPr>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chemeClr val="accent3"/>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2115" name="Google Shape;2115;p93"/>
          <p:cNvSpPr txBox="1"/>
          <p:nvPr>
            <p:ph type="title"/>
          </p:nvPr>
        </p:nvSpPr>
        <p:spPr>
          <a:xfrm>
            <a:off x="374550" y="322825"/>
            <a:ext cx="5806200" cy="743700"/>
          </a:xfrm>
          <a:prstGeom prst="rect">
            <a:avLst/>
          </a:prstGeom>
          <a:no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222"/>
              <a:t>Activity </a:t>
            </a:r>
            <a:r>
              <a:rPr lang="en" sz="2222"/>
              <a:t>5.7.3 - Develop a Plan to Strengthen Relationships and Family Partnerships Across Learning Environments (Continued)</a:t>
            </a:r>
            <a:endParaRPr/>
          </a:p>
          <a:p>
            <a:pPr indent="0" lvl="0" marL="0" rtl="0" algn="l">
              <a:spcBef>
                <a:spcPts val="0"/>
              </a:spcBef>
              <a:spcAft>
                <a:spcPts val="0"/>
              </a:spcAft>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9" name="Shape 2119"/>
        <p:cNvGrpSpPr/>
        <p:nvPr/>
      </p:nvGrpSpPr>
      <p:grpSpPr>
        <a:xfrm>
          <a:off x="0" y="0"/>
          <a:ext cx="0" cy="0"/>
          <a:chOff x="0" y="0"/>
          <a:chExt cx="0" cy="0"/>
        </a:xfrm>
      </p:grpSpPr>
      <p:grpSp>
        <p:nvGrpSpPr>
          <p:cNvPr id="2120" name="Google Shape;2120;p94"/>
          <p:cNvGrpSpPr/>
          <p:nvPr/>
        </p:nvGrpSpPr>
        <p:grpSpPr>
          <a:xfrm>
            <a:off x="224350" y="224350"/>
            <a:ext cx="7116900" cy="9597300"/>
            <a:chOff x="224350" y="224350"/>
            <a:chExt cx="7116900" cy="9597300"/>
          </a:xfrm>
        </p:grpSpPr>
        <p:sp>
          <p:nvSpPr>
            <p:cNvPr id="2121" name="Google Shape;2121;p94"/>
            <p:cNvSpPr/>
            <p:nvPr/>
          </p:nvSpPr>
          <p:spPr>
            <a:xfrm>
              <a:off x="224350" y="224350"/>
              <a:ext cx="6967500" cy="9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22" name="Google Shape;2122;p94"/>
            <p:cNvSpPr/>
            <p:nvPr/>
          </p:nvSpPr>
          <p:spPr>
            <a:xfrm rot="5400000">
              <a:off x="6936250" y="9118853"/>
              <a:ext cx="660600" cy="149400"/>
            </a:xfrm>
            <a:prstGeom prst="triangle">
              <a:avLst>
                <a:gd fmla="val 5088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3" name="Google Shape;2123;p94"/>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08</a:t>
            </a:r>
            <a:endParaRPr/>
          </a:p>
        </p:txBody>
      </p:sp>
      <p:cxnSp>
        <p:nvCxnSpPr>
          <p:cNvPr id="2124" name="Google Shape;2124;p94"/>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
        <p:nvSpPr>
          <p:cNvPr id="2125" name="Google Shape;2125;p94">
            <a:hlinkClick action="ppaction://hlinksldjump" r:id="rId3"/>
          </p:cNvPr>
          <p:cNvSpPr txBox="1"/>
          <p:nvPr/>
        </p:nvSpPr>
        <p:spPr>
          <a:xfrm rot="5400000">
            <a:off x="7071100" y="26705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6" name="Google Shape;2126;p94">
            <a:hlinkClick action="ppaction://hlinksldjump" r:id="rId4"/>
          </p:cNvPr>
          <p:cNvSpPr txBox="1"/>
          <p:nvPr/>
        </p:nvSpPr>
        <p:spPr>
          <a:xfrm rot="5400000">
            <a:off x="7071100" y="126104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7" name="Google Shape;2127;p94">
            <a:hlinkClick/>
          </p:cNvPr>
          <p:cNvSpPr txBox="1"/>
          <p:nvPr/>
        </p:nvSpPr>
        <p:spPr>
          <a:xfrm rot="5400000">
            <a:off x="7071100" y="2255033"/>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8" name="Google Shape;2128;p94">
            <a:hlinkClick/>
          </p:cNvPr>
          <p:cNvSpPr txBox="1"/>
          <p:nvPr/>
        </p:nvSpPr>
        <p:spPr>
          <a:xfrm rot="5400000">
            <a:off x="7071100" y="324902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29" name="Google Shape;2129;p94">
            <a:hlinkClick/>
          </p:cNvPr>
          <p:cNvSpPr txBox="1"/>
          <p:nvPr/>
        </p:nvSpPr>
        <p:spPr>
          <a:xfrm rot="5400000">
            <a:off x="7071100" y="4243017"/>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0" name="Google Shape;2130;p94">
            <a:hlinkClick/>
          </p:cNvPr>
          <p:cNvSpPr txBox="1"/>
          <p:nvPr/>
        </p:nvSpPr>
        <p:spPr>
          <a:xfrm rot="5400000">
            <a:off x="7071100" y="5237008"/>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1" name="Google Shape;2131;p94">
            <a:hlinkClick/>
          </p:cNvPr>
          <p:cNvSpPr txBox="1"/>
          <p:nvPr/>
        </p:nvSpPr>
        <p:spPr>
          <a:xfrm rot="5400000">
            <a:off x="7071100" y="6231000"/>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2" name="Google Shape;2132;p94">
            <a:hlinkClick action="ppaction://hlinksldjump" r:id="rId5"/>
          </p:cNvPr>
          <p:cNvSpPr txBox="1"/>
          <p:nvPr/>
        </p:nvSpPr>
        <p:spPr>
          <a:xfrm rot="5400000">
            <a:off x="7071100" y="7224992"/>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3" name="Google Shape;2133;p94">
            <a:hlinkClick/>
          </p:cNvPr>
          <p:cNvSpPr txBox="1"/>
          <p:nvPr/>
        </p:nvSpPr>
        <p:spPr>
          <a:xfrm rot="5400000">
            <a:off x="7071100" y="9212975"/>
            <a:ext cx="1068900" cy="578400"/>
          </a:xfrm>
          <a:prstGeom prst="rect">
            <a:avLst/>
          </a:prstGeom>
          <a:noFill/>
          <a:ln>
            <a:noFill/>
          </a:ln>
          <a:effectLst>
            <a:outerShdw rotWithShape="0" algn="bl" dir="5400000" dist="19050">
              <a:srgbClr val="FFFFFF">
                <a:alpha val="82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t/>
            </a:r>
            <a:endParaRPr sz="2000">
              <a:solidFill>
                <a:srgbClr val="353535"/>
              </a:solidFill>
              <a:latin typeface="Yeseva One"/>
              <a:ea typeface="Yeseva One"/>
              <a:cs typeface="Yeseva One"/>
              <a:sym typeface="Yeseva One"/>
            </a:endParaRPr>
          </a:p>
        </p:txBody>
      </p:sp>
      <p:sp>
        <p:nvSpPr>
          <p:cNvPr id="2134" name="Google Shape;2134;p94">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135" name="Google Shape;2135;p94">
            <a:hlinkClick action="ppaction://hlinksldjump" r:id="rId7"/>
          </p:cNvPr>
          <p:cNvPicPr preferRelativeResize="0"/>
          <p:nvPr/>
        </p:nvPicPr>
        <p:blipFill>
          <a:blip r:embed="rId8">
            <a:alphaModFix/>
          </a:blip>
          <a:stretch>
            <a:fillRect/>
          </a:stretch>
        </p:blipFill>
        <p:spPr>
          <a:xfrm>
            <a:off x="476675" y="9063250"/>
            <a:ext cx="580200" cy="580200"/>
          </a:xfrm>
          <a:prstGeom prst="rect">
            <a:avLst/>
          </a:prstGeom>
          <a:noFill/>
          <a:ln>
            <a:noFill/>
          </a:ln>
        </p:spPr>
      </p:pic>
      <p:sp>
        <p:nvSpPr>
          <p:cNvPr id="2136" name="Google Shape;2136;p94"/>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hlink"/>
              </a:buClr>
              <a:buSzPts val="1100"/>
              <a:buFont typeface="Arial"/>
              <a:buNone/>
            </a:pPr>
            <a:r>
              <a:rPr lang="en"/>
              <a:t>Family and Community Engagement</a:t>
            </a:r>
            <a:endParaRPr/>
          </a:p>
          <a:p>
            <a:pPr indent="0" lvl="0" marL="0" rtl="0" algn="ctr">
              <a:spcBef>
                <a:spcPts val="0"/>
              </a:spcBef>
              <a:spcAft>
                <a:spcPts val="0"/>
              </a:spcAft>
              <a:buClr>
                <a:schemeClr val="hlink"/>
              </a:buClr>
              <a:buSzPts val="1100"/>
              <a:buFont typeface="Arial"/>
              <a:buNone/>
            </a:pPr>
            <a:r>
              <a:t/>
            </a:r>
            <a:endParaRPr/>
          </a:p>
          <a:p>
            <a:pPr indent="0" lvl="0" marL="0" rtl="0" algn="ctr">
              <a:spcBef>
                <a:spcPts val="0"/>
              </a:spcBef>
              <a:spcAft>
                <a:spcPts val="0"/>
              </a:spcAft>
              <a:buNone/>
            </a:pPr>
            <a:r>
              <a:t/>
            </a:r>
            <a:endParaRPr/>
          </a:p>
        </p:txBody>
      </p:sp>
      <p:sp>
        <p:nvSpPr>
          <p:cNvPr id="2137" name="Google Shape;2137;p94">
            <a:hlinkClick action="ppaction://hlinksldjump" r:id="rId9"/>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38" name="Google Shape;2138;p94">
            <a:hlinkClick action="ppaction://hlinksldjump" r:id="rId10"/>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39" name="Google Shape;2139;p94">
            <a:hlinkClick action="ppaction://hlinksldjump" r:id="rId11"/>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0" name="Google Shape;2140;p94">
            <a:hlinkClick action="ppaction://hlinksldjump" r:id="rId12"/>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1" name="Google Shape;2141;p94">
            <a:hlinkClick action="ppaction://hlinksldjump" r:id="rId13"/>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2" name="Google Shape;2142;p94">
            <a:hlinkClick action="ppaction://hlinksldjump" r:id="rId1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3" name="Google Shape;2143;p94">
            <a:hlinkClick action="ppaction://hlinksldjump" r:id="rId1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4" name="Google Shape;2144;p94">
            <a:hlinkClick action="ppaction://hlinksldjump" r:id="rId16"/>
          </p:cNvPr>
          <p:cNvSpPr txBox="1"/>
          <p:nvPr/>
        </p:nvSpPr>
        <p:spPr>
          <a:xfrm rot="5400000">
            <a:off x="7053300" y="2475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5" name="Google Shape;2145;p94">
            <a:hlinkClick action="ppaction://hlinksldjump" r:id="rId17"/>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6" name="Google Shape;2146;p94">
            <a:hlinkClick action="ppaction://hlinksldjump" r:id="rId18"/>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7" name="Google Shape;2147;p94">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8" name="Google Shape;2148;p94">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49" name="Google Shape;2149;p94">
            <a:hlinkClick action="ppaction://hlinksldjump" r:id="rId19"/>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0" name="Google Shape;2150;p94">
            <a:hlinkClick action="ppaction://hlinksldjump" r:id="rId20"/>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1" name="Google Shape;2151;p94">
            <a:hlinkClick action="ppaction://hlinksldjump" r:id="rId21"/>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2" name="Google Shape;2152;p94">
            <a:hlinkClick action="ppaction://hlinksldjump" r:id="rId22"/>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3" name="Google Shape;2153;p94">
            <a:hlinkClick action="ppaction://hlinksldjump" r:id="rId23"/>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4" name="Google Shape;2154;p94">
            <a:hlinkClick action="ppaction://hlinksldjump" r:id="rId24"/>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5" name="Google Shape;2155;p94">
            <a:hlinkClick action="ppaction://hlinksldjump" r:id="rId25"/>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56" name="Google Shape;2156;p94">
            <a:hlinkClick action="ppaction://hlinksldjump" r:id="rId26"/>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sp>
        <p:nvSpPr>
          <p:cNvPr id="2161" name="Google Shape;2161;p95"/>
          <p:cNvSpPr txBox="1"/>
          <p:nvPr>
            <p:ph type="title"/>
          </p:nvPr>
        </p:nvSpPr>
        <p:spPr>
          <a:xfrm>
            <a:off x="204700" y="375138"/>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2162" name="Google Shape;2162;p95">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3" name="Google Shape;2163;p95">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4" name="Google Shape;2164;p95">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5" name="Google Shape;2165;p95">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6" name="Google Shape;2166;p95">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7" name="Google Shape;2167;p95">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8" name="Google Shape;2168;p95">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69" name="Google Shape;2169;p95">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70" name="Google Shape;2170;p95">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71" name="Google Shape;2171;p95">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72" name="Google Shape;2172;p95">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73" name="Google Shape;2173;p95">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174" name="Google Shape;2174;p95"/>
          <p:cNvGraphicFramePr/>
          <p:nvPr/>
        </p:nvGraphicFramePr>
        <p:xfrm>
          <a:off x="204700" y="1118875"/>
          <a:ext cx="3000000" cy="3000000"/>
        </p:xfrm>
        <a:graphic>
          <a:graphicData uri="http://schemas.openxmlformats.org/drawingml/2006/table">
            <a:tbl>
              <a:tblPr>
                <a:noFill/>
                <a:tableStyleId>{418E63AB-7CAC-4BDB-9B27-996BEED2FA0C}</a:tableStyleId>
              </a:tblPr>
              <a:tblGrid>
                <a:gridCol w="1590675"/>
                <a:gridCol w="3327575"/>
                <a:gridCol w="1935950"/>
              </a:tblGrid>
              <a:tr h="336700">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MY NOTES</a:t>
                      </a:r>
                      <a:endParaRPr b="1" sz="1600">
                        <a:solidFill>
                          <a:srgbClr val="262626"/>
                        </a:solidFill>
                        <a:latin typeface="Poppins"/>
                        <a:ea typeface="Poppins"/>
                        <a:cs typeface="Poppins"/>
                        <a:sym typeface="Poppins"/>
                      </a:endParaRPr>
                    </a:p>
                    <a:p>
                      <a:pPr indent="0" lvl="0" marL="0" rtl="0" algn="ctr">
                        <a:lnSpc>
                          <a:spcPct val="115000"/>
                        </a:lnSpc>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6675" marB="66675" marR="66675" marL="66675">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077450">
                <a:tc>
                  <a:txBody>
                    <a:bodyPr/>
                    <a:lstStyle/>
                    <a:p>
                      <a:pPr indent="0" lvl="0" marL="0" rtl="0" algn="l">
                        <a:spcBef>
                          <a:spcPts val="0"/>
                        </a:spcBef>
                        <a:spcAft>
                          <a:spcPts val="0"/>
                        </a:spcAft>
                        <a:buNone/>
                      </a:pPr>
                      <a:r>
                        <a:rPr b="1" lang="en" sz="1600">
                          <a:latin typeface="Poppins"/>
                          <a:ea typeface="Poppins"/>
                          <a:cs typeface="Poppins"/>
                          <a:sym typeface="Poppins"/>
                        </a:rPr>
                        <a:t>Service Learning</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Service Learning is a form of experiential education where learning occurs through a cycle of action and reflection as students seek to achieve real objectives for the community and deeper understanding and skills for themselves.</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Source: </a:t>
                      </a:r>
                      <a:r>
                        <a:rPr lang="en" sz="1600" u="sng">
                          <a:solidFill>
                            <a:schemeClr val="hlink"/>
                          </a:solidFill>
                          <a:latin typeface="Poppins"/>
                          <a:ea typeface="Poppins"/>
                          <a:cs typeface="Poppins"/>
                          <a:sym typeface="Poppins"/>
                          <a:hlinkClick r:id="rId13"/>
                        </a:rPr>
                        <a:t>Edutopia</a:t>
                      </a:r>
                      <a:r>
                        <a:rPr lang="en" sz="1600">
                          <a:latin typeface="Poppins"/>
                          <a:ea typeface="Poppins"/>
                          <a:cs typeface="Poppins"/>
                          <a:sym typeface="Poppins"/>
                        </a:rPr>
                        <a:t> </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1200"/>
                        </a:spcBef>
                        <a:spcAft>
                          <a:spcPts val="1200"/>
                        </a:spcAft>
                        <a:buNone/>
                      </a:pPr>
                      <a:r>
                        <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r h="2077450">
                <a:tc>
                  <a:txBody>
                    <a:bodyPr/>
                    <a:lstStyle/>
                    <a:p>
                      <a:pPr indent="0" lvl="0" marL="0" rtl="0" algn="l">
                        <a:spcBef>
                          <a:spcPts val="0"/>
                        </a:spcBef>
                        <a:spcAft>
                          <a:spcPts val="0"/>
                        </a:spcAft>
                        <a:buNone/>
                      </a:pPr>
                      <a:r>
                        <a:rPr b="1" lang="en" sz="1600">
                          <a:latin typeface="Poppins"/>
                          <a:ea typeface="Poppins"/>
                          <a:cs typeface="Poppins"/>
                          <a:sym typeface="Poppins"/>
                        </a:rPr>
                        <a:t>Symbiosis</a:t>
                      </a:r>
                      <a:endParaRPr b="1"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Symbiosis is the interaction between two different organisms living in close physical association, typically to the advantage of both.</a:t>
                      </a:r>
                      <a:endParaRPr sz="1600">
                        <a:latin typeface="Poppins"/>
                        <a:ea typeface="Poppins"/>
                        <a:cs typeface="Poppins"/>
                        <a:sym typeface="Poppins"/>
                      </a:endParaRPr>
                    </a:p>
                    <a:p>
                      <a:pPr indent="0" lvl="0" marL="0" rtl="0" algn="l">
                        <a:spcBef>
                          <a:spcPts val="0"/>
                        </a:spcBef>
                        <a:spcAft>
                          <a:spcPts val="0"/>
                        </a:spcAft>
                        <a:buNone/>
                      </a:pPr>
                      <a:r>
                        <a:t/>
                      </a:r>
                      <a:endParaRPr sz="1600">
                        <a:latin typeface="Poppins"/>
                        <a:ea typeface="Poppins"/>
                        <a:cs typeface="Poppins"/>
                        <a:sym typeface="Poppins"/>
                      </a:endParaRPr>
                    </a:p>
                    <a:p>
                      <a:pPr indent="0" lvl="0" marL="0" rtl="0" algn="l">
                        <a:spcBef>
                          <a:spcPts val="0"/>
                        </a:spcBef>
                        <a:spcAft>
                          <a:spcPts val="0"/>
                        </a:spcAft>
                        <a:buNone/>
                      </a:pPr>
                      <a:r>
                        <a:rPr lang="en" sz="1600">
                          <a:latin typeface="Poppins"/>
                          <a:ea typeface="Poppins"/>
                          <a:cs typeface="Poppins"/>
                          <a:sym typeface="Poppins"/>
                        </a:rPr>
                        <a:t>Source: Oxford Languages Dictionary</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a:txBody>
                    <a:bodyPr/>
                    <a:lstStyle/>
                    <a:p>
                      <a:pPr indent="0" lvl="0" marL="0" rtl="0" algn="l">
                        <a:spcBef>
                          <a:spcPts val="1200"/>
                        </a:spcBef>
                        <a:spcAft>
                          <a:spcPts val="1200"/>
                        </a:spcAft>
                        <a:buNone/>
                      </a:pPr>
                      <a:r>
                        <a:t/>
                      </a:r>
                      <a:endParaRPr sz="16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8" name="Shape 2178"/>
        <p:cNvGrpSpPr/>
        <p:nvPr/>
      </p:nvGrpSpPr>
      <p:grpSpPr>
        <a:xfrm>
          <a:off x="0" y="0"/>
          <a:ext cx="0" cy="0"/>
          <a:chOff x="0" y="0"/>
          <a:chExt cx="0" cy="0"/>
        </a:xfrm>
      </p:grpSpPr>
      <p:sp>
        <p:nvSpPr>
          <p:cNvPr id="2179" name="Google Shape;2179;p96"/>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a:t>
            </a:r>
            <a:r>
              <a:rPr lang="en"/>
              <a:t>8.1 – Community Partners</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p:txBody>
      </p:sp>
      <p:sp>
        <p:nvSpPr>
          <p:cNvPr id="2180" name="Google Shape;2180;p96"/>
          <p:cNvSpPr txBox="1"/>
          <p:nvPr>
            <p:ph idx="1" type="body"/>
          </p:nvPr>
        </p:nvSpPr>
        <p:spPr>
          <a:xfrm>
            <a:off x="374550" y="1066550"/>
            <a:ext cx="6514500" cy="3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ENGAGE: Activate Prior Knowledge</a:t>
            </a:r>
            <a:endParaRPr sz="1700">
              <a:solidFill>
                <a:schemeClr val="hlink"/>
              </a:solidFill>
            </a:endParaRPr>
          </a:p>
          <a:p>
            <a:pPr indent="0" lvl="0" marL="0" rtl="0" algn="l">
              <a:lnSpc>
                <a:spcPct val="100000"/>
              </a:lnSpc>
              <a:spcBef>
                <a:spcPts val="0"/>
              </a:spcBef>
              <a:spcAft>
                <a:spcPts val="0"/>
              </a:spcAft>
              <a:buNone/>
            </a:pPr>
            <a:r>
              <a:rPr i="1" lang="en" sz="1700">
                <a:solidFill>
                  <a:schemeClr val="hlink"/>
                </a:solidFill>
              </a:rPr>
              <a:t>INSTRUCTIONS: </a:t>
            </a:r>
            <a:endParaRPr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Consider your or your school’s current community organization partners (e.g., the Boys and Girls Clubs of America) or local/national/global learning network (e.g., UNESCO). </a:t>
            </a:r>
            <a:endParaRPr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Consider how those partnerships support student learning across environments. </a:t>
            </a:r>
            <a:endParaRPr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Brainstorm </a:t>
            </a:r>
            <a:r>
              <a:rPr i="1" lang="en" sz="1700">
                <a:solidFill>
                  <a:schemeClr val="hlink"/>
                </a:solidFill>
              </a:rPr>
              <a:t>potential</a:t>
            </a:r>
            <a:r>
              <a:rPr lang="en" sz="1700">
                <a:solidFill>
                  <a:schemeClr val="hlink"/>
                </a:solidFill>
              </a:rPr>
              <a:t> partners for project-based learning, service learning, after-school learning support, etc. and how you envision those partnerships. </a:t>
            </a:r>
            <a:endParaRPr sz="1700">
              <a:solidFill>
                <a:schemeClr val="hlink"/>
              </a:solidFill>
            </a:endParaRPr>
          </a:p>
          <a:p>
            <a:pPr indent="-336550" lvl="0" marL="457200" rtl="0" algn="l">
              <a:lnSpc>
                <a:spcPct val="100000"/>
              </a:lnSpc>
              <a:spcBef>
                <a:spcPts val="0"/>
              </a:spcBef>
              <a:spcAft>
                <a:spcPts val="0"/>
              </a:spcAft>
              <a:buClr>
                <a:schemeClr val="hlink"/>
              </a:buClr>
              <a:buSzPts val="1700"/>
              <a:buChar char="●"/>
            </a:pPr>
            <a:r>
              <a:rPr lang="en" sz="1700">
                <a:solidFill>
                  <a:schemeClr val="hlink"/>
                </a:solidFill>
              </a:rPr>
              <a:t>Feel free to add additional rows.</a:t>
            </a:r>
            <a:endParaRPr sz="1600">
              <a:solidFill>
                <a:schemeClr val="hlink"/>
              </a:solidFill>
            </a:endParaRPr>
          </a:p>
          <a:p>
            <a:pPr indent="0" lvl="0" marL="0" rtl="0" algn="l">
              <a:lnSpc>
                <a:spcPct val="115000"/>
              </a:lnSpc>
              <a:spcBef>
                <a:spcPts val="0"/>
              </a:spcBef>
              <a:spcAft>
                <a:spcPts val="0"/>
              </a:spcAft>
              <a:buNone/>
            </a:pPr>
            <a:r>
              <a:t/>
            </a:r>
            <a:endParaRPr sz="1200">
              <a:solidFill>
                <a:schemeClr val="hlink"/>
              </a:solidFill>
            </a:endParaRPr>
          </a:p>
        </p:txBody>
      </p:sp>
      <p:sp>
        <p:nvSpPr>
          <p:cNvPr id="2181" name="Google Shape;2181;p96">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2" name="Google Shape;2182;p96">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3" name="Google Shape;2183;p96">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4" name="Google Shape;2184;p96">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5" name="Google Shape;2185;p96">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6" name="Google Shape;2186;p96">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7" name="Google Shape;2187;p96">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8" name="Google Shape;2188;p96">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89" name="Google Shape;2189;p96">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0" name="Google Shape;2190;p96">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1" name="Google Shape;2191;p96">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192" name="Google Shape;2192;p96">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193" name="Google Shape;2193;p96"/>
          <p:cNvGraphicFramePr/>
          <p:nvPr/>
        </p:nvGraphicFramePr>
        <p:xfrm>
          <a:off x="434275" y="4424480"/>
          <a:ext cx="3000000" cy="3000000"/>
        </p:xfrm>
        <a:graphic>
          <a:graphicData uri="http://schemas.openxmlformats.org/drawingml/2006/table">
            <a:tbl>
              <a:tblPr>
                <a:noFill/>
                <a:tableStyleId>{3C1FD8AF-B8EA-4574-A5B5-76700F46D3DF}</a:tableStyleId>
              </a:tblPr>
              <a:tblGrid>
                <a:gridCol w="2131675"/>
                <a:gridCol w="2131675"/>
                <a:gridCol w="2131675"/>
              </a:tblGrid>
              <a:tr h="1001250">
                <a:tc>
                  <a:txBody>
                    <a:bodyPr/>
                    <a:lstStyle/>
                    <a:p>
                      <a:pPr indent="0" lvl="0" marL="0" rtl="0" algn="ctr">
                        <a:spcBef>
                          <a:spcPts val="0"/>
                        </a:spcBef>
                        <a:spcAft>
                          <a:spcPts val="0"/>
                        </a:spcAft>
                        <a:buNone/>
                      </a:pPr>
                      <a:r>
                        <a:rPr b="1" lang="en" sz="1600">
                          <a:latin typeface="Poppins"/>
                          <a:ea typeface="Poppins"/>
                          <a:cs typeface="Poppins"/>
                          <a:sym typeface="Poppins"/>
                        </a:rPr>
                        <a:t>Current Community Partner</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latin typeface="Poppins"/>
                          <a:ea typeface="Poppins"/>
                          <a:cs typeface="Poppins"/>
                          <a:sym typeface="Poppins"/>
                        </a:rPr>
                        <a:t>Support for Student Learning </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latin typeface="Poppins"/>
                          <a:ea typeface="Poppins"/>
                          <a:cs typeface="Poppins"/>
                          <a:sym typeface="Poppins"/>
                        </a:rPr>
                        <a:t>Description of Partnership</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001250">
                <a:tc>
                  <a:txBody>
                    <a:bodyPr/>
                    <a:lstStyle/>
                    <a:p>
                      <a:pPr indent="0" lvl="0" marL="0" rtl="0" algn="ctr">
                        <a:spcBef>
                          <a:spcPts val="0"/>
                        </a:spcBef>
                        <a:spcAft>
                          <a:spcPts val="0"/>
                        </a:spcAft>
                        <a:buNone/>
                      </a:pPr>
                      <a:r>
                        <a:rPr b="1" lang="en" sz="1600">
                          <a:latin typeface="Poppins"/>
                          <a:ea typeface="Poppins"/>
                          <a:cs typeface="Poppins"/>
                          <a:sym typeface="Poppins"/>
                        </a:rPr>
                        <a:t>Potential Community Partnership</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hlink"/>
                        </a:buClr>
                        <a:buSzPts val="1100"/>
                        <a:buFont typeface="Arial"/>
                        <a:buNone/>
                      </a:pPr>
                      <a:r>
                        <a:rPr b="1" lang="en" sz="1600">
                          <a:solidFill>
                            <a:schemeClr val="hlink"/>
                          </a:solidFill>
                          <a:latin typeface="Poppins"/>
                          <a:ea typeface="Poppins"/>
                          <a:cs typeface="Poppins"/>
                          <a:sym typeface="Poppins"/>
                        </a:rPr>
                        <a:t>Support for Student Learning </a:t>
                      </a:r>
                      <a:endParaRPr b="1" sz="1600">
                        <a:solidFill>
                          <a:schemeClr val="hlink"/>
                        </a:solidFill>
                        <a:latin typeface="Poppins"/>
                        <a:ea typeface="Poppins"/>
                        <a:cs typeface="Poppins"/>
                        <a:sym typeface="Poppins"/>
                      </a:endParaRPr>
                    </a:p>
                    <a:p>
                      <a:pPr indent="0" lvl="0" marL="0" rtl="0" algn="ctr">
                        <a:spcBef>
                          <a:spcPts val="0"/>
                        </a:spcBef>
                        <a:spcAft>
                          <a:spcPts val="0"/>
                        </a:spcAft>
                        <a:buNone/>
                      </a:pPr>
                      <a:r>
                        <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latin typeface="Poppins"/>
                          <a:ea typeface="Poppins"/>
                          <a:cs typeface="Poppins"/>
                          <a:sym typeface="Poppins"/>
                        </a:rPr>
                        <a:t>Description of Desired Partnership</a:t>
                      </a:r>
                      <a:endParaRPr b="1"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67225">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sz="1600">
                        <a:latin typeface="Poppins"/>
                        <a:ea typeface="Poppins"/>
                        <a:cs typeface="Poppins"/>
                        <a:sym typeface="Poppins"/>
                      </a:endParaRPr>
                    </a:p>
                  </a:txBody>
                  <a:tcPr marT="91425" marB="91425" marR="91425" marL="91425">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97"/>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 5.</a:t>
            </a:r>
            <a:r>
              <a:rPr lang="en"/>
              <a:t>8.2 - Leveraging Community Assets Across Learning Environments</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99" name="Google Shape;2199;p97"/>
          <p:cNvSpPr txBox="1"/>
          <p:nvPr>
            <p:ph idx="1" type="body"/>
          </p:nvPr>
        </p:nvSpPr>
        <p:spPr>
          <a:xfrm>
            <a:off x="455438" y="1497225"/>
            <a:ext cx="6514500" cy="834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ESTABLISH: Reflection for Action</a:t>
            </a:r>
            <a:endParaRPr sz="1800">
              <a:solidFill>
                <a:schemeClr val="hlink"/>
              </a:solidFill>
            </a:endParaRPr>
          </a:p>
          <a:p>
            <a:pPr indent="0" lvl="0" marL="0" rtl="0" algn="l">
              <a:lnSpc>
                <a:spcPct val="100000"/>
              </a:lnSpc>
              <a:spcBef>
                <a:spcPts val="0"/>
              </a:spcBef>
              <a:spcAft>
                <a:spcPts val="0"/>
              </a:spcAft>
              <a:buNone/>
            </a:pPr>
            <a:r>
              <a:t/>
            </a:r>
            <a:endParaRPr sz="600">
              <a:solidFill>
                <a:schemeClr val="hlink"/>
              </a:solidFill>
            </a:endParaRPr>
          </a:p>
          <a:p>
            <a:pPr indent="0" lvl="0" marL="0" rtl="0" algn="l">
              <a:lnSpc>
                <a:spcPct val="100000"/>
              </a:lnSpc>
              <a:spcBef>
                <a:spcPts val="0"/>
              </a:spcBef>
              <a:spcAft>
                <a:spcPts val="0"/>
              </a:spcAft>
              <a:buNone/>
            </a:pPr>
            <a:r>
              <a:rPr i="1" lang="en" sz="1800">
                <a:solidFill>
                  <a:schemeClr val="hlink"/>
                </a:solidFill>
              </a:rPr>
              <a:t>INSTRUCTIONS: </a:t>
            </a:r>
            <a:endParaRPr i="1"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Using the table from Activity 5.8.1, take some time to think about how these potential partners can be utilized in your in-person, remote, and hybrid learning environments.  </a:t>
            </a:r>
            <a:endParaRPr sz="1800">
              <a:solidFill>
                <a:schemeClr val="hlink"/>
              </a:solidFill>
            </a:endParaRPr>
          </a:p>
          <a:p>
            <a:pPr indent="0" lvl="0" marL="0" rtl="0" algn="l">
              <a:lnSpc>
                <a:spcPct val="100000"/>
              </a:lnSpc>
              <a:spcBef>
                <a:spcPts val="0"/>
              </a:spcBef>
              <a:spcAft>
                <a:spcPts val="0"/>
              </a:spcAft>
              <a:buNone/>
            </a:pPr>
            <a:r>
              <a:t/>
            </a:r>
            <a:endParaRPr sz="1100">
              <a:solidFill>
                <a:schemeClr val="hlink"/>
              </a:solidFill>
            </a:endParaRPr>
          </a:p>
          <a:p>
            <a:pPr indent="0" lvl="0" marL="0" rtl="0" algn="l">
              <a:lnSpc>
                <a:spcPct val="100000"/>
              </a:lnSpc>
              <a:spcBef>
                <a:spcPts val="0"/>
              </a:spcBef>
              <a:spcAft>
                <a:spcPts val="0"/>
              </a:spcAft>
              <a:buNone/>
            </a:pPr>
            <a:r>
              <a:t/>
            </a:r>
            <a:endParaRPr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None/>
            </a:pPr>
            <a:r>
              <a:t/>
            </a:r>
            <a:endParaRPr sz="1400">
              <a:solidFill>
                <a:schemeClr val="hlink"/>
              </a:solidFill>
            </a:endParaRPr>
          </a:p>
          <a:p>
            <a:pPr indent="0" lvl="0" marL="0" rtl="0" algn="l">
              <a:lnSpc>
                <a:spcPct val="100000"/>
              </a:lnSpc>
              <a:spcBef>
                <a:spcPts val="0"/>
              </a:spcBef>
              <a:spcAft>
                <a:spcPts val="0"/>
              </a:spcAft>
              <a:buNone/>
            </a:pPr>
            <a:r>
              <a:t/>
            </a:r>
            <a:endParaRPr i="1" sz="2300">
              <a:solidFill>
                <a:schemeClr val="hlink"/>
              </a:solidFill>
            </a:endParaRPr>
          </a:p>
          <a:p>
            <a:pPr indent="0" lvl="0" marL="0" rtl="0" algn="l">
              <a:lnSpc>
                <a:spcPct val="115000"/>
              </a:lnSpc>
              <a:spcBef>
                <a:spcPts val="0"/>
              </a:spcBef>
              <a:spcAft>
                <a:spcPts val="0"/>
              </a:spcAft>
              <a:buNone/>
            </a:pPr>
            <a:r>
              <a:t/>
            </a:r>
            <a:endParaRPr b="1" sz="1100">
              <a:solidFill>
                <a:schemeClr val="hlink"/>
              </a:solidFill>
            </a:endParaRPr>
          </a:p>
        </p:txBody>
      </p:sp>
      <p:sp>
        <p:nvSpPr>
          <p:cNvPr id="2200" name="Google Shape;2200;p97">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1" name="Google Shape;2201;p97">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2" name="Google Shape;2202;p9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3" name="Google Shape;2203;p9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4" name="Google Shape;2204;p97">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5" name="Google Shape;2205;p97">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6" name="Google Shape;2206;p97">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7" name="Google Shape;2207;p97">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8" name="Google Shape;2208;p97">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09" name="Google Shape;2209;p97">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0" name="Google Shape;2210;p97">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11" name="Google Shape;2211;p97">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212" name="Google Shape;2212;p97"/>
          <p:cNvGraphicFramePr/>
          <p:nvPr/>
        </p:nvGraphicFramePr>
        <p:xfrm>
          <a:off x="455450" y="3687725"/>
          <a:ext cx="3000000" cy="3000000"/>
        </p:xfrm>
        <a:graphic>
          <a:graphicData uri="http://schemas.openxmlformats.org/drawingml/2006/table">
            <a:tbl>
              <a:tblPr>
                <a:noFill/>
                <a:tableStyleId>{3C1FD8AF-B8EA-4574-A5B5-76700F46D3DF}</a:tableStyleId>
              </a:tblPr>
              <a:tblGrid>
                <a:gridCol w="1608400"/>
                <a:gridCol w="1608400"/>
                <a:gridCol w="1608400"/>
                <a:gridCol w="1608400"/>
              </a:tblGrid>
              <a:tr h="381000">
                <a:tc>
                  <a:txBody>
                    <a:bodyPr/>
                    <a:lstStyle/>
                    <a:p>
                      <a:pPr indent="0" lvl="0" marL="0" rtl="0" algn="ctr">
                        <a:spcBef>
                          <a:spcPts val="0"/>
                        </a:spcBef>
                        <a:spcAft>
                          <a:spcPts val="0"/>
                        </a:spcAft>
                        <a:buClr>
                          <a:schemeClr val="hlink"/>
                        </a:buClr>
                        <a:buSzPts val="1100"/>
                        <a:buFont typeface="Arial"/>
                        <a:buNone/>
                      </a:pPr>
                      <a:r>
                        <a:rPr b="1" lang="en">
                          <a:solidFill>
                            <a:schemeClr val="hlink"/>
                          </a:solidFill>
                          <a:latin typeface="Poppins"/>
                          <a:ea typeface="Poppins"/>
                          <a:cs typeface="Poppins"/>
                          <a:sym typeface="Poppins"/>
                        </a:rPr>
                        <a:t>Potential Community Partnership</a:t>
                      </a:r>
                      <a:endParaRPr b="1">
                        <a:solidFill>
                          <a:schemeClr val="hlink"/>
                        </a:solidFill>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a:latin typeface="Poppins"/>
                          <a:ea typeface="Poppins"/>
                          <a:cs typeface="Poppins"/>
                          <a:sym typeface="Poppins"/>
                        </a:rPr>
                        <a:t>In-</a:t>
                      </a:r>
                      <a:r>
                        <a:rPr b="1" lang="en">
                          <a:latin typeface="Poppins"/>
                          <a:ea typeface="Poppins"/>
                          <a:cs typeface="Poppins"/>
                          <a:sym typeface="Poppins"/>
                        </a:rPr>
                        <a:t>Person Opportunities</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a:latin typeface="Poppins"/>
                          <a:ea typeface="Poppins"/>
                          <a:cs typeface="Poppins"/>
                          <a:sym typeface="Poppins"/>
                        </a:rPr>
                        <a:t>Remote Opportunities</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a:latin typeface="Poppins"/>
                          <a:ea typeface="Poppins"/>
                          <a:cs typeface="Poppins"/>
                          <a:sym typeface="Poppins"/>
                        </a:rPr>
                        <a:t>Hybrid Opportunities</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407975">
                <a:tc>
                  <a:txBody>
                    <a:bodyPr/>
                    <a:lstStyle/>
                    <a:p>
                      <a:pPr indent="0" lvl="0" marL="0" rtl="0" algn="l">
                        <a:spcBef>
                          <a:spcPts val="0"/>
                        </a:spcBef>
                        <a:spcAft>
                          <a:spcPts val="0"/>
                        </a:spcAft>
                        <a:buNone/>
                      </a:pPr>
                      <a:r>
                        <a:rPr lang="en">
                          <a:solidFill>
                            <a:srgbClr val="FF0000"/>
                          </a:solidFill>
                          <a:latin typeface="Poppins"/>
                          <a:ea typeface="Poppins"/>
                          <a:cs typeface="Poppins"/>
                          <a:sym typeface="Poppins"/>
                        </a:rPr>
                        <a:t>Ex: Local daycare center</a:t>
                      </a:r>
                      <a:endParaRPr>
                        <a:solidFill>
                          <a:srgbClr val="FF0000"/>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latin typeface="Poppins"/>
                          <a:ea typeface="Poppins"/>
                          <a:cs typeface="Poppins"/>
                          <a:sym typeface="Poppins"/>
                        </a:rPr>
                        <a:t>Students can create service projects geared towards helping younger students with homework </a:t>
                      </a:r>
                      <a:endParaRPr>
                        <a:solidFill>
                          <a:srgbClr val="FF0000"/>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latin typeface="Poppins"/>
                          <a:ea typeface="Poppins"/>
                          <a:cs typeface="Poppins"/>
                          <a:sym typeface="Poppins"/>
                        </a:rPr>
                        <a:t>Students can perform their tutoring via Zoom or Google Meets</a:t>
                      </a:r>
                      <a:endParaRPr>
                        <a:solidFill>
                          <a:srgbClr val="FF0000"/>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latin typeface="Poppins"/>
                          <a:ea typeface="Poppins"/>
                          <a:cs typeface="Poppins"/>
                          <a:sym typeface="Poppins"/>
                        </a:rPr>
                        <a:t>Students can pre-record a tutoring lesson, and then share it, flipped classroom style</a:t>
                      </a:r>
                      <a:endParaRPr>
                        <a:solidFill>
                          <a:srgbClr val="FF0000"/>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07975">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07975">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07975">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407975">
                <a:tc>
                  <a:txBody>
                    <a:bodyPr/>
                    <a:lstStyle/>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98"/>
          <p:cNvSpPr txBox="1"/>
          <p:nvPr>
            <p:ph type="title"/>
          </p:nvPr>
        </p:nvSpPr>
        <p:spPr>
          <a:xfrm>
            <a:off x="374550" y="322825"/>
            <a:ext cx="5525100" cy="8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Activity </a:t>
            </a:r>
            <a:r>
              <a:rPr lang="en" sz="2600"/>
              <a:t>5.8.3 - </a:t>
            </a:r>
            <a:r>
              <a:rPr lang="en" sz="2600">
                <a:highlight>
                  <a:schemeClr val="accent4"/>
                </a:highlight>
              </a:rPr>
              <a:t>Key Terms for Micro-Credential Activity </a:t>
            </a:r>
            <a:r>
              <a:rPr lang="en" sz="2200"/>
              <a:t>(</a:t>
            </a:r>
            <a:r>
              <a:rPr b="0" lang="en" sz="2200">
                <a:solidFill>
                  <a:schemeClr val="hlink"/>
                </a:solidFill>
              </a:rPr>
              <a:t>Source: </a:t>
            </a:r>
            <a:r>
              <a:rPr b="0" lang="en" sz="2200" u="sng">
                <a:solidFill>
                  <a:srgbClr val="1155CC"/>
                </a:solidFill>
                <a:hlinkClick r:id="rId3">
                  <a:extLst>
                    <a:ext uri="{A12FA001-AC4F-418D-AE19-62706E023703}">
                      <ahyp:hlinkClr val="tx"/>
                    </a:ext>
                  </a:extLst>
                </a:hlinkClick>
              </a:rPr>
              <a:t>Albuquerque Public Schools</a:t>
            </a:r>
            <a:r>
              <a:rPr b="0" lang="en" sz="2200">
                <a:solidFill>
                  <a:schemeClr val="hlink"/>
                </a:solidFill>
                <a:uFill>
                  <a:noFill/>
                </a:uFill>
                <a:hlinkClick r:id="rId4"/>
              </a:rPr>
              <a:t>) </a:t>
            </a:r>
            <a:endParaRPr sz="2500">
              <a:highlight>
                <a:schemeClr val="accent4"/>
              </a:highlight>
            </a:endParaRPr>
          </a:p>
          <a:p>
            <a:pPr indent="0" lvl="0" marL="0" rtl="0" algn="l">
              <a:spcBef>
                <a:spcPts val="0"/>
              </a:spcBef>
              <a:spcAft>
                <a:spcPts val="0"/>
              </a:spcAft>
              <a:buSzPts val="990"/>
              <a:buNone/>
            </a:pPr>
            <a:r>
              <a:t/>
            </a:r>
            <a:endParaRPr sz="3600"/>
          </a:p>
        </p:txBody>
      </p:sp>
      <p:pic>
        <p:nvPicPr>
          <p:cNvPr id="2218" name="Google Shape;2218;p98"/>
          <p:cNvPicPr preferRelativeResize="0"/>
          <p:nvPr/>
        </p:nvPicPr>
        <p:blipFill>
          <a:blip r:embed="rId5">
            <a:alphaModFix/>
          </a:blip>
          <a:stretch>
            <a:fillRect/>
          </a:stretch>
        </p:blipFill>
        <p:spPr>
          <a:xfrm>
            <a:off x="6056625" y="33625"/>
            <a:ext cx="1158600" cy="1158600"/>
          </a:xfrm>
          <a:prstGeom prst="rect">
            <a:avLst/>
          </a:prstGeom>
          <a:noFill/>
          <a:ln>
            <a:noFill/>
          </a:ln>
        </p:spPr>
      </p:pic>
      <p:sp>
        <p:nvSpPr>
          <p:cNvPr id="2219" name="Google Shape;2219;p98">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0" name="Google Shape;2220;p98">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1" name="Google Shape;2221;p9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2" name="Google Shape;2222;p9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3" name="Google Shape;2223;p98">
            <a:hlinkClick action="ppaction://hlinksldjump" r:id="rId8"/>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4" name="Google Shape;2224;p98">
            <a:hlinkClick action="ppaction://hlinksldjump" r:id="rId9"/>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5" name="Google Shape;2225;p98">
            <a:hlinkClick action="ppaction://hlinksldjump" r:id="rId10"/>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6" name="Google Shape;2226;p98">
            <a:hlinkClick action="ppaction://hlinksldjump" r:id="rId11"/>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7" name="Google Shape;2227;p98">
            <a:hlinkClick action="ppaction://hlinksldjump" r:id="rId12"/>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8" name="Google Shape;2228;p98">
            <a:hlinkClick action="ppaction://hlinksldjump" r:id="rId13"/>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29" name="Google Shape;2229;p98">
            <a:hlinkClick action="ppaction://hlinksldjump" r:id="rId14"/>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30" name="Google Shape;2230;p98">
            <a:hlinkClick action="ppaction://hlinksldjump" r:id="rId15"/>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231" name="Google Shape;2231;p98"/>
          <p:cNvGraphicFramePr/>
          <p:nvPr/>
        </p:nvGraphicFramePr>
        <p:xfrm>
          <a:off x="134275" y="1329935"/>
          <a:ext cx="3000000" cy="3000000"/>
        </p:xfrm>
        <a:graphic>
          <a:graphicData uri="http://schemas.openxmlformats.org/drawingml/2006/table">
            <a:tbl>
              <a:tblPr>
                <a:noFill/>
                <a:tableStyleId>{3C1FD8AF-B8EA-4574-A5B5-76700F46D3DF}</a:tableStyleId>
              </a:tblPr>
              <a:tblGrid>
                <a:gridCol w="1588225"/>
                <a:gridCol w="5492725"/>
              </a:tblGrid>
              <a:tr h="296800">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TERM</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300">
                          <a:solidFill>
                            <a:srgbClr val="262626"/>
                          </a:solidFill>
                          <a:latin typeface="Poppins"/>
                          <a:ea typeface="Poppins"/>
                          <a:cs typeface="Poppins"/>
                          <a:sym typeface="Poppins"/>
                        </a:rPr>
                        <a:t>WORKING DEFINITION</a:t>
                      </a:r>
                      <a:endParaRPr b="1" sz="1300">
                        <a:solidFill>
                          <a:srgbClr val="262626"/>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chemeClr val="accent4"/>
                    </a:solidFill>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Communication</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Effective two-way communication between families and school uses a range of strategies to regularly seek and share information about students’ achievements and learning needs, school policies, practices, and community initiatives.</a:t>
                      </a:r>
                      <a:endParaRPr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Strengthening Relationships and Capacity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Inclusive school policies, practices and programs build a culture of welcome, inclusion and belonging for all families that reflects and respects diversity within the school’s community. Families are provided with tools and resources to support their efforts to engage in their child’s learning experiences.</a:t>
                      </a:r>
                      <a:endParaRPr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40882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Connecting Learning </a:t>
                      </a:r>
                      <a:r>
                        <a:rPr b="1" lang="en" sz="1300">
                          <a:solidFill>
                            <a:schemeClr val="hlink"/>
                          </a:solidFill>
                          <a:latin typeface="Poppins"/>
                          <a:ea typeface="Poppins"/>
                          <a:cs typeface="Poppins"/>
                          <a:sym typeface="Poppins"/>
                        </a:rPr>
                        <a:t>at</a:t>
                      </a:r>
                      <a:r>
                        <a:rPr b="1" lang="en" sz="1300">
                          <a:solidFill>
                            <a:schemeClr val="hlink"/>
                          </a:solidFill>
                          <a:latin typeface="Poppins"/>
                          <a:ea typeface="Poppins"/>
                          <a:cs typeface="Poppins"/>
                          <a:sym typeface="Poppins"/>
                        </a:rPr>
                        <a:t> Home and at School</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the school share responsibility for student learning and well-being. They work together to create positive attitudes toward learning and develop a shared understanding of how children learn. Academic programs, learning platforms, and technology resources build on families’ capacity to support learning at home.</a:t>
                      </a:r>
                      <a:endParaRPr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Recognizing The Role Of The Family</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School policies, practices and programs acknowledge families as partners in their children’s education. Schools recognize and build on the capacity of families to assist and encourage their children’s learning in and out of school.</a:t>
                      </a:r>
                      <a:endParaRPr sz="1300">
                        <a:solidFill>
                          <a:schemeClr val="hlink"/>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1187575">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Shared Decision-</a:t>
                      </a:r>
                      <a:endParaRPr b="1"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Making</a:t>
                      </a:r>
                      <a:endParaRPr b="1" sz="1300">
                        <a:solidFill>
                          <a:schemeClr val="hlink"/>
                        </a:solidFill>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are active contributors to school decision-making and planning processes. They engage in relevant decisions about</a:t>
                      </a:r>
                      <a:endParaRPr sz="1300">
                        <a:solidFill>
                          <a:schemeClr val="hlink"/>
                        </a:solidFill>
                        <a:latin typeface="Poppins"/>
                        <a:ea typeface="Poppins"/>
                        <a:cs typeface="Poppins"/>
                        <a:sym typeface="Poppins"/>
                      </a:endParaRPr>
                    </a:p>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supporting in-person and remote learning; school policy and practice; and community-building initiatives.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96630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Collaborating with the Community</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The school strategically develops ongoing relationships with local agencies, community groups, businesses, and other educational entities to increase equity of access for students and families.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r h="745050">
                <a:tc>
                  <a:txBody>
                    <a:bodyPr/>
                    <a:lstStyle/>
                    <a:p>
                      <a:pPr indent="0" lvl="0" marL="0" rtl="0" algn="l">
                        <a:lnSpc>
                          <a:spcPct val="120000"/>
                        </a:lnSpc>
                        <a:spcBef>
                          <a:spcPts val="0"/>
                        </a:spcBef>
                        <a:spcAft>
                          <a:spcPts val="0"/>
                        </a:spcAft>
                        <a:buNone/>
                      </a:pPr>
                      <a:r>
                        <a:rPr b="1" lang="en" sz="1300">
                          <a:solidFill>
                            <a:schemeClr val="hlink"/>
                          </a:solidFill>
                          <a:latin typeface="Poppins"/>
                          <a:ea typeface="Poppins"/>
                          <a:cs typeface="Poppins"/>
                          <a:sym typeface="Poppins"/>
                        </a:rPr>
                        <a:t>Family &amp; Community Participation</a:t>
                      </a:r>
                      <a:endParaRPr b="1" sz="1300">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lang="en" sz="1300">
                          <a:solidFill>
                            <a:schemeClr val="hlink"/>
                          </a:solidFill>
                          <a:latin typeface="Poppins"/>
                          <a:ea typeface="Poppins"/>
                          <a:cs typeface="Poppins"/>
                          <a:sym typeface="Poppins"/>
                        </a:rPr>
                        <a:t>Families and community members contribute to the life of the school in ways that reflect their interests, skills, knowledge, and experiences.</a:t>
                      </a:r>
                      <a:endParaRPr sz="1300">
                        <a:solidFill>
                          <a:schemeClr val="hlink"/>
                        </a:solidFill>
                        <a:latin typeface="Poppins"/>
                        <a:ea typeface="Poppins"/>
                        <a:cs typeface="Poppins"/>
                        <a:sym typeface="Poppins"/>
                      </a:endParaRPr>
                    </a:p>
                  </a:txBody>
                  <a:tcPr marT="63500" marB="63500" marR="63500" marL="63500">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tcPr>
                </a:tc>
              </a:tr>
            </a:tbl>
          </a:graphicData>
        </a:graphic>
      </p:graphicFrame>
      <p:sp>
        <p:nvSpPr>
          <p:cNvPr id="2232" name="Google Shape;2232;p98"/>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7"/>
          <p:cNvSpPr txBox="1"/>
          <p:nvPr>
            <p:ph type="title"/>
          </p:nvPr>
        </p:nvSpPr>
        <p:spPr>
          <a:xfrm>
            <a:off x="1429550" y="3744525"/>
            <a:ext cx="4584900" cy="2060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Session 01</a:t>
            </a:r>
            <a:endParaRPr/>
          </a:p>
        </p:txBody>
      </p:sp>
      <p:cxnSp>
        <p:nvCxnSpPr>
          <p:cNvPr id="720" name="Google Shape;720;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grpSp>
        <p:nvGrpSpPr>
          <p:cNvPr id="721" name="Google Shape;721;p27"/>
          <p:cNvGrpSpPr/>
          <p:nvPr/>
        </p:nvGrpSpPr>
        <p:grpSpPr>
          <a:xfrm>
            <a:off x="224350" y="224350"/>
            <a:ext cx="7116900" cy="9597300"/>
            <a:chOff x="224350" y="224350"/>
            <a:chExt cx="7116900" cy="9597300"/>
          </a:xfrm>
        </p:grpSpPr>
        <p:sp>
          <p:nvSpPr>
            <p:cNvPr id="722" name="Google Shape;722;p27"/>
            <p:cNvSpPr/>
            <p:nvPr/>
          </p:nvSpPr>
          <p:spPr>
            <a:xfrm>
              <a:off x="224350" y="224350"/>
              <a:ext cx="6967500" cy="9597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7"/>
            <p:cNvSpPr/>
            <p:nvPr/>
          </p:nvSpPr>
          <p:spPr>
            <a:xfrm rot="5400000">
              <a:off x="6936250" y="479950"/>
              <a:ext cx="660600" cy="149400"/>
            </a:xfrm>
            <a:prstGeom prst="triangle">
              <a:avLst>
                <a:gd fmla="val 5088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27"/>
          <p:cNvSpPr txBox="1"/>
          <p:nvPr>
            <p:ph idx="1" type="subTitle"/>
          </p:nvPr>
        </p:nvSpPr>
        <p:spPr>
          <a:xfrm>
            <a:off x="1520150" y="5855600"/>
            <a:ext cx="4403700" cy="5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262626"/>
                </a:solidFill>
              </a:rPr>
              <a:t>Rethinking Parent and Family Engagement Across Learning Environments</a:t>
            </a:r>
            <a:endParaRPr/>
          </a:p>
        </p:txBody>
      </p:sp>
      <p:pic>
        <p:nvPicPr>
          <p:cNvPr id="725" name="Google Shape;725;p27">
            <a:hlinkClick action="ppaction://hlinksldjump" r:id="rId3"/>
          </p:cNvPr>
          <p:cNvPicPr preferRelativeResize="0"/>
          <p:nvPr/>
        </p:nvPicPr>
        <p:blipFill>
          <a:blip r:embed="rId4">
            <a:alphaModFix/>
          </a:blip>
          <a:stretch>
            <a:fillRect/>
          </a:stretch>
        </p:blipFill>
        <p:spPr>
          <a:xfrm>
            <a:off x="338500" y="9135150"/>
            <a:ext cx="580200" cy="580200"/>
          </a:xfrm>
          <a:prstGeom prst="rect">
            <a:avLst/>
          </a:prstGeom>
          <a:noFill/>
          <a:ln>
            <a:noFill/>
          </a:ln>
        </p:spPr>
      </p:pic>
      <p:sp>
        <p:nvSpPr>
          <p:cNvPr id="726" name="Google Shape;726;p27"/>
          <p:cNvSpPr txBox="1"/>
          <p:nvPr/>
        </p:nvSpPr>
        <p:spPr>
          <a:xfrm>
            <a:off x="1429550" y="3744525"/>
            <a:ext cx="4584900" cy="2060700"/>
          </a:xfrm>
          <a:prstGeom prst="rect">
            <a:avLst/>
          </a:prstGeom>
          <a:noFill/>
          <a:ln>
            <a:noFill/>
          </a:ln>
          <a:effectLst>
            <a:outerShdw blurRad="57150" rotWithShape="0" algn="bl" dir="5400000" dist="19050">
              <a:srgbClr val="FFFFFF">
                <a:alpha val="50000"/>
              </a:srgbClr>
            </a:outerShdw>
          </a:effectLst>
        </p:spPr>
        <p:txBody>
          <a:bodyPr anchorCtr="0" anchor="b" bIns="91425" lIns="91425" spcFirstLastPara="1" rIns="91425" wrap="square" tIns="91425">
            <a:normAutofit fontScale="92500"/>
          </a:bodyPr>
          <a:lstStyle/>
          <a:p>
            <a:pPr indent="0" lvl="0" marL="0" rtl="0" algn="ctr">
              <a:spcBef>
                <a:spcPts val="0"/>
              </a:spcBef>
              <a:spcAft>
                <a:spcPts val="0"/>
              </a:spcAft>
              <a:buNone/>
            </a:pPr>
            <a:r>
              <a:rPr b="1" lang="en" sz="10000">
                <a:solidFill>
                  <a:srgbClr val="353535"/>
                </a:solidFill>
                <a:latin typeface="Caveat"/>
                <a:ea typeface="Caveat"/>
                <a:cs typeface="Caveat"/>
                <a:sym typeface="Caveat"/>
              </a:rPr>
              <a:t>Session 01</a:t>
            </a:r>
            <a:endParaRPr b="1" sz="10000">
              <a:solidFill>
                <a:srgbClr val="353535"/>
              </a:solidFill>
              <a:latin typeface="Caveat"/>
              <a:ea typeface="Caveat"/>
              <a:cs typeface="Caveat"/>
              <a:sym typeface="Caveat"/>
            </a:endParaRPr>
          </a:p>
        </p:txBody>
      </p:sp>
      <p:sp>
        <p:nvSpPr>
          <p:cNvPr id="727" name="Google Shape;727;p27">
            <a:hlinkClick action="ppaction://hlinksldjump" r:id="rId5"/>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8" name="Google Shape;728;p27">
            <a:hlinkClick action="ppaction://hlinksldjump" r:id="rId6"/>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29" name="Google Shape;729;p27">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0" name="Google Shape;730;p27">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1" name="Google Shape;731;p27">
            <a:hlinkClick action="ppaction://hlinksldjump" r:id="rId7"/>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2" name="Google Shape;732;p27">
            <a:hlinkClick action="ppaction://hlinksldjump" r:id="rId8"/>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3" name="Google Shape;733;p27">
            <a:hlinkClick action="ppaction://hlinksldjump" r:id="rId9"/>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4" name="Google Shape;734;p27">
            <a:hlinkClick action="ppaction://hlinksldjump" r:id="rId10"/>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5" name="Google Shape;735;p27">
            <a:hlinkClick action="ppaction://hlinksldjump" r:id="rId11"/>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6" name="Google Shape;736;p27">
            <a:hlinkClick action="ppaction://hlinksldjump" r:id="rId12"/>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7" name="Google Shape;737;p27">
            <a:hlinkClick action="ppaction://hlinksldjump" r:id="rId13"/>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38" name="Google Shape;738;p27">
            <a:hlinkClick action="ppaction://hlinksldjump" r:id="rId14"/>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cxnSp>
        <p:nvCxnSpPr>
          <p:cNvPr id="739" name="Google Shape;739;p27"/>
          <p:cNvCxnSpPr/>
          <p:nvPr/>
        </p:nvCxnSpPr>
        <p:spPr>
          <a:xfrm>
            <a:off x="1613825" y="5649100"/>
            <a:ext cx="4169400" cy="0"/>
          </a:xfrm>
          <a:prstGeom prst="straightConnector1">
            <a:avLst/>
          </a:prstGeom>
          <a:noFill/>
          <a:ln cap="flat" cmpd="sng" w="28575">
            <a:solidFill>
              <a:srgbClr val="FFFFFF"/>
            </a:solidFill>
            <a:prstDash val="solid"/>
            <a:round/>
            <a:headEnd len="med" w="med" type="stealth"/>
            <a:tailEnd len="med" w="med" type="stealth"/>
          </a:ln>
        </p:spPr>
      </p:cxn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6" name="Shape 2236"/>
        <p:cNvGrpSpPr/>
        <p:nvPr/>
      </p:nvGrpSpPr>
      <p:grpSpPr>
        <a:xfrm>
          <a:off x="0" y="0"/>
          <a:ext cx="0" cy="0"/>
          <a:chOff x="0" y="0"/>
          <a:chExt cx="0" cy="0"/>
        </a:xfrm>
      </p:grpSpPr>
      <p:sp>
        <p:nvSpPr>
          <p:cNvPr id="2237" name="Google Shape;2237;p99"/>
          <p:cNvSpPr txBox="1"/>
          <p:nvPr>
            <p:ph type="title"/>
          </p:nvPr>
        </p:nvSpPr>
        <p:spPr>
          <a:xfrm>
            <a:off x="374550" y="322825"/>
            <a:ext cx="5284800" cy="103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222"/>
              <a:t>Activity </a:t>
            </a:r>
            <a:r>
              <a:rPr lang="en" sz="3222"/>
              <a:t>5.8.3 - Cultivating Community Partnerships</a:t>
            </a:r>
            <a:endParaRPr sz="3222"/>
          </a:p>
          <a:p>
            <a:pPr indent="0" lvl="0" marL="0" rtl="0" algn="l">
              <a:spcBef>
                <a:spcPts val="0"/>
              </a:spcBef>
              <a:spcAft>
                <a:spcPts val="0"/>
              </a:spcAft>
              <a:buNone/>
            </a:pPr>
            <a:r>
              <a:t/>
            </a:r>
            <a:endParaRPr sz="3222"/>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38" name="Google Shape;2238;p99"/>
          <p:cNvSpPr txBox="1"/>
          <p:nvPr>
            <p:ph idx="1" type="body"/>
          </p:nvPr>
        </p:nvSpPr>
        <p:spPr>
          <a:xfrm>
            <a:off x="374550" y="1507925"/>
            <a:ext cx="6514500" cy="332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hlink"/>
                </a:solidFill>
              </a:rPr>
              <a:t>INSTRUCTIONS:</a:t>
            </a:r>
            <a:endParaRPr b="1"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Using the family engagement plan template on the following pages, create a strategy for developing partnerships with the wider community that can be included within learning opportunities.</a:t>
            </a:r>
            <a:endParaRPr sz="1800">
              <a:solidFill>
                <a:schemeClr val="hlink"/>
              </a:solidFill>
            </a:endParaRPr>
          </a:p>
          <a:p>
            <a:pPr indent="-342900" lvl="0" marL="457200" rtl="0" algn="l">
              <a:lnSpc>
                <a:spcPct val="100000"/>
              </a:lnSpc>
              <a:spcBef>
                <a:spcPts val="0"/>
              </a:spcBef>
              <a:spcAft>
                <a:spcPts val="0"/>
              </a:spcAft>
              <a:buClr>
                <a:schemeClr val="hlink"/>
              </a:buClr>
              <a:buSzPts val="1800"/>
              <a:buChar char="●"/>
            </a:pPr>
            <a:r>
              <a:rPr lang="en" sz="1800">
                <a:solidFill>
                  <a:schemeClr val="hlink"/>
                </a:solidFill>
              </a:rPr>
              <a:t>Determine 1-2 action steps for integrating community partnerships within learning opportunities across learning environments. </a:t>
            </a:r>
            <a:endParaRPr sz="1800">
              <a:solidFill>
                <a:schemeClr val="hlink"/>
              </a:solidFill>
            </a:endParaRPr>
          </a:p>
          <a:p>
            <a:pPr indent="0" lvl="0" marL="0" rtl="0" algn="l">
              <a:lnSpc>
                <a:spcPct val="100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Clr>
                <a:schemeClr val="hlink"/>
              </a:buClr>
              <a:buSzPts val="1100"/>
              <a:buFont typeface="Arial"/>
              <a:buNone/>
            </a:pPr>
            <a:r>
              <a:t/>
            </a:r>
            <a:endParaRPr sz="1100">
              <a:solidFill>
                <a:schemeClr val="hlink"/>
              </a:solidFill>
            </a:endParaRPr>
          </a:p>
          <a:p>
            <a:pPr indent="0" lvl="0" marL="0" rtl="0" algn="l">
              <a:lnSpc>
                <a:spcPct val="100000"/>
              </a:lnSpc>
              <a:spcBef>
                <a:spcPts val="0"/>
              </a:spcBef>
              <a:spcAft>
                <a:spcPts val="0"/>
              </a:spcAft>
              <a:buNone/>
            </a:pPr>
            <a:r>
              <a:t/>
            </a:r>
            <a:endParaRPr sz="1100">
              <a:solidFill>
                <a:schemeClr val="hlink"/>
              </a:solidFill>
            </a:endParaRPr>
          </a:p>
          <a:p>
            <a:pPr indent="0" lvl="0" marL="0" rtl="0" algn="l">
              <a:lnSpc>
                <a:spcPct val="100000"/>
              </a:lnSpc>
              <a:spcBef>
                <a:spcPts val="0"/>
              </a:spcBef>
              <a:spcAft>
                <a:spcPts val="0"/>
              </a:spcAft>
              <a:buNone/>
            </a:pPr>
            <a:r>
              <a:t/>
            </a:r>
            <a:endParaRPr sz="1100">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ctr">
              <a:lnSpc>
                <a:spcPct val="100000"/>
              </a:lnSpc>
              <a:spcBef>
                <a:spcPts val="0"/>
              </a:spcBef>
              <a:spcAft>
                <a:spcPts val="0"/>
              </a:spcAft>
              <a:buNone/>
            </a:pPr>
            <a:r>
              <a:t/>
            </a:r>
            <a:endParaRPr>
              <a:solidFill>
                <a:schemeClr val="hlink"/>
              </a:solidFill>
            </a:endParaRPr>
          </a:p>
        </p:txBody>
      </p:sp>
      <p:pic>
        <p:nvPicPr>
          <p:cNvPr id="2239" name="Google Shape;2239;p99"/>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240" name="Google Shape;2240;p99">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1" name="Google Shape;2241;p99">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2" name="Google Shape;2242;p99">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3" name="Google Shape;2243;p99">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4" name="Google Shape;2244;p99">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5" name="Google Shape;2245;p99">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6" name="Google Shape;2246;p99">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7" name="Google Shape;2247;p99">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8" name="Google Shape;2248;p99">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49" name="Google Shape;2249;p99">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50" name="Google Shape;2250;p99">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51" name="Google Shape;2251;p99">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52" name="Google Shape;2252;p99"/>
          <p:cNvSpPr txBox="1"/>
          <p:nvPr/>
        </p:nvSpPr>
        <p:spPr>
          <a:xfrm>
            <a:off x="2003850" y="9624250"/>
            <a:ext cx="325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Poppins"/>
                <a:ea typeface="Poppins"/>
                <a:cs typeface="Poppins"/>
                <a:sym typeface="Poppins"/>
              </a:rPr>
              <a:t>Continued on next page</a:t>
            </a:r>
            <a:endParaRPr sz="1800">
              <a:latin typeface="Poppins"/>
              <a:ea typeface="Poppins"/>
              <a:cs typeface="Poppins"/>
              <a:sym typeface="Poppi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6" name="Shape 2256"/>
        <p:cNvGrpSpPr/>
        <p:nvPr/>
      </p:nvGrpSpPr>
      <p:grpSpPr>
        <a:xfrm>
          <a:off x="0" y="0"/>
          <a:ext cx="0" cy="0"/>
          <a:chOff x="0" y="0"/>
          <a:chExt cx="0" cy="0"/>
        </a:xfrm>
      </p:grpSpPr>
      <p:pic>
        <p:nvPicPr>
          <p:cNvPr id="2257" name="Google Shape;2257;p100"/>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258" name="Google Shape;2258;p100">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59" name="Google Shape;2259;p100">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0" name="Google Shape;2260;p100">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1" name="Google Shape;2261;p100">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2" name="Google Shape;2262;p100">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3" name="Google Shape;2263;p100">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4" name="Google Shape;2264;p100">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5" name="Google Shape;2265;p100">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6" name="Google Shape;2266;p100">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7" name="Google Shape;2267;p100">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8" name="Google Shape;2268;p100">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69" name="Google Shape;2269;p100">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270" name="Google Shape;2270;p100"/>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#1</a:t>
                      </a:r>
                      <a:endParaRPr>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2271" name="Google Shape;2271;p100"/>
          <p:cNvSpPr txBox="1"/>
          <p:nvPr/>
        </p:nvSpPr>
        <p:spPr>
          <a:xfrm>
            <a:off x="2003850" y="9710425"/>
            <a:ext cx="325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Continued on next page</a:t>
            </a:r>
            <a:endParaRPr sz="1300">
              <a:latin typeface="Poppins"/>
              <a:ea typeface="Poppins"/>
              <a:cs typeface="Poppins"/>
              <a:sym typeface="Poppins"/>
            </a:endParaRPr>
          </a:p>
        </p:txBody>
      </p:sp>
      <p:sp>
        <p:nvSpPr>
          <p:cNvPr id="2272" name="Google Shape;2272;p100"/>
          <p:cNvSpPr txBox="1"/>
          <p:nvPr>
            <p:ph type="title"/>
          </p:nvPr>
        </p:nvSpPr>
        <p:spPr>
          <a:xfrm>
            <a:off x="374550" y="322825"/>
            <a:ext cx="5284800" cy="103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66"/>
              <a:t>Activity </a:t>
            </a:r>
            <a:r>
              <a:rPr lang="en" sz="2666"/>
              <a:t>5.8.3 - Cultivating Community Partnerships (Continued)</a:t>
            </a:r>
            <a:endParaRPr sz="2666"/>
          </a:p>
          <a:p>
            <a:pPr indent="0" lvl="0" marL="0" rtl="0" algn="l">
              <a:spcBef>
                <a:spcPts val="0"/>
              </a:spcBef>
              <a:spcAft>
                <a:spcPts val="0"/>
              </a:spcAft>
              <a:buNone/>
            </a:pPr>
            <a:r>
              <a:t/>
            </a:r>
            <a:endParaRPr sz="3222"/>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6" name="Shape 2276"/>
        <p:cNvGrpSpPr/>
        <p:nvPr/>
      </p:nvGrpSpPr>
      <p:grpSpPr>
        <a:xfrm>
          <a:off x="0" y="0"/>
          <a:ext cx="0" cy="0"/>
          <a:chOff x="0" y="0"/>
          <a:chExt cx="0" cy="0"/>
        </a:xfrm>
      </p:grpSpPr>
      <p:pic>
        <p:nvPicPr>
          <p:cNvPr id="2277" name="Google Shape;2277;p101"/>
          <p:cNvPicPr preferRelativeResize="0"/>
          <p:nvPr/>
        </p:nvPicPr>
        <p:blipFill>
          <a:blip r:embed="rId3">
            <a:alphaModFix/>
          </a:blip>
          <a:stretch>
            <a:fillRect/>
          </a:stretch>
        </p:blipFill>
        <p:spPr>
          <a:xfrm>
            <a:off x="6056625" y="33625"/>
            <a:ext cx="1158600" cy="1158600"/>
          </a:xfrm>
          <a:prstGeom prst="rect">
            <a:avLst/>
          </a:prstGeom>
          <a:noFill/>
          <a:ln>
            <a:noFill/>
          </a:ln>
        </p:spPr>
      </p:pic>
      <p:sp>
        <p:nvSpPr>
          <p:cNvPr id="2278" name="Google Shape;2278;p101">
            <a:hlinkClick action="ppaction://hlinksldjump" r:id="rId4"/>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79" name="Google Shape;2279;p101">
            <a:hlinkClick action="ppaction://hlinksldjump" r:id="rId5"/>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0" name="Google Shape;2280;p101">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1" name="Google Shape;2281;p101">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2" name="Google Shape;2282;p101">
            <a:hlinkClick action="ppaction://hlinksldjump" r:id="rId6"/>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3" name="Google Shape;2283;p101">
            <a:hlinkClick action="ppaction://hlinksldjump" r:id="rId7"/>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4" name="Google Shape;2284;p101">
            <a:hlinkClick action="ppaction://hlinksldjump" r:id="rId8"/>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5" name="Google Shape;2285;p101">
            <a:hlinkClick action="ppaction://hlinksldjump" r:id="rId9"/>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6" name="Google Shape;2286;p101">
            <a:hlinkClick action="ppaction://hlinksldjump" r:id="rId10"/>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7" name="Google Shape;2287;p101">
            <a:hlinkClick action="ppaction://hlinksldjump" r:id="rId11"/>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8" name="Google Shape;2288;p101">
            <a:hlinkClick action="ppaction://hlinksldjump" r:id="rId12"/>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89" name="Google Shape;2289;p101">
            <a:hlinkClick action="ppaction://hlinksldjump" r:id="rId13"/>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graphicFrame>
        <p:nvGraphicFramePr>
          <p:cNvPr id="2290" name="Google Shape;2290;p101"/>
          <p:cNvGraphicFramePr/>
          <p:nvPr/>
        </p:nvGraphicFramePr>
        <p:xfrm>
          <a:off x="165300" y="1192250"/>
          <a:ext cx="3000000" cy="3000000"/>
        </p:xfrm>
        <a:graphic>
          <a:graphicData uri="http://schemas.openxmlformats.org/drawingml/2006/table">
            <a:tbl>
              <a:tblPr>
                <a:noFill/>
                <a:tableStyleId>{418E63AB-7CAC-4BDB-9B27-996BEED2FA0C}</a:tableStyleId>
              </a:tblPr>
              <a:tblGrid>
                <a:gridCol w="1413950"/>
                <a:gridCol w="1039800"/>
                <a:gridCol w="1447650"/>
                <a:gridCol w="835875"/>
                <a:gridCol w="2312650"/>
              </a:tblGrid>
              <a:tr h="124825">
                <a:tc gridSpan="5" rowSpan="2">
                  <a:txBody>
                    <a:bodyPr/>
                    <a:lstStyle/>
                    <a:p>
                      <a:pPr indent="0" lvl="0" marL="0" rtl="0" algn="ctr">
                        <a:spcBef>
                          <a:spcPts val="0"/>
                        </a:spcBef>
                        <a:spcAft>
                          <a:spcPts val="0"/>
                        </a:spcAft>
                        <a:buNone/>
                      </a:pPr>
                      <a:r>
                        <a:rPr b="1" lang="en">
                          <a:latin typeface="Poppins"/>
                          <a:ea typeface="Poppins"/>
                          <a:cs typeface="Poppins"/>
                          <a:sym typeface="Poppins"/>
                        </a:rPr>
                        <a:t>Strategy, Activity, or Action Step #2</a:t>
                      </a:r>
                      <a:endParaRPr>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rowSpan="2" hMerge="1"/>
                <a:tc rowSpan="2" hMerge="1"/>
                <a:tc rowSpan="2" hMerge="1"/>
                <a:tc rowSpan="2" hMerge="1"/>
              </a:tr>
              <a:tr h="11650">
                <a:tc gridSpan="5" vMerge="1"/>
                <a:tc hMerge="1" vMerge="1"/>
                <a:tc hMerge="1" vMerge="1"/>
                <a:tc hMerge="1" vMerge="1"/>
                <a:tc hMerge="1" vMerge="1"/>
              </a:tr>
              <a:tr h="87400">
                <a:tc gridSpan="5">
                  <a:txBody>
                    <a:bodyPr/>
                    <a:lstStyle/>
                    <a:p>
                      <a:pPr indent="0" lvl="0" marL="0" rtl="0" algn="l">
                        <a:spcBef>
                          <a:spcPts val="0"/>
                        </a:spcBef>
                        <a:spcAft>
                          <a:spcPts val="0"/>
                        </a:spcAft>
                        <a:buNone/>
                      </a:pPr>
                      <a:r>
                        <a:t/>
                      </a:r>
                      <a:endParaRPr b="1" sz="1300">
                        <a:latin typeface="Poppins"/>
                        <a:ea typeface="Poppins"/>
                        <a:cs typeface="Poppins"/>
                        <a:sym typeface="Poppins"/>
                      </a:endParaRPr>
                    </a:p>
                    <a:p>
                      <a:pPr indent="0" lvl="0" marL="0" rtl="0" algn="l">
                        <a:spcBef>
                          <a:spcPts val="0"/>
                        </a:spcBef>
                        <a:spcAft>
                          <a:spcPts val="0"/>
                        </a:spcAft>
                        <a:buNone/>
                      </a:pPr>
                      <a:r>
                        <a:t/>
                      </a:r>
                      <a:endParaRPr b="1" sz="1300">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Related Outcome </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highlight>
                            <a:schemeClr val="dk2"/>
                          </a:highlight>
                          <a:latin typeface="Poppins"/>
                          <a:ea typeface="Poppins"/>
                          <a:cs typeface="Poppins"/>
                          <a:sym typeface="Poppins"/>
                        </a:rPr>
                        <a:t>Highlight your answer(s)</a:t>
                      </a:r>
                      <a:endParaRPr>
                        <a:solidFill>
                          <a:schemeClr val="hlink"/>
                        </a:solidFill>
                        <a:highlight>
                          <a:schemeClr val="dk2"/>
                        </a:highlight>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1316275">
                <a:tc gridSpan="5">
                  <a:txBody>
                    <a:bodyPr/>
                    <a:lstStyle/>
                    <a:p>
                      <a:pPr indent="0" lvl="0" marL="0" rtl="0" algn="l">
                        <a:spcBef>
                          <a:spcPts val="0"/>
                        </a:spcBef>
                        <a:spcAft>
                          <a:spcPts val="0"/>
                        </a:spcAft>
                        <a:buNone/>
                      </a:pPr>
                      <a:r>
                        <a:rPr lang="en">
                          <a:solidFill>
                            <a:schemeClr val="hlink"/>
                          </a:solidFill>
                          <a:latin typeface="Poppins"/>
                          <a:ea typeface="Poppins"/>
                          <a:cs typeface="Poppins"/>
                          <a:sym typeface="Poppins"/>
                        </a:rPr>
                        <a:t>Communication                                               Shared Decision-Making</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9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Strengthening Relationships &amp;                     Collaborating with the Community</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Capacity                   </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  </a:t>
                      </a:r>
                      <a:endParaRPr sz="1200">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Connecting Learning at Home &amp;                  Family &amp; Community Participation</a:t>
                      </a:r>
                      <a:endParaRPr>
                        <a:solidFill>
                          <a:schemeClr val="hlink"/>
                        </a:solidFill>
                        <a:latin typeface="Poppins"/>
                        <a:ea typeface="Poppins"/>
                        <a:cs typeface="Poppins"/>
                        <a:sym typeface="Poppins"/>
                      </a:endParaRPr>
                    </a:p>
                    <a:p>
                      <a:pPr indent="0" lvl="0" marL="0" rtl="0" algn="l">
                        <a:spcBef>
                          <a:spcPts val="0"/>
                        </a:spcBef>
                        <a:spcAft>
                          <a:spcPts val="0"/>
                        </a:spcAft>
                        <a:buNone/>
                      </a:pPr>
                      <a:r>
                        <a:rPr lang="en">
                          <a:solidFill>
                            <a:schemeClr val="hlink"/>
                          </a:solidFill>
                          <a:latin typeface="Poppins"/>
                          <a:ea typeface="Poppins"/>
                          <a:cs typeface="Poppins"/>
                          <a:sym typeface="Poppins"/>
                        </a:rPr>
                        <a:t>School    </a:t>
                      </a:r>
                      <a:endParaRPr>
                        <a:solidFill>
                          <a:schemeClr val="hlink"/>
                        </a:solidFill>
                        <a:latin typeface="Poppins"/>
                        <a:ea typeface="Poppins"/>
                        <a:cs typeface="Poppins"/>
                        <a:sym typeface="Poppins"/>
                      </a:endParaRPr>
                    </a:p>
                    <a:p>
                      <a:pPr indent="0" lvl="0" marL="0" rtl="0" algn="l">
                        <a:spcBef>
                          <a:spcPts val="0"/>
                        </a:spcBef>
                        <a:spcAft>
                          <a:spcPts val="0"/>
                        </a:spcAft>
                        <a:buNone/>
                      </a:pPr>
                      <a:r>
                        <a:t/>
                      </a:r>
                      <a:endParaRPr sz="600">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Recognizing the role of the family</a:t>
                      </a:r>
                      <a:endParaRPr sz="1500"/>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14167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What does this strategy look like across learning environments?</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“HOW”</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141675">
                <a:tc gridSpan="5">
                  <a:txBody>
                    <a:bodyPr/>
                    <a:lstStyle/>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p>
                      <a:pPr indent="0" lvl="0" marL="0" rtl="0" algn="l">
                        <a:spcBef>
                          <a:spcPts val="0"/>
                        </a:spcBef>
                        <a:spcAft>
                          <a:spcPts val="0"/>
                        </a:spcAft>
                        <a:buNone/>
                      </a:pPr>
                      <a:r>
                        <a:t/>
                      </a:r>
                      <a:endParaRPr b="1" sz="1300">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Timeline</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“WHEN”</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539725">
                <a:tc gridSpan="5">
                  <a:txBody>
                    <a:bodyPr/>
                    <a:lstStyle/>
                    <a:p>
                      <a:pPr indent="0" lvl="0" marL="0" rtl="0" algn="ctr">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hMerge="1"/>
                <a:tc hMerge="1"/>
                <a:tc hMerge="1"/>
              </a:tr>
              <a:tr h="539725">
                <a:tc gridSpan="5">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And Capacity Needed</a:t>
                      </a:r>
                      <a:endParaRPr b="1">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(People, Skills, Materials, Technology)</a:t>
                      </a:r>
                      <a:endParaRPr>
                        <a:solidFill>
                          <a:schemeClr val="hlink"/>
                        </a:solidFill>
                        <a:latin typeface="Poppins"/>
                        <a:ea typeface="Poppins"/>
                        <a:cs typeface="Poppins"/>
                        <a:sym typeface="Poppins"/>
                      </a:endParaRPr>
                    </a:p>
                    <a:p>
                      <a:pPr indent="0" lvl="0" marL="0" rtl="0" algn="ctr">
                        <a:spcBef>
                          <a:spcPts val="0"/>
                        </a:spcBef>
                        <a:spcAft>
                          <a:spcPts val="0"/>
                        </a:spcAft>
                        <a:buNone/>
                      </a:pPr>
                      <a:r>
                        <a:rPr lang="en">
                          <a:solidFill>
                            <a:schemeClr val="hlink"/>
                          </a:solidFill>
                          <a:latin typeface="Poppins"/>
                          <a:ea typeface="Poppins"/>
                          <a:cs typeface="Poppins"/>
                          <a:sym typeface="Poppins"/>
                        </a:rPr>
                        <a:t>“WHAT”</a:t>
                      </a:r>
                      <a:endParaRPr b="1" sz="2000">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hMerge="1"/>
                <a:tc hMerge="1"/>
                <a:tc hMerge="1"/>
              </a:tr>
              <a:tr h="539725">
                <a:tc gridSpan="2">
                  <a:txBody>
                    <a:bodyPr/>
                    <a:lstStyle/>
                    <a:p>
                      <a:pPr indent="0" lvl="0" marL="0" rtl="0" algn="ctr">
                        <a:spcBef>
                          <a:spcPts val="0"/>
                        </a:spcBef>
                        <a:spcAft>
                          <a:spcPts val="0"/>
                        </a:spcAft>
                        <a:buNone/>
                      </a:pPr>
                      <a:r>
                        <a:rPr b="1" lang="en">
                          <a:latin typeface="Poppins"/>
                          <a:ea typeface="Poppins"/>
                          <a:cs typeface="Poppins"/>
                          <a:sym typeface="Poppins"/>
                        </a:rPr>
                        <a:t>School/Teacher Resources And Capacity</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gridSpan="2">
                  <a:txBody>
                    <a:bodyPr/>
                    <a:lstStyle/>
                    <a:p>
                      <a:pPr indent="0" lvl="0" marL="0" rtl="0" algn="ctr">
                        <a:spcBef>
                          <a:spcPts val="0"/>
                        </a:spcBef>
                        <a:spcAft>
                          <a:spcPts val="0"/>
                        </a:spcAft>
                        <a:buNone/>
                      </a:pPr>
                      <a:r>
                        <a:rPr b="1" lang="en">
                          <a:latin typeface="Poppins"/>
                          <a:ea typeface="Poppins"/>
                          <a:cs typeface="Poppins"/>
                          <a:sym typeface="Poppins"/>
                        </a:rPr>
                        <a:t>Family  Resources And Capacity</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c hMerge="1"/>
                <a:tc>
                  <a:txBody>
                    <a:bodyPr/>
                    <a:lstStyle/>
                    <a:p>
                      <a:pPr indent="0" lvl="0" marL="0" rtl="0" algn="ctr">
                        <a:spcBef>
                          <a:spcPts val="0"/>
                        </a:spcBef>
                        <a:spcAft>
                          <a:spcPts val="0"/>
                        </a:spcAft>
                        <a:buNone/>
                      </a:pPr>
                      <a:r>
                        <a:rPr b="1" lang="en">
                          <a:solidFill>
                            <a:schemeClr val="hlink"/>
                          </a:solidFill>
                          <a:latin typeface="Poppins"/>
                          <a:ea typeface="Poppins"/>
                          <a:cs typeface="Poppins"/>
                          <a:sym typeface="Poppins"/>
                        </a:rPr>
                        <a:t>Resources/ Capacity That Need To Be Acquired Or Built</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solidFill>
                      <a:schemeClr val="accent4"/>
                    </a:solidFill>
                  </a:tcPr>
                </a:tc>
              </a:tr>
              <a:tr h="539725">
                <a:tc gridSpan="2">
                  <a:txBody>
                    <a:bodyPr/>
                    <a:lstStyle/>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gridSpan="2">
                  <a:txBody>
                    <a:bodyPr/>
                    <a:lstStyle/>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p>
                      <a:pPr indent="0" lvl="0" marL="0" rtl="0" algn="l">
                        <a:spcBef>
                          <a:spcPts val="0"/>
                        </a:spcBef>
                        <a:spcAft>
                          <a:spcPts val="0"/>
                        </a:spcAft>
                        <a:buNone/>
                      </a:pPr>
                      <a:r>
                        <a:t/>
                      </a:r>
                      <a:endParaRPr b="1">
                        <a:latin typeface="Poppins"/>
                        <a:ea typeface="Poppins"/>
                        <a:cs typeface="Poppins"/>
                        <a:sym typeface="Poppins"/>
                      </a:endParaRPr>
                    </a:p>
                    <a:p>
                      <a:pPr indent="0" lvl="0" marL="0" rtl="0" algn="ctr">
                        <a:spcBef>
                          <a:spcPts val="0"/>
                        </a:spcBef>
                        <a:spcAft>
                          <a:spcPts val="0"/>
                        </a:spcAft>
                        <a:buNone/>
                      </a:pPr>
                      <a:r>
                        <a:t/>
                      </a:r>
                      <a:endParaRPr b="1">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b="1">
                        <a:solidFill>
                          <a:schemeClr val="hlink"/>
                        </a:solidFill>
                        <a:latin typeface="Poppins"/>
                        <a:ea typeface="Poppins"/>
                        <a:cs typeface="Poppins"/>
                        <a:sym typeface="Poppins"/>
                      </a:endParaRPr>
                    </a:p>
                  </a:txBody>
                  <a:tcPr marT="63500" marB="63500" marR="63500" marL="63500">
                    <a:lnL cap="flat" cmpd="sng" w="19050">
                      <a:solidFill>
                        <a:schemeClr val="accent4"/>
                      </a:solidFill>
                      <a:prstDash val="solid"/>
                      <a:round/>
                      <a:headEnd len="sm" w="sm" type="none"/>
                      <a:tailEnd len="sm" w="sm" type="none"/>
                    </a:lnL>
                    <a:lnR cap="flat" cmpd="sng" w="19050">
                      <a:solidFill>
                        <a:schemeClr val="accent4"/>
                      </a:solidFill>
                      <a:prstDash val="solid"/>
                      <a:round/>
                      <a:headEnd len="sm" w="sm" type="none"/>
                      <a:tailEnd len="sm" w="sm" type="none"/>
                    </a:lnR>
                    <a:lnT cap="flat" cmpd="sng" w="19050">
                      <a:solidFill>
                        <a:schemeClr val="accent4"/>
                      </a:solidFill>
                      <a:prstDash val="solid"/>
                      <a:round/>
                      <a:headEnd len="sm" w="sm" type="none"/>
                      <a:tailEnd len="sm" w="sm" type="none"/>
                    </a:lnT>
                    <a:lnB cap="flat" cmpd="sng" w="19050">
                      <a:solidFill>
                        <a:schemeClr val="accent4"/>
                      </a:solidFill>
                      <a:prstDash val="solid"/>
                      <a:round/>
                      <a:headEnd len="sm" w="sm" type="none"/>
                      <a:tailEnd len="sm" w="sm" type="none"/>
                    </a:lnB>
                  </a:tcPr>
                </a:tc>
              </a:tr>
            </a:tbl>
          </a:graphicData>
        </a:graphic>
      </p:graphicFrame>
      <p:sp>
        <p:nvSpPr>
          <p:cNvPr id="2291" name="Google Shape;2291;p101"/>
          <p:cNvSpPr txBox="1"/>
          <p:nvPr>
            <p:ph type="title"/>
          </p:nvPr>
        </p:nvSpPr>
        <p:spPr>
          <a:xfrm>
            <a:off x="374550" y="322825"/>
            <a:ext cx="5284800" cy="103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66"/>
              <a:t>Activity </a:t>
            </a:r>
            <a:r>
              <a:rPr lang="en" sz="2666"/>
              <a:t>5.8.3 - Cultivating Community Partnerships (Continued)</a:t>
            </a:r>
            <a:endParaRPr sz="2666"/>
          </a:p>
          <a:p>
            <a:pPr indent="0" lvl="0" marL="0" rtl="0" algn="l">
              <a:spcBef>
                <a:spcPts val="0"/>
              </a:spcBef>
              <a:spcAft>
                <a:spcPts val="0"/>
              </a:spcAft>
              <a:buNone/>
            </a:pPr>
            <a:r>
              <a:t/>
            </a:r>
            <a:endParaRPr sz="3222"/>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hlink"/>
              </a:buClr>
              <a:buSzPct val="275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5" name="Shape 2295"/>
        <p:cNvGrpSpPr/>
        <p:nvPr/>
      </p:nvGrpSpPr>
      <p:grpSpPr>
        <a:xfrm>
          <a:off x="0" y="0"/>
          <a:ext cx="0" cy="0"/>
          <a:chOff x="0" y="0"/>
          <a:chExt cx="0" cy="0"/>
        </a:xfrm>
      </p:grpSpPr>
      <p:sp>
        <p:nvSpPr>
          <p:cNvPr id="2296" name="Google Shape;2296;p102"/>
          <p:cNvSpPr txBox="1"/>
          <p:nvPr>
            <p:ph idx="1" type="body"/>
          </p:nvPr>
        </p:nvSpPr>
        <p:spPr>
          <a:xfrm>
            <a:off x="287975" y="980625"/>
            <a:ext cx="6705600" cy="860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hlink"/>
              </a:buClr>
              <a:buSzPts val="1100"/>
              <a:buFont typeface="Arial"/>
              <a:buNone/>
            </a:pPr>
            <a:r>
              <a:rPr b="1" lang="en" sz="1400">
                <a:solidFill>
                  <a:srgbClr val="333333"/>
                </a:solidFill>
              </a:rPr>
              <a:t>About the TALE Academy</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lang="en" sz="1400">
                <a:solidFill>
                  <a:srgbClr val="333333"/>
                </a:solidFill>
              </a:rPr>
              <a:t>The TALE Academy is a series of virtual learning experiences available to all New York State educators and offers a rich array of resources on topics related to teaching across learning environments (TALE). The TALE Academy is built upon the work New York State educators carried out during emergency remote teaching (ERT) throughout the COVID-19 pandemic and extends it toward the future. TALE invites educators to think beyond online learning to consider a broader perspective on teaching and learning that encompasses teaching across multiple environments (in-person, remote, and hybrid). </a:t>
            </a:r>
            <a:endParaRPr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b="1" lang="en" sz="1400">
                <a:solidFill>
                  <a:srgbClr val="333333"/>
                </a:solidFill>
              </a:rPr>
              <a:t>About Teaching in Remote/Hybrid Learning Environments </a:t>
            </a:r>
            <a:endParaRPr b="1"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rPr lang="en" sz="1400">
                <a:solidFill>
                  <a:srgbClr val="333333"/>
                </a:solidFill>
              </a:rPr>
              <a:t>The TALE Academy is a part of a broader New York State Education Department (NYSED) initiative known as Teaching in Remote/Hybrid Learning Environments (TRLE). In July 2020, NYSED was </a:t>
            </a:r>
            <a:r>
              <a:rPr lang="en" sz="1400" u="sng">
                <a:solidFill>
                  <a:srgbClr val="333333"/>
                </a:solidFill>
                <a:hlinkClick r:id="rId3">
                  <a:extLst>
                    <a:ext uri="{A12FA001-AC4F-418D-AE19-62706E023703}">
                      <ahyp:hlinkClr val="tx"/>
                    </a:ext>
                  </a:extLst>
                </a:hlinkClick>
              </a:rPr>
              <a:t>awarded funding</a:t>
            </a:r>
            <a:r>
              <a:rPr lang="en" sz="1400">
                <a:solidFill>
                  <a:srgbClr val="333333"/>
                </a:solidFill>
              </a:rPr>
              <a:t> through the United States Department of Education’s </a:t>
            </a:r>
            <a:r>
              <a:rPr lang="en" sz="1400" u="sng">
                <a:solidFill>
                  <a:srgbClr val="333333"/>
                </a:solidFill>
                <a:hlinkClick r:id="rId4">
                  <a:extLst>
                    <a:ext uri="{A12FA001-AC4F-418D-AE19-62706E023703}">
                      <ahyp:hlinkClr val="tx"/>
                    </a:ext>
                  </a:extLst>
                </a:hlinkClick>
              </a:rPr>
              <a:t>Education Stabilization Fund-Rethink K-12 Education Models Grant</a:t>
            </a:r>
            <a:r>
              <a:rPr lang="en" sz="1400">
                <a:solidFill>
                  <a:srgbClr val="333333"/>
                </a:solidFill>
              </a:rPr>
              <a:t> to implement TRLE – a three-year project to build the capacity of teachers and educational leaders to effectively implement remote/hybrid learning for all students. To learn more, visit NYSED’s TRLE website: </a:t>
            </a:r>
            <a:r>
              <a:rPr lang="en" sz="1400" u="sng">
                <a:solidFill>
                  <a:srgbClr val="333333"/>
                </a:solidFill>
                <a:hlinkClick r:id="rId5">
                  <a:extLst>
                    <a:ext uri="{A12FA001-AC4F-418D-AE19-62706E023703}">
                      <ahyp:hlinkClr val="tx"/>
                    </a:ext>
                  </a:extLst>
                </a:hlinkClick>
              </a:rPr>
              <a:t>http://www.nysed.gov/trle</a:t>
            </a:r>
            <a:r>
              <a:rPr lang="en" sz="1400">
                <a:solidFill>
                  <a:srgbClr val="333333"/>
                </a:solidFill>
              </a:rPr>
              <a:t>. </a:t>
            </a:r>
            <a:endParaRPr sz="1400">
              <a:solidFill>
                <a:srgbClr val="333333"/>
              </a:solidFill>
            </a:endParaRPr>
          </a:p>
          <a:p>
            <a:pPr indent="0" lvl="0" marL="0" rtl="0" algn="l">
              <a:lnSpc>
                <a:spcPct val="120000"/>
              </a:lnSpc>
              <a:spcBef>
                <a:spcPts val="0"/>
              </a:spcBef>
              <a:spcAft>
                <a:spcPts val="0"/>
              </a:spcAft>
              <a:buClr>
                <a:schemeClr val="hlink"/>
              </a:buClr>
              <a:buSzPts val="852"/>
              <a:buFont typeface="Arial"/>
              <a:buNone/>
            </a:pPr>
            <a:r>
              <a:t/>
            </a:r>
            <a:endParaRPr b="1" sz="1400">
              <a:solidFill>
                <a:srgbClr val="333333"/>
              </a:solidFill>
            </a:endParaRPr>
          </a:p>
          <a:p>
            <a:pPr indent="0" lvl="0" marL="0" rtl="0" algn="l">
              <a:lnSpc>
                <a:spcPct val="115000"/>
              </a:lnSpc>
              <a:spcBef>
                <a:spcPts val="0"/>
              </a:spcBef>
              <a:spcAft>
                <a:spcPts val="0"/>
              </a:spcAft>
              <a:buClr>
                <a:schemeClr val="hlink"/>
              </a:buClr>
              <a:buSzPts val="1100"/>
              <a:buFont typeface="Arial"/>
              <a:buNone/>
            </a:pPr>
            <a:r>
              <a:rPr b="1" lang="en" sz="1400">
                <a:solidFill>
                  <a:srgbClr val="333333"/>
                </a:solidFill>
              </a:rPr>
              <a:t>The content of the TALE Academy was produced in whole or in part with funds from Contract C014452 and does not necessarily reflect the position or policy of the New York State Education Department (NYSED), nor does mention of trade names, commercial products, or organizations imply endorsement by NYSED. In addition, NYSED, its employees, officers, and agencies make no representations as to the accuracy, completeness, currency, or suitability of the content herein and disclaim any express or implied warranty as to the same.</a:t>
            </a:r>
            <a:endParaRPr b="1" sz="1400">
              <a:solidFill>
                <a:srgbClr val="333333"/>
              </a:solidFill>
            </a:endParaRPr>
          </a:p>
          <a:p>
            <a:pPr indent="0" lvl="0" marL="0" rtl="0" algn="l">
              <a:lnSpc>
                <a:spcPct val="120000"/>
              </a:lnSpc>
              <a:spcBef>
                <a:spcPts val="800"/>
              </a:spcBef>
              <a:spcAft>
                <a:spcPts val="0"/>
              </a:spcAft>
              <a:buSzPts val="852"/>
              <a:buNone/>
            </a:pPr>
            <a:r>
              <a:t/>
            </a:r>
            <a:endParaRPr sz="1500"/>
          </a:p>
        </p:txBody>
      </p:sp>
      <p:sp>
        <p:nvSpPr>
          <p:cNvPr id="2297" name="Google Shape;2297;p102">
            <a:hlinkClick action="ppaction://hlinksldjump" r:id="rId6"/>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8" name="Google Shape;2298;p102">
            <a:hlinkClick action="ppaction://hlinksldjump" r:id="rId7"/>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299" name="Google Shape;2299;p10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0" name="Google Shape;2300;p10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1" name="Google Shape;2301;p102">
            <a:hlinkClick/>
          </p:cNvPr>
          <p:cNvSpPr txBox="1"/>
          <p:nvPr/>
        </p:nvSpPr>
        <p:spPr>
          <a:xfrm rot="5400000">
            <a:off x="7053300" y="4434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2" name="Google Shape;2302;p102">
            <a:hlinkClick/>
          </p:cNvPr>
          <p:cNvSpPr txBox="1"/>
          <p:nvPr/>
        </p:nvSpPr>
        <p:spPr>
          <a:xfrm rot="5400000">
            <a:off x="7053300" y="54197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3" name="Google Shape;2303;p102">
            <a:hlinkClick/>
          </p:cNvPr>
          <p:cNvSpPr txBox="1"/>
          <p:nvPr/>
        </p:nvSpPr>
        <p:spPr>
          <a:xfrm rot="5400000">
            <a:off x="7053300" y="63923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4" name="Google Shape;2304;p102">
            <a:hlinkClick/>
          </p:cNvPr>
          <p:cNvSpPr txBox="1"/>
          <p:nvPr/>
        </p:nvSpPr>
        <p:spPr>
          <a:xfrm rot="5400000">
            <a:off x="7053300" y="74369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5" name="Google Shape;2305;p102">
            <a:hlinkClick/>
          </p:cNvPr>
          <p:cNvSpPr txBox="1"/>
          <p:nvPr/>
        </p:nvSpPr>
        <p:spPr>
          <a:xfrm rot="5400000">
            <a:off x="7053300" y="84160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06" name="Google Shape;2306;p102">
            <a:hlinkClick/>
          </p:cNvPr>
          <p:cNvSpPr txBox="1"/>
          <p:nvPr/>
        </p:nvSpPr>
        <p:spPr>
          <a:xfrm rot="5400000">
            <a:off x="7053300" y="9382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pic>
        <p:nvPicPr>
          <p:cNvPr id="2307" name="Google Shape;2307;p102"/>
          <p:cNvPicPr preferRelativeResize="0"/>
          <p:nvPr/>
        </p:nvPicPr>
        <p:blipFill rotWithShape="1">
          <a:blip r:embed="rId8">
            <a:alphaModFix/>
          </a:blip>
          <a:srcRect b="19302" l="0" r="0" t="25875"/>
          <a:stretch/>
        </p:blipFill>
        <p:spPr>
          <a:xfrm>
            <a:off x="1794362" y="12"/>
            <a:ext cx="3692826" cy="980624"/>
          </a:xfrm>
          <a:prstGeom prst="rect">
            <a:avLst/>
          </a:prstGeom>
          <a:noFill/>
          <a:ln>
            <a:noFill/>
          </a:ln>
        </p:spPr>
      </p:pic>
      <p:pic>
        <p:nvPicPr>
          <p:cNvPr id="2308" name="Google Shape;2308;p102"/>
          <p:cNvPicPr preferRelativeResize="0"/>
          <p:nvPr/>
        </p:nvPicPr>
        <p:blipFill>
          <a:blip r:embed="rId9">
            <a:alphaModFix/>
          </a:blip>
          <a:stretch>
            <a:fillRect/>
          </a:stretch>
        </p:blipFill>
        <p:spPr>
          <a:xfrm>
            <a:off x="2065150" y="8906750"/>
            <a:ext cx="3151251" cy="799375"/>
          </a:xfrm>
          <a:prstGeom prst="rect">
            <a:avLst/>
          </a:prstGeom>
          <a:noFill/>
          <a:ln>
            <a:noFill/>
          </a:ln>
        </p:spPr>
      </p:pic>
      <p:sp>
        <p:nvSpPr>
          <p:cNvPr id="2309" name="Google Shape;2309;p102"/>
          <p:cNvSpPr txBox="1"/>
          <p:nvPr/>
        </p:nvSpPr>
        <p:spPr>
          <a:xfrm>
            <a:off x="2140775" y="9706125"/>
            <a:ext cx="30000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rgbClr val="333333"/>
                </a:solidFill>
                <a:latin typeface="Poppins"/>
                <a:ea typeface="Poppins"/>
                <a:cs typeface="Poppins"/>
                <a:sym typeface="Poppins"/>
              </a:rPr>
              <a:t>Slide template: </a:t>
            </a:r>
            <a:r>
              <a:rPr lang="en" sz="1000">
                <a:solidFill>
                  <a:srgbClr val="3F3F3F"/>
                </a:solidFill>
                <a:latin typeface="Poppins"/>
                <a:ea typeface="Poppins"/>
                <a:cs typeface="Poppins"/>
                <a:sym typeface="Poppins"/>
              </a:rPr>
              <a:t>slidesmania.com</a:t>
            </a:r>
            <a:endParaRPr sz="1000">
              <a:solidFill>
                <a:srgbClr val="333333"/>
              </a:solidFill>
              <a:latin typeface="Poppins"/>
              <a:ea typeface="Poppins"/>
              <a:cs typeface="Poppins"/>
              <a:sym typeface="Poppins"/>
            </a:endParaRPr>
          </a:p>
        </p:txBody>
      </p:sp>
      <p:sp>
        <p:nvSpPr>
          <p:cNvPr id="2310" name="Google Shape;2310;p102">
            <a:hlinkClick action="ppaction://hlinksldjump" r:id="rId10"/>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1" name="Google Shape;2311;p102">
            <a:hlinkClick action="ppaction://hlinksldjump" r:id="rId11"/>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2" name="Google Shape;2312;p102">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3" name="Google Shape;2313;p102">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4" name="Google Shape;2314;p102">
            <a:hlinkClick action="ppaction://hlinksldjump" r:id="rId12"/>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5" name="Google Shape;2315;p102">
            <a:hlinkClick action="ppaction://hlinksldjump" r:id="rId13"/>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6" name="Google Shape;2316;p102">
            <a:hlinkClick action="ppaction://hlinksldjump" r:id="rId14"/>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7" name="Google Shape;2317;p102">
            <a:hlinkClick action="ppaction://hlinksldjump" r:id="rId15"/>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8" name="Google Shape;2318;p102">
            <a:hlinkClick action="ppaction://hlinksldjump" r:id="rId16"/>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19" name="Google Shape;2319;p102">
            <a:hlinkClick action="ppaction://hlinksldjump" r:id="rId17"/>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0" name="Google Shape;2320;p102">
            <a:hlinkClick action="ppaction://hlinksldjump" r:id="rId18"/>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2321" name="Google Shape;2321;p102">
            <a:hlinkClick action="ppaction://hlinksldjump" r:id="rId19"/>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28"/>
          <p:cNvSpPr txBox="1"/>
          <p:nvPr>
            <p:ph type="title"/>
          </p:nvPr>
        </p:nvSpPr>
        <p:spPr>
          <a:xfrm>
            <a:off x="374550" y="322813"/>
            <a:ext cx="6514500" cy="580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Terms </a:t>
            </a:r>
            <a:endParaRPr/>
          </a:p>
        </p:txBody>
      </p:sp>
      <p:sp>
        <p:nvSpPr>
          <p:cNvPr id="745" name="Google Shape;745;p28"/>
          <p:cNvSpPr txBox="1"/>
          <p:nvPr>
            <p:ph idx="1" type="body"/>
          </p:nvPr>
        </p:nvSpPr>
        <p:spPr>
          <a:xfrm>
            <a:off x="374550" y="1004550"/>
            <a:ext cx="6514500" cy="8578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chemeClr val="hlink"/>
              </a:solidFill>
            </a:endParaRPr>
          </a:p>
          <a:p>
            <a:pPr indent="0" lvl="0" marL="0" rtl="0" algn="l">
              <a:lnSpc>
                <a:spcPct val="100000"/>
              </a:lnSpc>
              <a:spcBef>
                <a:spcPts val="0"/>
              </a:spcBef>
              <a:spcAft>
                <a:spcPts val="0"/>
              </a:spcAft>
              <a:buNone/>
            </a:pPr>
            <a:r>
              <a:t/>
            </a:r>
            <a:endParaRPr>
              <a:solidFill>
                <a:schemeClr val="hlink"/>
              </a:solidFill>
            </a:endParaRPr>
          </a:p>
          <a:p>
            <a:pPr indent="0" lvl="0" marL="0" rtl="0" algn="l">
              <a:lnSpc>
                <a:spcPct val="115000"/>
              </a:lnSpc>
              <a:spcBef>
                <a:spcPts val="0"/>
              </a:spcBef>
              <a:spcAft>
                <a:spcPts val="0"/>
              </a:spcAft>
              <a:buNone/>
            </a:pPr>
            <a:r>
              <a:t/>
            </a:r>
            <a:endParaRPr sz="2100">
              <a:solidFill>
                <a:schemeClr val="hlink"/>
              </a:solidFill>
            </a:endParaRPr>
          </a:p>
        </p:txBody>
      </p:sp>
      <p:graphicFrame>
        <p:nvGraphicFramePr>
          <p:cNvPr id="746" name="Google Shape;746;p28"/>
          <p:cNvGraphicFramePr/>
          <p:nvPr/>
        </p:nvGraphicFramePr>
        <p:xfrm>
          <a:off x="374550" y="1284900"/>
          <a:ext cx="3000000" cy="3000000"/>
        </p:xfrm>
        <a:graphic>
          <a:graphicData uri="http://schemas.openxmlformats.org/drawingml/2006/table">
            <a:tbl>
              <a:tblPr>
                <a:noFill/>
                <a:tableStyleId>{3C1FD8AF-B8EA-4574-A5B5-76700F46D3DF}</a:tableStyleId>
              </a:tblPr>
              <a:tblGrid>
                <a:gridCol w="1708950"/>
                <a:gridCol w="2677075"/>
                <a:gridCol w="2128475"/>
              </a:tblGrid>
              <a:tr h="614675">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TERM</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WORKING DEFINITION</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600">
                          <a:solidFill>
                            <a:srgbClr val="262626"/>
                          </a:solidFill>
                          <a:latin typeface="Poppins"/>
                          <a:ea typeface="Poppins"/>
                          <a:cs typeface="Poppins"/>
                          <a:sym typeface="Poppins"/>
                        </a:rPr>
                        <a:t>MY </a:t>
                      </a:r>
                      <a:r>
                        <a:rPr b="1" lang="en" sz="1600">
                          <a:solidFill>
                            <a:srgbClr val="262626"/>
                          </a:solidFill>
                          <a:latin typeface="Poppins"/>
                          <a:ea typeface="Poppins"/>
                          <a:cs typeface="Poppins"/>
                          <a:sym typeface="Poppins"/>
                        </a:rPr>
                        <a:t>NOTES </a:t>
                      </a:r>
                      <a:endParaRPr b="1" sz="1600">
                        <a:solidFill>
                          <a:srgbClr val="262626"/>
                        </a:solidFill>
                        <a:latin typeface="Poppins"/>
                        <a:ea typeface="Poppins"/>
                        <a:cs typeface="Poppins"/>
                        <a:sym typeface="Poppins"/>
                      </a:endParaRPr>
                    </a:p>
                    <a:p>
                      <a:pPr indent="0" lvl="0" marL="0" rtl="0" algn="ctr">
                        <a:spcBef>
                          <a:spcPts val="0"/>
                        </a:spcBef>
                        <a:spcAft>
                          <a:spcPts val="0"/>
                        </a:spcAft>
                        <a:buNone/>
                      </a:pPr>
                      <a:r>
                        <a:rPr b="1" lang="en" sz="1600">
                          <a:solidFill>
                            <a:srgbClr val="262626"/>
                          </a:solidFill>
                          <a:latin typeface="Poppins"/>
                          <a:ea typeface="Poppins"/>
                          <a:cs typeface="Poppins"/>
                          <a:sym typeface="Poppins"/>
                        </a:rPr>
                        <a:t>AND QUESTIONS</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Culturally and Historically Responsive Equity Framework</a:t>
                      </a:r>
                      <a:r>
                        <a:rPr lang="en" sz="1600">
                          <a:latin typeface="Poppins"/>
                          <a:ea typeface="Poppins"/>
                          <a:cs typeface="Poppins"/>
                          <a:sym typeface="Poppins"/>
                        </a:rPr>
                        <a:t> </a:t>
                      </a:r>
                      <a:endParaRPr b="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A theory and model to respond to students' histories, identities, literacies and liberation in pedagogy</a:t>
                      </a:r>
                      <a:endParaRPr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Identity</a:t>
                      </a:r>
                      <a:r>
                        <a:rPr lang="en" sz="1600">
                          <a:latin typeface="Poppins"/>
                          <a:ea typeface="Poppins"/>
                          <a:cs typeface="Poppins"/>
                          <a:sym typeface="Poppins"/>
                        </a:rPr>
                        <a:t> </a:t>
                      </a:r>
                      <a:r>
                        <a:rPr b="1" lang="en" sz="1600">
                          <a:latin typeface="Poppins"/>
                          <a:ea typeface="Poppins"/>
                          <a:cs typeface="Poppins"/>
                          <a:sym typeface="Poppins"/>
                        </a:rPr>
                        <a:t>Development</a:t>
                      </a:r>
                      <a:endParaRPr b="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Helping students develop a sense of who they are and want to be</a:t>
                      </a:r>
                      <a:endParaRPr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564475">
                <a:tc>
                  <a:txBody>
                    <a:bodyPr/>
                    <a:lstStyle/>
                    <a:p>
                      <a:pPr indent="0" lvl="0" marL="0" rtl="0" algn="l">
                        <a:lnSpc>
                          <a:spcPct val="115000"/>
                        </a:lnSpc>
                        <a:spcBef>
                          <a:spcPts val="0"/>
                        </a:spcBef>
                        <a:spcAft>
                          <a:spcPts val="0"/>
                        </a:spcAft>
                        <a:buNone/>
                      </a:pPr>
                      <a:r>
                        <a:rPr b="1" lang="en" sz="1600">
                          <a:latin typeface="Poppins"/>
                          <a:ea typeface="Poppins"/>
                          <a:cs typeface="Poppins"/>
                          <a:sym typeface="Poppins"/>
                        </a:rPr>
                        <a:t>Intersectional Identities</a:t>
                      </a:r>
                      <a:endParaRPr b="1"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Poppins"/>
                          <a:ea typeface="Poppins"/>
                          <a:cs typeface="Poppins"/>
                          <a:sym typeface="Poppins"/>
                        </a:rPr>
                        <a:t>How social identities—such as gender, race, ethnicity, social class, religion, sexual orientation, ability, and gender identity—overlap with one another</a:t>
                      </a:r>
                      <a:endParaRPr sz="1600">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sz="1600">
                        <a:solidFill>
                          <a:srgbClr val="262626"/>
                        </a:solidFill>
                        <a:latin typeface="Poppins"/>
                        <a:ea typeface="Poppins"/>
                        <a:cs typeface="Poppins"/>
                        <a:sym typeface="Poppins"/>
                      </a:endParaRPr>
                    </a:p>
                  </a:txBody>
                  <a:tcPr marT="63500" marB="63500" marR="63500" marL="63500">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747" name="Google Shape;747;p28">
            <a:hlinkClick action="ppaction://hlinksldjump" r:id="rId3"/>
          </p:cNvPr>
          <p:cNvSpPr txBox="1"/>
          <p:nvPr/>
        </p:nvSpPr>
        <p:spPr>
          <a:xfrm rot="5400000">
            <a:off x="7053300" y="4128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8" name="Google Shape;748;p28">
            <a:hlinkClick action="ppaction://hlinksldjump" r:id="rId4"/>
          </p:cNvPr>
          <p:cNvSpPr txBox="1"/>
          <p:nvPr/>
        </p:nvSpPr>
        <p:spPr>
          <a:xfrm rot="5400000">
            <a:off x="7053300" y="1385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49" name="Google Shape;749;p28">
            <a:hlinkClick/>
          </p:cNvPr>
          <p:cNvSpPr txBox="1"/>
          <p:nvPr/>
        </p:nvSpPr>
        <p:spPr>
          <a:xfrm rot="5400000">
            <a:off x="7053300" y="24234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0" name="Google Shape;750;p28">
            <a:hlinkClick/>
          </p:cNvPr>
          <p:cNvSpPr txBox="1"/>
          <p:nvPr/>
        </p:nvSpPr>
        <p:spPr>
          <a:xfrm rot="5400000">
            <a:off x="7053300" y="34026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1" name="Google Shape;751;p28">
            <a:hlinkClick action="ppaction://hlinksldjump" r:id="rId5"/>
          </p:cNvPr>
          <p:cNvSpPr txBox="1"/>
          <p:nvPr/>
        </p:nvSpPr>
        <p:spPr>
          <a:xfrm rot="5400000">
            <a:off x="7053300" y="411770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2" name="Google Shape;752;p28">
            <a:hlinkClick action="ppaction://hlinksldjump" r:id="rId6"/>
          </p:cNvPr>
          <p:cNvSpPr txBox="1"/>
          <p:nvPr/>
        </p:nvSpPr>
        <p:spPr>
          <a:xfrm rot="5400000">
            <a:off x="7053300" y="54720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3" name="Google Shape;753;p28">
            <a:hlinkClick action="ppaction://hlinksldjump" r:id="rId7"/>
          </p:cNvPr>
          <p:cNvSpPr txBox="1"/>
          <p:nvPr/>
        </p:nvSpPr>
        <p:spPr>
          <a:xfrm rot="5400000">
            <a:off x="7053300" y="679762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4" name="Google Shape;754;p28">
            <a:hlinkClick action="ppaction://hlinksldjump" r:id="rId8"/>
          </p:cNvPr>
          <p:cNvSpPr txBox="1"/>
          <p:nvPr/>
        </p:nvSpPr>
        <p:spPr>
          <a:xfrm flipH="1" rot="5400000">
            <a:off x="7200450" y="7776775"/>
            <a:ext cx="7437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5" name="Google Shape;755;p28">
            <a:hlinkClick action="ppaction://hlinksldjump" r:id="rId9"/>
          </p:cNvPr>
          <p:cNvSpPr txBox="1"/>
          <p:nvPr/>
        </p:nvSpPr>
        <p:spPr>
          <a:xfrm rot="5400000">
            <a:off x="7053300" y="91611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6" name="Google Shape;756;p28">
            <a:hlinkClick action="ppaction://hlinksldjump" r:id="rId10"/>
          </p:cNvPr>
          <p:cNvSpPr txBox="1"/>
          <p:nvPr/>
        </p:nvSpPr>
        <p:spPr>
          <a:xfrm rot="5400000">
            <a:off x="7053300" y="465150"/>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7" name="Google Shape;757;p28">
            <a:hlinkClick action="ppaction://hlinksldjump" r:id="rId11"/>
          </p:cNvPr>
          <p:cNvSpPr txBox="1"/>
          <p:nvPr/>
        </p:nvSpPr>
        <p:spPr>
          <a:xfrm rot="5400000">
            <a:off x="7053300" y="1437775"/>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
        <p:nvSpPr>
          <p:cNvPr id="758" name="Google Shape;758;p28">
            <a:hlinkClick action="ppaction://hlinksldjump" r:id="rId12"/>
          </p:cNvPr>
          <p:cNvSpPr txBox="1"/>
          <p:nvPr/>
        </p:nvSpPr>
        <p:spPr>
          <a:xfrm rot="5400000">
            <a:off x="7053300" y="2968613"/>
            <a:ext cx="10380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a:latin typeface="Esteban"/>
              <a:ea typeface="Esteban"/>
              <a:cs typeface="Esteban"/>
              <a:sym typeface="Esteb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Notebook">
  <a:themeElements>
    <a:clrScheme name="Simple Light">
      <a:dk1>
        <a:srgbClr val="8FCEC3"/>
      </a:dk1>
      <a:lt1>
        <a:srgbClr val="D0E4A7"/>
      </a:lt1>
      <a:dk2>
        <a:srgbClr val="FFDC98"/>
      </a:dk2>
      <a:lt2>
        <a:srgbClr val="FFCAA5"/>
      </a:lt2>
      <a:accent1>
        <a:srgbClr val="F8B1AD"/>
      </a:accent1>
      <a:accent2>
        <a:srgbClr val="FACCCF"/>
      </a:accent2>
      <a:accent3>
        <a:srgbClr val="F2C6DE"/>
      </a:accent3>
      <a:accent4>
        <a:srgbClr val="DBCDF0"/>
      </a:accent4>
      <a:accent5>
        <a:srgbClr val="C4B9DB"/>
      </a:accent5>
      <a:accent6>
        <a:srgbClr val="B6D4E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