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y="10058400" cx="7772400"/>
  <p:notesSz cx="6858000" cy="9144000"/>
  <p:embeddedFontLst>
    <p:embeddedFont>
      <p:font typeface="Caveat"/>
      <p:regular r:id="rId73"/>
      <p:bold r:id="rId74"/>
    </p:embeddedFont>
    <p:embeddedFont>
      <p:font typeface="Poppins"/>
      <p:regular r:id="rId75"/>
      <p:bold r:id="rId76"/>
      <p:italic r:id="rId77"/>
      <p:boldItalic r:id="rId78"/>
    </p:embeddedFont>
    <p:embeddedFont>
      <p:font typeface="Barlow Condensed"/>
      <p:regular r:id="rId79"/>
      <p:bold r:id="rId80"/>
      <p:italic r:id="rId81"/>
      <p:boldItalic r:id="rId82"/>
    </p:embeddedFont>
    <p:embeddedFont>
      <p:font typeface="Yeseva One"/>
      <p:regular r:id="rId83"/>
    </p:embeddedFont>
    <p:embeddedFont>
      <p:font typeface="Esteban"/>
      <p:regular r:id="rId84"/>
    </p:embeddedFont>
    <p:embeddedFont>
      <p:font typeface="Homemade Apple"/>
      <p:regular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044031-EBA9-481D-91EE-4B810D05ACEC}">
  <a:tblStyle styleId="{47044031-EBA9-481D-91EE-4B810D05ACE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5FB2A98-E81C-4CBC-A2DC-145CE232F8C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Esteban-regular.fntdata"/><Relationship Id="rId83" Type="http://schemas.openxmlformats.org/officeDocument/2006/relationships/font" Target="fonts/YesevaOne-regular.fntdata"/><Relationship Id="rId42" Type="http://schemas.openxmlformats.org/officeDocument/2006/relationships/slide" Target="slides/slide36.xml"/><Relationship Id="rId41" Type="http://schemas.openxmlformats.org/officeDocument/2006/relationships/slide" Target="slides/slide35.xml"/><Relationship Id="rId85" Type="http://schemas.openxmlformats.org/officeDocument/2006/relationships/font" Target="fonts/HomemadeApple-regular.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BarlowCondensed-bold.fntdata"/><Relationship Id="rId82" Type="http://schemas.openxmlformats.org/officeDocument/2006/relationships/font" Target="fonts/BarlowCondensed-boldItalic.fntdata"/><Relationship Id="rId81" Type="http://schemas.openxmlformats.org/officeDocument/2006/relationships/font" Target="fonts/Barlow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aveat-regular.fntdata"/><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Poppins-regular.fntdata"/><Relationship Id="rId30" Type="http://schemas.openxmlformats.org/officeDocument/2006/relationships/slide" Target="slides/slide24.xml"/><Relationship Id="rId74" Type="http://schemas.openxmlformats.org/officeDocument/2006/relationships/font" Target="fonts/Caveat-bold.fntdata"/><Relationship Id="rId33" Type="http://schemas.openxmlformats.org/officeDocument/2006/relationships/slide" Target="slides/slide27.xml"/><Relationship Id="rId77" Type="http://schemas.openxmlformats.org/officeDocument/2006/relationships/font" Target="fonts/Poppins-italic.fntdata"/><Relationship Id="rId32" Type="http://schemas.openxmlformats.org/officeDocument/2006/relationships/slide" Target="slides/slide26.xml"/><Relationship Id="rId76" Type="http://schemas.openxmlformats.org/officeDocument/2006/relationships/font" Target="fonts/Poppins-bold.fntdata"/><Relationship Id="rId35" Type="http://schemas.openxmlformats.org/officeDocument/2006/relationships/slide" Target="slides/slide29.xml"/><Relationship Id="rId79" Type="http://schemas.openxmlformats.org/officeDocument/2006/relationships/font" Target="fonts/BarlowCondensed-regular.fntdata"/><Relationship Id="rId34" Type="http://schemas.openxmlformats.org/officeDocument/2006/relationships/slide" Target="slides/slide28.xml"/><Relationship Id="rId78" Type="http://schemas.openxmlformats.org/officeDocument/2006/relationships/font" Target="fonts/Poppins-bold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87f58c42dc_0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87f58c42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3e90ff1895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3e90ff189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87f58c42dc_0_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87f58c42d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4b572f6c9c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14b572f6c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4b572f6c9c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4b572f6c9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87f58c42dc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87f58c42d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87f58c42dc_0_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87f58c42d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68c654f8aa_0_1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68c654f8a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48b2163e2e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148b2163e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68c654f8aa_0_2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68c654f8aa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68c654f8aa_0_3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68c654f8aa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8cb794d8e5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8cb794d8e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68c654f8aa_0_3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68c654f8a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8cb794d8e5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18cb794d8e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8cb794d8e5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8cb794d8e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9e7c20ef88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9e7c20ef8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68c654f8aa_0_3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68c654f8aa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148b2163e2e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148b2163e2e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6cd57ce4d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16cd57ce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6cd57ce4d4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6cd57ce4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6cd57ce4d4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16cd57ce4d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16cd57ce4d4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16cd57ce4d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9e7c20ef88_0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19e7c20ef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148b2163e2e_0_5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148b2163e2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18cb794d8e5_0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18cb794d8e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0028b31c75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0028b31c7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0028b31c75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0028b31c7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0028b31c75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0028b31c7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9e7c20ef88_0_1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9e7c20ef8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19e7c20ef88_0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19e7c20ef8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9e7c20ef88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19e7c20ef8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19e7c20ef88_0_1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4" name="Google Shape;1494;g19e7c20ef8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48b2163e2e_0_7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148b2163e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10028b31c75_0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10028b31c7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10028b31c75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10028b31c75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0028b31c75_0_2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10028b31c75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8cb794d8e5_0_10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18cb794d8e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10028b31c75_0_3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4" name="Google Shape;1634;g10028b31c75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148b2163e2e_0_10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148b2163e2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g10028b31c75_0_4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5" name="Google Shape;1695;g10028b31c75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10028b31c75_0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14" name="Google Shape;1714;g10028b31c7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g10028b31c75_0_6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33" name="Google Shape;1733;g10028b31c75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19d7e2ee2c8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54" name="Google Shape;1754;g19d7e2ee2c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10028b31c75_0_5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73" name="Google Shape;1773;g10028b31c75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g19e7c20ef88_0_1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93" name="Google Shape;1793;g19e7c20ef88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19e7c20ef88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3" name="Google Shape;1813;g19e7c20ef8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148b2163e2e_0_12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2" name="Google Shape;1832;g148b2163e2e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g10028b31c75_0_6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73" name="Google Shape;1873;g10028b31c75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10028b31c75_0_6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2" name="Google Shape;1892;g10028b31c75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g10028b31c75_0_7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11" name="Google Shape;1911;g10028b31c75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9d7e2ee2c8_0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19d7e2ee2c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g10028b31c75_0_8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48" name="Google Shape;1948;g10028b31c75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g138b397fbff_0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8" name="Google Shape;1968;g138b397fbf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4.png"/><Relationship Id="rId10" Type="http://schemas.openxmlformats.org/officeDocument/2006/relationships/hyperlink" Target="https://www.instagram.com/slidesmania/" TargetMode="External"/><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hyperlink" Target="https://twitter.com/SlidesManiaSM/" TargetMode="External"/><Relationship Id="rId7" Type="http://schemas.openxmlformats.org/officeDocument/2006/relationships/image" Target="../media/image1.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27" name="Shape 27"/>
        <p:cNvGrpSpPr/>
        <p:nvPr/>
      </p:nvGrpSpPr>
      <p:grpSpPr>
        <a:xfrm>
          <a:off x="0" y="0"/>
          <a:ext cx="0" cy="0"/>
          <a:chOff x="0" y="0"/>
          <a:chExt cx="0" cy="0"/>
        </a:xfrm>
      </p:grpSpPr>
      <p:sp>
        <p:nvSpPr>
          <p:cNvPr id="28" name="Google Shape;28;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5" name="Google Shape;35;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6" name="Google Shape;36;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37" name="Google Shape;37;p2"/>
          <p:cNvGrpSpPr/>
          <p:nvPr/>
        </p:nvGrpSpPr>
        <p:grpSpPr>
          <a:xfrm>
            <a:off x="6631550" y="-62325"/>
            <a:ext cx="321900" cy="10177725"/>
            <a:chOff x="6402950" y="-62325"/>
            <a:chExt cx="321900" cy="10177725"/>
          </a:xfrm>
        </p:grpSpPr>
        <p:sp>
          <p:nvSpPr>
            <p:cNvPr id="38" name="Google Shape;38;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2" name="Shape 152"/>
        <p:cNvGrpSpPr/>
        <p:nvPr/>
      </p:nvGrpSpPr>
      <p:grpSpPr>
        <a:xfrm>
          <a:off x="0" y="0"/>
          <a:ext cx="0" cy="0"/>
          <a:chOff x="0" y="0"/>
          <a:chExt cx="0" cy="0"/>
        </a:xfrm>
      </p:grpSpPr>
      <p:sp>
        <p:nvSpPr>
          <p:cNvPr id="153" name="Google Shape;153;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0" name="Google Shape;160;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1" name="Google Shape;161;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2" name="Google Shape;162;p11"/>
          <p:cNvGrpSpPr/>
          <p:nvPr/>
        </p:nvGrpSpPr>
        <p:grpSpPr>
          <a:xfrm>
            <a:off x="6631550" y="-62325"/>
            <a:ext cx="321900" cy="10177725"/>
            <a:chOff x="6402950" y="-62325"/>
            <a:chExt cx="321900" cy="10177725"/>
          </a:xfrm>
        </p:grpSpPr>
        <p:sp>
          <p:nvSpPr>
            <p:cNvPr id="163" name="Google Shape;163;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6" name="Shape 166"/>
        <p:cNvGrpSpPr/>
        <p:nvPr/>
      </p:nvGrpSpPr>
      <p:grpSpPr>
        <a:xfrm>
          <a:off x="0" y="0"/>
          <a:ext cx="0" cy="0"/>
          <a:chOff x="0" y="0"/>
          <a:chExt cx="0" cy="0"/>
        </a:xfrm>
      </p:grpSpPr>
      <p:sp>
        <p:nvSpPr>
          <p:cNvPr id="167" name="Google Shape;167;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69" name="Google Shape;169;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0" name="Shape 170"/>
        <p:cNvGrpSpPr/>
        <p:nvPr/>
      </p:nvGrpSpPr>
      <p:grpSpPr>
        <a:xfrm>
          <a:off x="0" y="0"/>
          <a:ext cx="0" cy="0"/>
          <a:chOff x="0" y="0"/>
          <a:chExt cx="0" cy="0"/>
        </a:xfrm>
      </p:grpSpPr>
      <p:sp>
        <p:nvSpPr>
          <p:cNvPr id="171" name="Google Shape;171;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3" name="Shape 173"/>
        <p:cNvGrpSpPr/>
        <p:nvPr/>
      </p:nvGrpSpPr>
      <p:grpSpPr>
        <a:xfrm>
          <a:off x="0" y="0"/>
          <a:ext cx="0" cy="0"/>
          <a:chOff x="0" y="0"/>
          <a:chExt cx="0" cy="0"/>
        </a:xfrm>
      </p:grpSpPr>
      <p:sp>
        <p:nvSpPr>
          <p:cNvPr id="174" name="Google Shape;174;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5" name="Google Shape;175;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6" name="Google Shape;176;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7" name="Google Shape;177;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9" name="Google Shape;179;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6" name="Google Shape;186;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7" name="Google Shape;187;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8" name="Google Shape;188;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5" name="Shape 195"/>
        <p:cNvGrpSpPr/>
        <p:nvPr/>
      </p:nvGrpSpPr>
      <p:grpSpPr>
        <a:xfrm>
          <a:off x="0" y="0"/>
          <a:ext cx="0" cy="0"/>
          <a:chOff x="0" y="0"/>
          <a:chExt cx="0" cy="0"/>
        </a:xfrm>
      </p:grpSpPr>
      <p:graphicFrame>
        <p:nvGraphicFramePr>
          <p:cNvPr id="196" name="Google Shape;196;p15"/>
          <p:cNvGraphicFramePr/>
          <p:nvPr/>
        </p:nvGraphicFramePr>
        <p:xfrm>
          <a:off x="89400" y="150200"/>
          <a:ext cx="3000000" cy="3000000"/>
        </p:xfrm>
        <a:graphic>
          <a:graphicData uri="http://schemas.openxmlformats.org/drawingml/2006/table">
            <a:tbl>
              <a:tblPr>
                <a:noFill/>
                <a:tableStyleId>{47044031-EBA9-481D-91EE-4B810D05ACEC}</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97" name="Google Shape;197;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8" name="Google Shape;198;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199" name="Shape 199"/>
        <p:cNvGrpSpPr/>
        <p:nvPr/>
      </p:nvGrpSpPr>
      <p:grpSpPr>
        <a:xfrm>
          <a:off x="0" y="0"/>
          <a:ext cx="0" cy="0"/>
          <a:chOff x="0" y="0"/>
          <a:chExt cx="0" cy="0"/>
        </a:xfrm>
      </p:grpSpPr>
      <p:sp>
        <p:nvSpPr>
          <p:cNvPr id="200" name="Google Shape;200;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2" name="Shape 202"/>
        <p:cNvGrpSpPr/>
        <p:nvPr/>
      </p:nvGrpSpPr>
      <p:grpSpPr>
        <a:xfrm>
          <a:off x="0" y="0"/>
          <a:ext cx="0" cy="0"/>
          <a:chOff x="0" y="0"/>
          <a:chExt cx="0" cy="0"/>
        </a:xfrm>
      </p:grpSpPr>
      <p:pic>
        <p:nvPicPr>
          <p:cNvPr id="203" name="Google Shape;203;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4" name="Google Shape;204;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5" name="Google Shape;205;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6" name="Shape 206"/>
        <p:cNvGrpSpPr/>
        <p:nvPr/>
      </p:nvGrpSpPr>
      <p:grpSpPr>
        <a:xfrm>
          <a:off x="0" y="0"/>
          <a:ext cx="0" cy="0"/>
          <a:chOff x="0" y="0"/>
          <a:chExt cx="0" cy="0"/>
        </a:xfrm>
      </p:grpSpPr>
      <p:sp>
        <p:nvSpPr>
          <p:cNvPr id="207" name="Google Shape;207;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09" name="Google Shape;209;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0" name="Shape 210"/>
        <p:cNvGrpSpPr/>
        <p:nvPr/>
      </p:nvGrpSpPr>
      <p:grpSpPr>
        <a:xfrm>
          <a:off x="0" y="0"/>
          <a:ext cx="0" cy="0"/>
          <a:chOff x="0" y="0"/>
          <a:chExt cx="0" cy="0"/>
        </a:xfrm>
      </p:grpSpPr>
      <p:grpSp>
        <p:nvGrpSpPr>
          <p:cNvPr id="211" name="Google Shape;211;p19"/>
          <p:cNvGrpSpPr/>
          <p:nvPr/>
        </p:nvGrpSpPr>
        <p:grpSpPr>
          <a:xfrm>
            <a:off x="0" y="0"/>
            <a:ext cx="7772400" cy="10058400"/>
            <a:chOff x="0" y="0"/>
            <a:chExt cx="7772400" cy="10058400"/>
          </a:xfrm>
        </p:grpSpPr>
        <p:sp>
          <p:nvSpPr>
            <p:cNvPr id="212" name="Google Shape;212;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4" name="Google Shape;214;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5" name="Google Shape;215;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6" name="Google Shape;216;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17" name="Google Shape;217;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18" name="Google Shape;218;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19" name="Google Shape;219;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0" name="Google Shape;220;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0" name="Shape 40"/>
        <p:cNvGrpSpPr/>
        <p:nvPr/>
      </p:nvGrpSpPr>
      <p:grpSpPr>
        <a:xfrm>
          <a:off x="0" y="0"/>
          <a:ext cx="0" cy="0"/>
          <a:chOff x="0" y="0"/>
          <a:chExt cx="0" cy="0"/>
        </a:xfrm>
      </p:grpSpPr>
      <p:sp>
        <p:nvSpPr>
          <p:cNvPr id="41" name="Google Shape;41;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48" name="Google Shape;48;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49" name="Google Shape;49;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0" name="Google Shape;50;p3"/>
          <p:cNvGrpSpPr/>
          <p:nvPr/>
        </p:nvGrpSpPr>
        <p:grpSpPr>
          <a:xfrm>
            <a:off x="6631550" y="-62325"/>
            <a:ext cx="321900" cy="10177725"/>
            <a:chOff x="6402950" y="-62325"/>
            <a:chExt cx="321900" cy="10177725"/>
          </a:xfrm>
        </p:grpSpPr>
        <p:sp>
          <p:nvSpPr>
            <p:cNvPr id="51" name="Google Shape;51;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4" name="Shape 54"/>
        <p:cNvGrpSpPr/>
        <p:nvPr/>
      </p:nvGrpSpPr>
      <p:grpSpPr>
        <a:xfrm>
          <a:off x="0" y="0"/>
          <a:ext cx="0" cy="0"/>
          <a:chOff x="0" y="0"/>
          <a:chExt cx="0" cy="0"/>
        </a:xfrm>
      </p:grpSpPr>
      <p:sp>
        <p:nvSpPr>
          <p:cNvPr id="55" name="Google Shape;55;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2" name="Google Shape;62;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3" name="Google Shape;63;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4" name="Google Shape;64;p4"/>
          <p:cNvGrpSpPr/>
          <p:nvPr/>
        </p:nvGrpSpPr>
        <p:grpSpPr>
          <a:xfrm>
            <a:off x="6631550" y="-62325"/>
            <a:ext cx="321900" cy="10177725"/>
            <a:chOff x="6402950" y="-62325"/>
            <a:chExt cx="321900" cy="10177725"/>
          </a:xfrm>
        </p:grpSpPr>
        <p:sp>
          <p:nvSpPr>
            <p:cNvPr id="65" name="Google Shape;65;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68" name="Shape 68"/>
        <p:cNvGrpSpPr/>
        <p:nvPr/>
      </p:nvGrpSpPr>
      <p:grpSpPr>
        <a:xfrm>
          <a:off x="0" y="0"/>
          <a:ext cx="0" cy="0"/>
          <a:chOff x="0" y="0"/>
          <a:chExt cx="0" cy="0"/>
        </a:xfrm>
      </p:grpSpPr>
      <p:sp>
        <p:nvSpPr>
          <p:cNvPr id="69" name="Google Shape;69;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6" name="Google Shape;76;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77" name="Google Shape;77;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78" name="Google Shape;78;p5"/>
          <p:cNvGrpSpPr/>
          <p:nvPr/>
        </p:nvGrpSpPr>
        <p:grpSpPr>
          <a:xfrm>
            <a:off x="6631550" y="-62325"/>
            <a:ext cx="321900" cy="10177725"/>
            <a:chOff x="6402950" y="-62325"/>
            <a:chExt cx="321900" cy="10177725"/>
          </a:xfrm>
        </p:grpSpPr>
        <p:sp>
          <p:nvSpPr>
            <p:cNvPr id="79" name="Google Shape;79;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2" name="Shape 82"/>
        <p:cNvGrpSpPr/>
        <p:nvPr/>
      </p:nvGrpSpPr>
      <p:grpSpPr>
        <a:xfrm>
          <a:off x="0" y="0"/>
          <a:ext cx="0" cy="0"/>
          <a:chOff x="0" y="0"/>
          <a:chExt cx="0" cy="0"/>
        </a:xfrm>
      </p:grpSpPr>
      <p:sp>
        <p:nvSpPr>
          <p:cNvPr id="83" name="Google Shape;83;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0" name="Google Shape;90;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1" name="Google Shape;91;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2" name="Google Shape;92;p6"/>
          <p:cNvGrpSpPr/>
          <p:nvPr/>
        </p:nvGrpSpPr>
        <p:grpSpPr>
          <a:xfrm>
            <a:off x="6631550" y="-62325"/>
            <a:ext cx="321900" cy="10177725"/>
            <a:chOff x="6402950" y="-62325"/>
            <a:chExt cx="321900" cy="10177725"/>
          </a:xfrm>
        </p:grpSpPr>
        <p:sp>
          <p:nvSpPr>
            <p:cNvPr id="93" name="Google Shape;93;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6" name="Shape 96"/>
        <p:cNvGrpSpPr/>
        <p:nvPr/>
      </p:nvGrpSpPr>
      <p:grpSpPr>
        <a:xfrm>
          <a:off x="0" y="0"/>
          <a:ext cx="0" cy="0"/>
          <a:chOff x="0" y="0"/>
          <a:chExt cx="0" cy="0"/>
        </a:xfrm>
      </p:grpSpPr>
      <p:sp>
        <p:nvSpPr>
          <p:cNvPr id="97" name="Google Shape;97;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4" name="Google Shape;104;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5" name="Google Shape;105;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6" name="Google Shape;106;p7"/>
          <p:cNvGrpSpPr/>
          <p:nvPr/>
        </p:nvGrpSpPr>
        <p:grpSpPr>
          <a:xfrm>
            <a:off x="6631550" y="-62325"/>
            <a:ext cx="321900" cy="10177725"/>
            <a:chOff x="6402950" y="-62325"/>
            <a:chExt cx="321900" cy="10177725"/>
          </a:xfrm>
        </p:grpSpPr>
        <p:sp>
          <p:nvSpPr>
            <p:cNvPr id="107" name="Google Shape;107;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0" name="Shape 110"/>
        <p:cNvGrpSpPr/>
        <p:nvPr/>
      </p:nvGrpSpPr>
      <p:grpSpPr>
        <a:xfrm>
          <a:off x="0" y="0"/>
          <a:ext cx="0" cy="0"/>
          <a:chOff x="0" y="0"/>
          <a:chExt cx="0" cy="0"/>
        </a:xfrm>
      </p:grpSpPr>
      <p:sp>
        <p:nvSpPr>
          <p:cNvPr id="111" name="Google Shape;111;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18" name="Google Shape;118;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19" name="Google Shape;119;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0" name="Google Shape;120;p8"/>
          <p:cNvGrpSpPr/>
          <p:nvPr/>
        </p:nvGrpSpPr>
        <p:grpSpPr>
          <a:xfrm>
            <a:off x="6631550" y="-62325"/>
            <a:ext cx="321900" cy="10177725"/>
            <a:chOff x="6402950" y="-62325"/>
            <a:chExt cx="321900" cy="10177725"/>
          </a:xfrm>
        </p:grpSpPr>
        <p:sp>
          <p:nvSpPr>
            <p:cNvPr id="121" name="Google Shape;121;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4" name="Shape 124"/>
        <p:cNvGrpSpPr/>
        <p:nvPr/>
      </p:nvGrpSpPr>
      <p:grpSpPr>
        <a:xfrm>
          <a:off x="0" y="0"/>
          <a:ext cx="0" cy="0"/>
          <a:chOff x="0" y="0"/>
          <a:chExt cx="0" cy="0"/>
        </a:xfrm>
      </p:grpSpPr>
      <p:sp>
        <p:nvSpPr>
          <p:cNvPr id="125" name="Google Shape;125;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2" name="Google Shape;132;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3" name="Google Shape;133;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4" name="Google Shape;134;p9"/>
          <p:cNvGrpSpPr/>
          <p:nvPr/>
        </p:nvGrpSpPr>
        <p:grpSpPr>
          <a:xfrm>
            <a:off x="6631550" y="-62325"/>
            <a:ext cx="321900" cy="10177725"/>
            <a:chOff x="6402950" y="-62325"/>
            <a:chExt cx="321900" cy="10177725"/>
          </a:xfrm>
        </p:grpSpPr>
        <p:sp>
          <p:nvSpPr>
            <p:cNvPr id="135" name="Google Shape;135;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38" name="Shape 138"/>
        <p:cNvGrpSpPr/>
        <p:nvPr/>
      </p:nvGrpSpPr>
      <p:grpSpPr>
        <a:xfrm>
          <a:off x="0" y="0"/>
          <a:ext cx="0" cy="0"/>
          <a:chOff x="0" y="0"/>
          <a:chExt cx="0" cy="0"/>
        </a:xfrm>
      </p:grpSpPr>
      <p:sp>
        <p:nvSpPr>
          <p:cNvPr id="139" name="Google Shape;139;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6" name="Google Shape;146;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47" name="Google Shape;147;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48" name="Google Shape;148;p10"/>
          <p:cNvGrpSpPr/>
          <p:nvPr/>
        </p:nvGrpSpPr>
        <p:grpSpPr>
          <a:xfrm>
            <a:off x="6631550" y="-62325"/>
            <a:ext cx="321900" cy="10177725"/>
            <a:chOff x="6402950" y="-62325"/>
            <a:chExt cx="321900" cy="10177725"/>
          </a:xfrm>
        </p:grpSpPr>
        <p:sp>
          <p:nvSpPr>
            <p:cNvPr id="149" name="Google Shape;149;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7392400" y="7848693"/>
            <a:ext cx="380100" cy="220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rot="5400000">
            <a:off x="6871650" y="8987575"/>
            <a:ext cx="13482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871650" y="7765014"/>
            <a:ext cx="13482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871650" y="6542453"/>
            <a:ext cx="13482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871650" y="5319893"/>
            <a:ext cx="13482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871650" y="4097332"/>
            <a:ext cx="13482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871650" y="2874771"/>
            <a:ext cx="13482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871650" y="1652211"/>
            <a:ext cx="13482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871650" y="429650"/>
            <a:ext cx="13482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8" name="Google Shape;18;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19" name="Google Shape;19;p1">
            <a:hlinkClick/>
          </p:cNvPr>
          <p:cNvSpPr txBox="1"/>
          <p:nvPr/>
        </p:nvSpPr>
        <p:spPr>
          <a:xfrm rot="5400000">
            <a:off x="6949300" y="393842"/>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0" name="Google Shape;20;p1">
            <a:hlinkClick/>
          </p:cNvPr>
          <p:cNvSpPr txBox="1"/>
          <p:nvPr/>
        </p:nvSpPr>
        <p:spPr>
          <a:xfrm rot="5400000">
            <a:off x="6949300" y="1614418"/>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6949300" y="2834993"/>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6949300" y="4055569"/>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6949300" y="5276144"/>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6949300" y="6496720"/>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6949300" y="7717295"/>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6949300" y="8937871"/>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www.edutopia.org/article/setting-priorities-trauma-informed-education" TargetMode="External"/><Relationship Id="rId4" Type="http://schemas.openxmlformats.org/officeDocument/2006/relationships/hyperlink" Target="https://pressbooks.pub/resilientpedagogy/chapter/advancing-an-approach-of-resilient-design-for-learning-by-designing-for-extensibility-flexibility-and-redundancy/" TargetMode="External"/><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19.xml.rels><?xml version="1.0" encoding="UTF-8" standalone="yes"?><Relationships xmlns="http://schemas.openxmlformats.org/package/2006/relationships"><Relationship Id="rId20" Type="http://schemas.openxmlformats.org/officeDocument/2006/relationships/hyperlink" Target="https://www.edutopia.org/article/creating-effective-professional-learning-communities/" TargetMode="External"/><Relationship Id="rId22" Type="http://schemas.openxmlformats.org/officeDocument/2006/relationships/hyperlink" Target="https://sites.psu.edu/leadership/2020/10/25/effective-leadership-and-the-importance-of-cross-training/" TargetMode="External"/><Relationship Id="rId21" Type="http://schemas.openxmlformats.org/officeDocument/2006/relationships/hyperlink" Target="http://www.informededucation.com/7-powerful-questions-for-leaders-creating-a-culture-of-ideas/" TargetMode="External"/><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hyperlink" Target="https://shala-books.com/education-blog/what-is-an-educational-framework" TargetMode="External"/><Relationship Id="rId12" Type="http://schemas.openxmlformats.org/officeDocument/2006/relationships/slide" Target="/ppt/slides/slide22.xml"/><Relationship Id="rId15" Type="http://schemas.openxmlformats.org/officeDocument/2006/relationships/hyperlink" Target="https://deming.org/the-power-of-pdsa-in-education/" TargetMode="External"/><Relationship Id="rId14" Type="http://schemas.openxmlformats.org/officeDocument/2006/relationships/hyperlink" Target="https://www.davidsongifted.org/gifted-blog/naming-your-non-negotiables/" TargetMode="External"/><Relationship Id="rId17" Type="http://schemas.openxmlformats.org/officeDocument/2006/relationships/hyperlink" Target="https://www.planning.org/knowledgebase/scenarioplanning/" TargetMode="External"/><Relationship Id="rId16" Type="http://schemas.openxmlformats.org/officeDocument/2006/relationships/hyperlink" Target="https://cmr.berkeley.edu/2020/07/management-game-theory-strategy/" TargetMode="External"/><Relationship Id="rId19" Type="http://schemas.openxmlformats.org/officeDocument/2006/relationships/hyperlink" Target="https://eab.com/insights/blogs/district-leadership/increase-principal-capacity-distributed-leadership-model/" TargetMode="External"/><Relationship Id="rId18" Type="http://schemas.openxmlformats.org/officeDocument/2006/relationships/hyperlink" Target="https://www.academicbriefing.com/leadership/skills-and-development/preparing-academic-leaders-simulation-role-play/" TargetMode="External"/></Relationships>
</file>

<file path=ppt/slides/_rels/slide2.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slide" Target="/ppt/slides/slide19.xml"/><Relationship Id="rId4" Type="http://schemas.openxmlformats.org/officeDocument/2006/relationships/image" Target="../media/image13.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www.understood.org/en/articles/universal-design-for-learning-what-it-is-and-how-it-works"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hyperlink" Target="https://www.cast.org/products-services/consultation-curriculum-design#:~:text=The%20CAST%20UDL%20Implementation%20process,Scale%2C%20Phase%204%20is%20Optimize" TargetMode="External"/><Relationship Id="rId12" Type="http://schemas.openxmlformats.org/officeDocument/2006/relationships/slide" Target="/ppt/slid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52.xml"/><Relationship Id="rId10" Type="http://schemas.openxmlformats.org/officeDocument/2006/relationships/slide" Target="/ppt/slides/slide46.xml"/><Relationship Id="rId13" Type="http://schemas.openxmlformats.org/officeDocument/2006/relationships/slide" Target="/ppt/slides/slide8.xml"/><Relationship Id="rId12" Type="http://schemas.openxmlformats.org/officeDocument/2006/relationships/slide" Target="/ppt/slides/slide60.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37.xml"/><Relationship Id="rId15" Type="http://schemas.openxmlformats.org/officeDocument/2006/relationships/slide" Target="/ppt/slides/slide22.xml"/><Relationship Id="rId14" Type="http://schemas.openxmlformats.org/officeDocument/2006/relationships/slide" Target="/ppt/slides/slide15.xml"/><Relationship Id="rId5" Type="http://schemas.openxmlformats.org/officeDocument/2006/relationships/image" Target="../media/image9.png"/><Relationship Id="rId6" Type="http://schemas.openxmlformats.org/officeDocument/2006/relationships/slide" Target="/ppt/slides/slide8.xml"/><Relationship Id="rId7" Type="http://schemas.openxmlformats.org/officeDocument/2006/relationships/slide" Target="/ppt/slides/slide15.xml"/><Relationship Id="rId8" Type="http://schemas.openxmlformats.org/officeDocument/2006/relationships/slide" Target="/ppt/slides/slide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https://docs.google.com/document/d/1caJTf10_tN_Sk-sGYLFyi82aabzwJ2936FZN_3t6NjY/edit" TargetMode="External"/><Relationship Id="rId4" Type="http://schemas.openxmlformats.org/officeDocument/2006/relationships/image" Target="../media/image13.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31.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2.xml"/><Relationship Id="rId21" Type="http://schemas.openxmlformats.org/officeDocument/2006/relationships/slide" Target="/ppt/slides/slide46.xml"/><Relationship Id="rId24" Type="http://schemas.openxmlformats.org/officeDocument/2006/relationships/slide" Target="/ppt/slides/slide8.xml"/><Relationship Id="rId23" Type="http://schemas.openxmlformats.org/officeDocument/2006/relationships/slide" Target="/ppt/slides/slide60.xml"/><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31.xml"/><Relationship Id="rId26" Type="http://schemas.openxmlformats.org/officeDocument/2006/relationships/slide" Target="/ppt/slides/slide22.xml"/><Relationship Id="rId25" Type="http://schemas.openxmlformats.org/officeDocument/2006/relationships/slide" Target="/ppt/slides/slide15.xml"/><Relationship Id="rId5" Type="http://schemas.openxmlformats.org/officeDocument/2006/relationships/slide" Target="/ppt/slides/slide31.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2.xml"/><Relationship Id="rId19" Type="http://schemas.openxmlformats.org/officeDocument/2006/relationships/slide" Target="/ppt/slides/slide31.xml"/><Relationship Id="rId18" Type="http://schemas.openxmlformats.org/officeDocument/2006/relationships/slide" Target="/ppt/slid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s://www.allthingsplc.info/about"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s://docs.google.com/document/d/1IasPP6ihzrMzMkQY3bzzTlzVgDFT6A7iE88zjua4waI/copy"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hyperlink" Target="http://plcexpansionproject.weebly.com/uploads/1/4/1/0/14108620/self-assessment.pdf" TargetMode="External"/><Relationship Id="rId4" Type="http://schemas.openxmlformats.org/officeDocument/2006/relationships/hyperlink" Target="http://plcexpansionproject.weebly.com/uploads/1/4/1/0/14108620/self-assessment.pdf" TargetMode="External"/><Relationship Id="rId9" Type="http://schemas.openxmlformats.org/officeDocument/2006/relationships/slide" Target="/ppt/slides/slide37.xml"/><Relationship Id="rId5" Type="http://schemas.openxmlformats.org/officeDocument/2006/relationships/image" Target="../media/image13.png"/><Relationship Id="rId6" Type="http://schemas.openxmlformats.org/officeDocument/2006/relationships/slide" Target="/ppt/slides/slide8.xml"/><Relationship Id="rId7" Type="http://schemas.openxmlformats.org/officeDocument/2006/relationships/slide" Target="/ppt/slides/slide15.xml"/><Relationship Id="rId8" Type="http://schemas.openxmlformats.org/officeDocument/2006/relationships/slide" Target="/ppt/slides/slide31.xml"/><Relationship Id="rId11" Type="http://schemas.openxmlformats.org/officeDocument/2006/relationships/slide" Target="/ppt/slides/slide52.xml"/><Relationship Id="rId10" Type="http://schemas.openxmlformats.org/officeDocument/2006/relationships/slide" Target="/ppt/slides/slide46.xml"/><Relationship Id="rId13" Type="http://schemas.openxmlformats.org/officeDocument/2006/relationships/slide" Target="/ppt/slides/slide8.xml"/><Relationship Id="rId12" Type="http://schemas.openxmlformats.org/officeDocument/2006/relationships/slide" Target="/ppt/slides/slide60.xml"/><Relationship Id="rId15" Type="http://schemas.openxmlformats.org/officeDocument/2006/relationships/slide" Target="/ppt/slides/slide22.xml"/><Relationship Id="rId14" Type="http://schemas.openxmlformats.org/officeDocument/2006/relationships/slide" Target="/ppt/slid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37.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2.xml"/><Relationship Id="rId21" Type="http://schemas.openxmlformats.org/officeDocument/2006/relationships/slide" Target="/ppt/slides/slide46.xml"/><Relationship Id="rId24" Type="http://schemas.openxmlformats.org/officeDocument/2006/relationships/slide" Target="/ppt/slides/slide8.xml"/><Relationship Id="rId23" Type="http://schemas.openxmlformats.org/officeDocument/2006/relationships/slide" Target="/ppt/slides/slide60.xml"/><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31.xml"/><Relationship Id="rId26" Type="http://schemas.openxmlformats.org/officeDocument/2006/relationships/slide" Target="/ppt/slides/slide22.xml"/><Relationship Id="rId25" Type="http://schemas.openxmlformats.org/officeDocument/2006/relationships/slide" Target="/ppt/slides/slide15.xml"/><Relationship Id="rId5" Type="http://schemas.openxmlformats.org/officeDocument/2006/relationships/slide" Target="/ppt/slides/slide37.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2.xml"/><Relationship Id="rId19" Type="http://schemas.openxmlformats.org/officeDocument/2006/relationships/slide" Target="/ppt/slides/slide31.xml"/><Relationship Id="rId18" Type="http://schemas.openxmlformats.org/officeDocument/2006/relationships/slide" Target="/ppt/slid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hyperlink" Target="https://www.merriam-webster.com/dictionary/pedagogy" TargetMode="External"/><Relationship Id="rId4" Type="http://schemas.openxmlformats.org/officeDocument/2006/relationships/hyperlink" Target="https://read.oecd-ilibrary.org/education/teachers-as-designers-of-learning-environments_9789264085374-en#page1" TargetMode="External"/><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image" Target="../media/image10.png"/><Relationship Id="rId12" Type="http://schemas.openxmlformats.org/officeDocument/2006/relationships/slide" Target="/ppt/slides/slide22.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hyperlink" Target="https://digitalpromise.org/2020/02/06/co-designing-powerful-innovations-with-teachers-and-families/" TargetMode="External"/><Relationship Id="rId4" Type="http://schemas.openxmlformats.org/officeDocument/2006/relationships/image" Target="../media/image13.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hyperlink" Target="https://digitalpromise.org/2020/02/06/co-designing-powerful-innovations-with-teachers-and-families/" TargetMode="External"/><Relationship Id="rId4" Type="http://schemas.openxmlformats.org/officeDocument/2006/relationships/image" Target="../media/image13.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46.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2.xml"/><Relationship Id="rId21" Type="http://schemas.openxmlformats.org/officeDocument/2006/relationships/slide" Target="/ppt/slides/slide46.xml"/><Relationship Id="rId24" Type="http://schemas.openxmlformats.org/officeDocument/2006/relationships/slide" Target="/ppt/slides/slide8.xml"/><Relationship Id="rId23" Type="http://schemas.openxmlformats.org/officeDocument/2006/relationships/slide" Target="/ppt/slides/slide60.xml"/><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31.xml"/><Relationship Id="rId26" Type="http://schemas.openxmlformats.org/officeDocument/2006/relationships/slide" Target="/ppt/slides/slide22.xml"/><Relationship Id="rId25" Type="http://schemas.openxmlformats.org/officeDocument/2006/relationships/slide" Target="/ppt/slides/slide15.xml"/><Relationship Id="rId5" Type="http://schemas.openxmlformats.org/officeDocument/2006/relationships/slide" Target="/ppt/slides/slide46.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2.xml"/><Relationship Id="rId19" Type="http://schemas.openxmlformats.org/officeDocument/2006/relationships/slide" Target="/ppt/slides/slide31.xml"/><Relationship Id="rId18" Type="http://schemas.openxmlformats.org/officeDocument/2006/relationships/slide" Target="/ppt/slid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hyperlink" Target="https://www.nexuscp.org/wp-content/uploads/2017/05/05-CE-Assessment-Tool.pdf" TargetMode="External"/><Relationship Id="rId4" Type="http://schemas.openxmlformats.org/officeDocument/2006/relationships/hyperlink" Target="https://www.nexuscp.org/wp-content/uploads/2017/05/05-CE-Assessment-Tool.pdf" TargetMode="External"/><Relationship Id="rId9" Type="http://schemas.openxmlformats.org/officeDocument/2006/relationships/slide" Target="/ppt/slides/slide37.xml"/><Relationship Id="rId5" Type="http://schemas.openxmlformats.org/officeDocument/2006/relationships/hyperlink" Target="https://www.nexuscp.org/wp-content/uploads/2017/05/05-CE-Assessment-Tool.pdf" TargetMode="External"/><Relationship Id="rId6" Type="http://schemas.openxmlformats.org/officeDocument/2006/relationships/slide" Target="/ppt/slides/slide8.xml"/><Relationship Id="rId7" Type="http://schemas.openxmlformats.org/officeDocument/2006/relationships/slide" Target="/ppt/slides/slide15.xml"/><Relationship Id="rId8" Type="http://schemas.openxmlformats.org/officeDocument/2006/relationships/slide" Target="/ppt/slides/slide31.xml"/><Relationship Id="rId11" Type="http://schemas.openxmlformats.org/officeDocument/2006/relationships/slide" Target="/ppt/slides/slide52.xml"/><Relationship Id="rId10" Type="http://schemas.openxmlformats.org/officeDocument/2006/relationships/slide" Target="/ppt/slides/slide46.xml"/><Relationship Id="rId13" Type="http://schemas.openxmlformats.org/officeDocument/2006/relationships/slide" Target="/ppt/slides/slide8.xml"/><Relationship Id="rId12" Type="http://schemas.openxmlformats.org/officeDocument/2006/relationships/slide" Target="/ppt/slides/slide60.xml"/><Relationship Id="rId15" Type="http://schemas.openxmlformats.org/officeDocument/2006/relationships/slide" Target="/ppt/slides/slide22.xml"/><Relationship Id="rId14" Type="http://schemas.openxmlformats.org/officeDocument/2006/relationships/slide" Target="/ppt/slides/slide15.xml"/><Relationship Id="rId16" Type="http://schemas.openxmlformats.org/officeDocument/2006/relationships/image" Target="../media/image12.png"/></Relationships>
</file>

<file path=ppt/slides/_rels/slide5.xml.rels><?xml version="1.0" encoding="UTF-8" standalone="yes"?><Relationships xmlns="http://schemas.openxmlformats.org/package/2006/relationships"><Relationship Id="rId20" Type="http://schemas.openxmlformats.org/officeDocument/2006/relationships/slide" Target="/ppt/slides/slide46.xml"/><Relationship Id="rId22" Type="http://schemas.openxmlformats.org/officeDocument/2006/relationships/slide" Target="/ppt/slides/slide60.xml"/><Relationship Id="rId21" Type="http://schemas.openxmlformats.org/officeDocument/2006/relationships/slide" Target="/ppt/slides/slide52.xml"/><Relationship Id="rId24" Type="http://schemas.openxmlformats.org/officeDocument/2006/relationships/slide" Target="/ppt/slides/slide15.xml"/><Relationship Id="rId23"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8.xml"/><Relationship Id="rId9" Type="http://schemas.openxmlformats.org/officeDocument/2006/relationships/slide" Target="/ppt/slides/slide37.xml"/><Relationship Id="rId25" Type="http://schemas.openxmlformats.org/officeDocument/2006/relationships/slide" Target="/ppt/slides/slide22.xml"/><Relationship Id="rId5" Type="http://schemas.openxmlformats.org/officeDocument/2006/relationships/slide" Target="/ppt/slides/slide15.xml"/><Relationship Id="rId6" Type="http://schemas.openxmlformats.org/officeDocument/2006/relationships/slide" Target="/ppt/slides/slide8.xml"/><Relationship Id="rId7" Type="http://schemas.openxmlformats.org/officeDocument/2006/relationships/slide" Target="/ppt/slides/slide15.xml"/><Relationship Id="rId8" Type="http://schemas.openxmlformats.org/officeDocument/2006/relationships/slide" Target="/ppt/slides/slide31.xml"/><Relationship Id="rId11" Type="http://schemas.openxmlformats.org/officeDocument/2006/relationships/slide" Target="/ppt/slides/slide52.xml"/><Relationship Id="rId10" Type="http://schemas.openxmlformats.org/officeDocument/2006/relationships/slide" Target="/ppt/slides/slide46.xml"/><Relationship Id="rId13" Type="http://schemas.openxmlformats.org/officeDocument/2006/relationships/slide" Target="/ppt/slides/slide8.xml"/><Relationship Id="rId12" Type="http://schemas.openxmlformats.org/officeDocument/2006/relationships/slide" Target="/ppt/slides/slide60.xml"/><Relationship Id="rId15" Type="http://schemas.openxmlformats.org/officeDocument/2006/relationships/slide" Target="/ppt/slides/slide22.xml"/><Relationship Id="rId14" Type="http://schemas.openxmlformats.org/officeDocument/2006/relationships/slide" Target="/ppt/slides/slide15.xml"/><Relationship Id="rId17" Type="http://schemas.openxmlformats.org/officeDocument/2006/relationships/slide" Target="/ppt/slides/slide15.xml"/><Relationship Id="rId16" Type="http://schemas.openxmlformats.org/officeDocument/2006/relationships/slide" Target="/ppt/slides/slide8.xml"/><Relationship Id="rId19" Type="http://schemas.openxmlformats.org/officeDocument/2006/relationships/slide" Target="/ppt/slides/slide37.xml"/><Relationship Id="rId18" Type="http://schemas.openxmlformats.org/officeDocument/2006/relationships/slide" Target="/ppt/slides/slide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image" Target="../media/image12.png"/><Relationship Id="rId12" Type="http://schemas.openxmlformats.org/officeDocument/2006/relationships/slide" Target="/ppt/slid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hyperlink" Target="https://www.dualcapacity.org/" TargetMode="External"/><Relationship Id="rId4" Type="http://schemas.openxmlformats.org/officeDocument/2006/relationships/hyperlink" Target="https://bealearninghero.org/wp-content/uploads/2022/03/Unlocking-The-How-Report.pdf" TargetMode="External"/><Relationship Id="rId9" Type="http://schemas.openxmlformats.org/officeDocument/2006/relationships/slide" Target="/ppt/slides/slide31.xml"/><Relationship Id="rId5" Type="http://schemas.openxmlformats.org/officeDocument/2006/relationships/hyperlink" Target="https://miro.com/" TargetMode="External"/><Relationship Id="rId6" Type="http://schemas.openxmlformats.org/officeDocument/2006/relationships/image" Target="../media/image13.png"/><Relationship Id="rId7" Type="http://schemas.openxmlformats.org/officeDocument/2006/relationships/slide" Target="/ppt/slides/slide8.xml"/><Relationship Id="rId8" Type="http://schemas.openxmlformats.org/officeDocument/2006/relationships/slide" Target="/ppt/slides/slide15.xml"/><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6" Type="http://schemas.openxmlformats.org/officeDocument/2006/relationships/slide" Target="/ppt/slides/slide22.xml"/></Relationships>
</file>

<file path=ppt/slides/_rels/slide52.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2.xml"/><Relationship Id="rId21" Type="http://schemas.openxmlformats.org/officeDocument/2006/relationships/slide" Target="/ppt/slides/slide46.xml"/><Relationship Id="rId24" Type="http://schemas.openxmlformats.org/officeDocument/2006/relationships/slide" Target="/ppt/slides/slide8.xml"/><Relationship Id="rId23" Type="http://schemas.openxmlformats.org/officeDocument/2006/relationships/slide" Target="/ppt/slides/slide60.xml"/><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31.xml"/><Relationship Id="rId26" Type="http://schemas.openxmlformats.org/officeDocument/2006/relationships/slide" Target="/ppt/slides/slide22.xml"/><Relationship Id="rId25" Type="http://schemas.openxmlformats.org/officeDocument/2006/relationships/slide" Target="/ppt/slides/slide15.xml"/><Relationship Id="rId5" Type="http://schemas.openxmlformats.org/officeDocument/2006/relationships/slide" Target="/ppt/slides/slide52.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2.xml"/><Relationship Id="rId19" Type="http://schemas.openxmlformats.org/officeDocument/2006/relationships/slide" Target="/ppt/slides/slide31.xml"/><Relationship Id="rId18" Type="http://schemas.openxmlformats.org/officeDocument/2006/relationships/slide" Target="/ppt/slides/slid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hyperlink" Target="https://casel.org/fundamentals-of-sel/"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hyperlink" Target="https://schoolguide.casel.org/what-is-sel/indicators-of-schoolwide-sel/" TargetMode="External"/><Relationship Id="rId12" Type="http://schemas.openxmlformats.org/officeDocument/2006/relationships/slide" Target="/ppt/slid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 Id="rId14" Type="http://schemas.openxmlformats.org/officeDocument/2006/relationships/hyperlink" Target="https://asana.com/resources/smart-go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60.xml.rels><?xml version="1.0" encoding="UTF-8" standalone="yes"?><Relationships xmlns="http://schemas.openxmlformats.org/package/2006/relationships"><Relationship Id="rId20" Type="http://schemas.openxmlformats.org/officeDocument/2006/relationships/slide" Target="/ppt/slides/slide37.xml"/><Relationship Id="rId22" Type="http://schemas.openxmlformats.org/officeDocument/2006/relationships/slide" Target="/ppt/slides/slide52.xml"/><Relationship Id="rId21" Type="http://schemas.openxmlformats.org/officeDocument/2006/relationships/slide" Target="/ppt/slides/slide46.xml"/><Relationship Id="rId24" Type="http://schemas.openxmlformats.org/officeDocument/2006/relationships/slide" Target="/ppt/slides/slide8.xml"/><Relationship Id="rId23" Type="http://schemas.openxmlformats.org/officeDocument/2006/relationships/slide" Target="/ppt/slides/slide60.xml"/><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31.xml"/><Relationship Id="rId26" Type="http://schemas.openxmlformats.org/officeDocument/2006/relationships/slide" Target="/ppt/slides/slide22.xml"/><Relationship Id="rId25" Type="http://schemas.openxmlformats.org/officeDocument/2006/relationships/slide" Target="/ppt/slides/slide15.xml"/><Relationship Id="rId5" Type="http://schemas.openxmlformats.org/officeDocument/2006/relationships/slide" Target="/ppt/slides/slide60.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2.xml"/><Relationship Id="rId19" Type="http://schemas.openxmlformats.org/officeDocument/2006/relationships/slide" Target="/ppt/slides/slide31.xml"/><Relationship Id="rId18" Type="http://schemas.openxmlformats.org/officeDocument/2006/relationships/slide" Target="/ppt/slides/slid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hyperlink" Target="https://curriculumsolutions.net/blog/2020/09/15/the-instructional-core/" TargetMode="External"/><Relationship Id="rId4" Type="http://schemas.openxmlformats.org/officeDocument/2006/relationships/hyperlink" Target="https://www.gse.harvard.edu/faculty/richard-elmore" TargetMode="External"/><Relationship Id="rId9" Type="http://schemas.openxmlformats.org/officeDocument/2006/relationships/slide" Target="/ppt/slides/slide31.xml"/><Relationship Id="rId5" Type="http://schemas.openxmlformats.org/officeDocument/2006/relationships/hyperlink" Target="https://www.powerschool.com/blog/samr-model-a-practical-guide-for-k-12-classroom-technology-integration/" TargetMode="External"/><Relationship Id="rId6" Type="http://schemas.openxmlformats.org/officeDocument/2006/relationships/hyperlink" Target="https://www.tripleeframework.com/" TargetMode="External"/><Relationship Id="rId7" Type="http://schemas.openxmlformats.org/officeDocument/2006/relationships/slide" Target="/ppt/slides/slide8.xml"/><Relationship Id="rId8" Type="http://schemas.openxmlformats.org/officeDocument/2006/relationships/slide" Target="/ppt/slides/slide15.xml"/><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0.xml"/><Relationship Id="rId12" Type="http://schemas.openxmlformats.org/officeDocument/2006/relationships/slide" Target="/ppt/slides/slide52.xml"/><Relationship Id="rId15" Type="http://schemas.openxmlformats.org/officeDocument/2006/relationships/slide" Target="/ppt/slides/slide15.xml"/><Relationship Id="rId14" Type="http://schemas.openxmlformats.org/officeDocument/2006/relationships/slide" Target="/ppt/slides/slide8.xml"/><Relationship Id="rId16" Type="http://schemas.openxmlformats.org/officeDocument/2006/relationships/slide" Target="/ppt/slides/slide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hyperlink" Target="https://www.mindmeister.com/"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slide" Target="/ppt/slides/slide8.xml"/><Relationship Id="rId4" Type="http://schemas.openxmlformats.org/officeDocument/2006/relationships/slide" Target="/ppt/slides/slide15.xml"/><Relationship Id="rId9" Type="http://schemas.openxmlformats.org/officeDocument/2006/relationships/slide" Target="/ppt/slides/slide60.xml"/><Relationship Id="rId5" Type="http://schemas.openxmlformats.org/officeDocument/2006/relationships/slide" Target="/ppt/slides/slide31.xml"/><Relationship Id="rId6" Type="http://schemas.openxmlformats.org/officeDocument/2006/relationships/slide" Target="/ppt/slides/slide37.xml"/><Relationship Id="rId7" Type="http://schemas.openxmlformats.org/officeDocument/2006/relationships/slide" Target="/ppt/slides/slide46.xml"/><Relationship Id="rId8" Type="http://schemas.openxmlformats.org/officeDocument/2006/relationships/slide" Target="/ppt/slides/slide52.xml"/><Relationship Id="rId11" Type="http://schemas.openxmlformats.org/officeDocument/2006/relationships/slide" Target="/ppt/slides/slide15.xml"/><Relationship Id="rId10" Type="http://schemas.openxmlformats.org/officeDocument/2006/relationships/slide" Target="/ppt/slides/slide8.xml"/><Relationship Id="rId12" Type="http://schemas.openxmlformats.org/officeDocument/2006/relationships/slide" Target="/ppt/slides/slide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9" Type="http://schemas.openxmlformats.org/officeDocument/2006/relationships/image" Target="../media/image14.png"/><Relationship Id="rId5" Type="http://schemas.openxmlformats.org/officeDocument/2006/relationships/hyperlink" Target="http://www.nysed.gov/trle" TargetMode="External"/><Relationship Id="rId6" Type="http://schemas.openxmlformats.org/officeDocument/2006/relationships/slide" Target="/ppt/slides/slide8.xml"/><Relationship Id="rId7" Type="http://schemas.openxmlformats.org/officeDocument/2006/relationships/slide" Target="/ppt/slides/slide15.xml"/><Relationship Id="rId8" Type="http://schemas.openxmlformats.org/officeDocument/2006/relationships/image" Target="../media/image15.png"/><Relationship Id="rId11" Type="http://schemas.openxmlformats.org/officeDocument/2006/relationships/slide" Target="/ppt/slides/slide15.xml"/><Relationship Id="rId10" Type="http://schemas.openxmlformats.org/officeDocument/2006/relationships/slide" Target="/ppt/slides/slide8.xml"/><Relationship Id="rId13" Type="http://schemas.openxmlformats.org/officeDocument/2006/relationships/slide" Target="/ppt/slides/slide37.xml"/><Relationship Id="rId12" Type="http://schemas.openxmlformats.org/officeDocument/2006/relationships/slide" Target="/ppt/slides/slide31.xml"/><Relationship Id="rId15" Type="http://schemas.openxmlformats.org/officeDocument/2006/relationships/slide" Target="/ppt/slides/slide52.xml"/><Relationship Id="rId14" Type="http://schemas.openxmlformats.org/officeDocument/2006/relationships/slide" Target="/ppt/slides/slide46.xml"/><Relationship Id="rId17" Type="http://schemas.openxmlformats.org/officeDocument/2006/relationships/slide" Target="/ppt/slides/slide8.xml"/><Relationship Id="rId16" Type="http://schemas.openxmlformats.org/officeDocument/2006/relationships/slide" Target="/ppt/slides/slide60.xml"/><Relationship Id="rId19" Type="http://schemas.openxmlformats.org/officeDocument/2006/relationships/slide" Target="/ppt/slides/slide22.xml"/><Relationship Id="rId18" Type="http://schemas.openxmlformats.org/officeDocument/2006/relationships/slide" Target="/ppt/slides/slide15.xml"/></Relationships>
</file>

<file path=ppt/slides/_rels/slide7.xml.rels><?xml version="1.0" encoding="UTF-8" standalone="yes"?><Relationships xmlns="http://schemas.openxmlformats.org/package/2006/relationships"><Relationship Id="rId20" Type="http://schemas.openxmlformats.org/officeDocument/2006/relationships/slide" Target="/ppt/slides/slide8.xml"/><Relationship Id="rId22" Type="http://schemas.openxmlformats.org/officeDocument/2006/relationships/slide" Target="/ppt/slides/slide22.xml"/><Relationship Id="rId21" Type="http://schemas.openxmlformats.org/officeDocument/2006/relationships/slide" Target="/ppt/slides/slide15.xml"/><Relationship Id="rId24" Type="http://schemas.openxmlformats.org/officeDocument/2006/relationships/slide" Target="/ppt/slides/slide15.xml"/><Relationship Id="rId23" Type="http://schemas.openxmlformats.org/officeDocument/2006/relationships/slide" Target="/ppt/slides/slide8.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60.xml"/><Relationship Id="rId4" Type="http://schemas.openxmlformats.org/officeDocument/2006/relationships/slide" Target="/ppt/slides/slide52.xml"/><Relationship Id="rId9" Type="http://schemas.openxmlformats.org/officeDocument/2006/relationships/slide" Target="/ppt/slides/slide15.xml"/><Relationship Id="rId26" Type="http://schemas.openxmlformats.org/officeDocument/2006/relationships/slide" Target="/ppt/slides/slide37.xml"/><Relationship Id="rId25" Type="http://schemas.openxmlformats.org/officeDocument/2006/relationships/slide" Target="/ppt/slides/slide31.xml"/><Relationship Id="rId28" Type="http://schemas.openxmlformats.org/officeDocument/2006/relationships/slide" Target="/ppt/slides/slide52.xml"/><Relationship Id="rId27" Type="http://schemas.openxmlformats.org/officeDocument/2006/relationships/slide" Target="/ppt/slides/slide46.xml"/><Relationship Id="rId5" Type="http://schemas.openxmlformats.org/officeDocument/2006/relationships/slide" Target="/ppt/slides/slide46.xml"/><Relationship Id="rId6" Type="http://schemas.openxmlformats.org/officeDocument/2006/relationships/slide" Target="/ppt/slides/slide37.xml"/><Relationship Id="rId29" Type="http://schemas.openxmlformats.org/officeDocument/2006/relationships/slide" Target="/ppt/slides/slide60.xml"/><Relationship Id="rId7" Type="http://schemas.openxmlformats.org/officeDocument/2006/relationships/slide" Target="/ppt/slides/slide31.xml"/><Relationship Id="rId8" Type="http://schemas.openxmlformats.org/officeDocument/2006/relationships/slide" Target="/ppt/slides/slide22.xml"/><Relationship Id="rId31" Type="http://schemas.openxmlformats.org/officeDocument/2006/relationships/slide" Target="/ppt/slides/slide15.xml"/><Relationship Id="rId30" Type="http://schemas.openxmlformats.org/officeDocument/2006/relationships/slide" Target="/ppt/slides/slide8.xml"/><Relationship Id="rId11" Type="http://schemas.openxmlformats.org/officeDocument/2006/relationships/slide" Target="/ppt/slides/slide8.xml"/><Relationship Id="rId10" Type="http://schemas.openxmlformats.org/officeDocument/2006/relationships/slide" Target="/ppt/slides/slide8.xml"/><Relationship Id="rId32" Type="http://schemas.openxmlformats.org/officeDocument/2006/relationships/slide" Target="/ppt/slides/slide22.xml"/><Relationship Id="rId13" Type="http://schemas.openxmlformats.org/officeDocument/2006/relationships/slide" Target="/ppt/slides/slide8.xml"/><Relationship Id="rId12" Type="http://schemas.openxmlformats.org/officeDocument/2006/relationships/slide" Target="/ppt/slides/slide15.xml"/><Relationship Id="rId15" Type="http://schemas.openxmlformats.org/officeDocument/2006/relationships/slide" Target="/ppt/slides/slide31.xml"/><Relationship Id="rId14" Type="http://schemas.openxmlformats.org/officeDocument/2006/relationships/slide" Target="/ppt/slides/slide15.xml"/><Relationship Id="rId17" Type="http://schemas.openxmlformats.org/officeDocument/2006/relationships/slide" Target="/ppt/slides/slide46.xml"/><Relationship Id="rId16" Type="http://schemas.openxmlformats.org/officeDocument/2006/relationships/slide" Target="/ppt/slides/slide37.xml"/><Relationship Id="rId19" Type="http://schemas.openxmlformats.org/officeDocument/2006/relationships/slide" Target="/ppt/slides/slide60.xml"/><Relationship Id="rId18" Type="http://schemas.openxmlformats.org/officeDocument/2006/relationships/slide" Target="/ppt/slides/slide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6.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31.xml"/><Relationship Id="rId8" Type="http://schemas.openxmlformats.org/officeDocument/2006/relationships/slide" Target="/ppt/slides/slide37.xml"/><Relationship Id="rId11" Type="http://schemas.openxmlformats.org/officeDocument/2006/relationships/slide" Target="/ppt/slides/slide60.xml"/><Relationship Id="rId10" Type="http://schemas.openxmlformats.org/officeDocument/2006/relationships/slide" Target="/ppt/slides/slide52.xml"/><Relationship Id="rId13" Type="http://schemas.openxmlformats.org/officeDocument/2006/relationships/slide" Target="/ppt/slides/slide15.xml"/><Relationship Id="rId12" Type="http://schemas.openxmlformats.org/officeDocument/2006/relationships/slide" Target="/ppt/slides/slide8.xml"/><Relationship Id="rId14" Type="http://schemas.openxmlformats.org/officeDocument/2006/relationships/slide" Target="/ppt/slides/slide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andreasaveri.com/about/" TargetMode="External"/><Relationship Id="rId4" Type="http://schemas.openxmlformats.org/officeDocument/2006/relationships/slide" Target="/ppt/slides/slide8.xml"/><Relationship Id="rId9" Type="http://schemas.openxmlformats.org/officeDocument/2006/relationships/slide" Target="/ppt/slides/slide52.xml"/><Relationship Id="rId5" Type="http://schemas.openxmlformats.org/officeDocument/2006/relationships/slide" Target="/ppt/slides/slide15.xml"/><Relationship Id="rId6" Type="http://schemas.openxmlformats.org/officeDocument/2006/relationships/slide" Target="/ppt/slides/slide31.xml"/><Relationship Id="rId7" Type="http://schemas.openxmlformats.org/officeDocument/2006/relationships/slide" Target="/ppt/slides/slide37.xml"/><Relationship Id="rId8" Type="http://schemas.openxmlformats.org/officeDocument/2006/relationships/slide" Target="/ppt/slides/slide46.xml"/><Relationship Id="rId11" Type="http://schemas.openxmlformats.org/officeDocument/2006/relationships/slide" Target="/ppt/slides/slide8.xml"/><Relationship Id="rId10" Type="http://schemas.openxmlformats.org/officeDocument/2006/relationships/slide" Target="/ppt/slides/slide60.xml"/><Relationship Id="rId13" Type="http://schemas.openxmlformats.org/officeDocument/2006/relationships/slide" Target="/ppt/slides/slide22.xml"/><Relationship Id="rId12" Type="http://schemas.openxmlformats.org/officeDocument/2006/relationships/slide" Target="/ppt/slides/slide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nvSpPr>
        <p:spPr>
          <a:xfrm>
            <a:off x="866650" y="3072675"/>
            <a:ext cx="5693700" cy="2031900"/>
          </a:xfrm>
          <a:prstGeom prst="rect">
            <a:avLst/>
          </a:prstGeom>
          <a:noFill/>
          <a:ln>
            <a:noFill/>
          </a:ln>
          <a:effectLst>
            <a:outerShdw blurRad="57150" rotWithShape="0" algn="bl" dir="11340000" dist="3810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F3F3F"/>
                </a:solidFill>
                <a:latin typeface="Caveat"/>
                <a:ea typeface="Caveat"/>
                <a:cs typeface="Caveat"/>
                <a:sym typeface="Caveat"/>
              </a:rPr>
              <a:t>My </a:t>
            </a:r>
            <a:r>
              <a:rPr b="1" lang="en" sz="6000">
                <a:solidFill>
                  <a:srgbClr val="3F3F3F"/>
                </a:solidFill>
                <a:latin typeface="Caveat"/>
                <a:ea typeface="Caveat"/>
                <a:cs typeface="Caveat"/>
                <a:sym typeface="Caveat"/>
              </a:rPr>
              <a:t>TALE</a:t>
            </a:r>
            <a:r>
              <a:rPr b="1" lang="en" sz="6000">
                <a:solidFill>
                  <a:srgbClr val="3F3F3F"/>
                </a:solidFill>
                <a:latin typeface="Caveat"/>
                <a:ea typeface="Caveat"/>
                <a:cs typeface="Caveat"/>
                <a:sym typeface="Caveat"/>
              </a:rPr>
              <a:t> </a:t>
            </a:r>
            <a:endParaRPr b="1" sz="6000">
              <a:solidFill>
                <a:srgbClr val="3F3F3F"/>
              </a:solidFill>
              <a:latin typeface="Caveat"/>
              <a:ea typeface="Caveat"/>
              <a:cs typeface="Caveat"/>
              <a:sym typeface="Caveat"/>
            </a:endParaRPr>
          </a:p>
          <a:p>
            <a:pPr indent="0" lvl="0" marL="0" rtl="0" algn="ctr">
              <a:spcBef>
                <a:spcPts val="0"/>
              </a:spcBef>
              <a:spcAft>
                <a:spcPts val="0"/>
              </a:spcAft>
              <a:buNone/>
            </a:pPr>
            <a:r>
              <a:rPr b="1" lang="en" sz="6000">
                <a:solidFill>
                  <a:srgbClr val="3F3F3F"/>
                </a:solidFill>
                <a:latin typeface="Caveat"/>
                <a:ea typeface="Caveat"/>
                <a:cs typeface="Caveat"/>
                <a:sym typeface="Caveat"/>
              </a:rPr>
              <a:t>Academy Workbook </a:t>
            </a:r>
            <a:endParaRPr b="1" sz="6000">
              <a:solidFill>
                <a:srgbClr val="3F3F3F"/>
              </a:solidFill>
              <a:latin typeface="Caveat"/>
              <a:ea typeface="Caveat"/>
              <a:cs typeface="Caveat"/>
              <a:sym typeface="Caveat"/>
            </a:endParaRPr>
          </a:p>
        </p:txBody>
      </p:sp>
      <p:sp>
        <p:nvSpPr>
          <p:cNvPr id="226" name="Google Shape;226;p20"/>
          <p:cNvSpPr txBox="1"/>
          <p:nvPr/>
        </p:nvSpPr>
        <p:spPr>
          <a:xfrm>
            <a:off x="1041450" y="5334275"/>
            <a:ext cx="5598600" cy="2093400"/>
          </a:xfrm>
          <a:prstGeom prst="rect">
            <a:avLst/>
          </a:prstGeom>
          <a:noFill/>
          <a:ln>
            <a:noFill/>
          </a:ln>
          <a:effectLst>
            <a:outerShdw blurRad="57150" rotWithShape="0" algn="bl" dir="3900000" dist="1905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Poppins"/>
                <a:ea typeface="Poppins"/>
                <a:cs typeface="Poppins"/>
                <a:sym typeface="Poppins"/>
              </a:rPr>
              <a:t>Module 7</a:t>
            </a:r>
            <a:r>
              <a:rPr lang="en" sz="2200">
                <a:latin typeface="Poppins"/>
                <a:ea typeface="Poppins"/>
                <a:cs typeface="Poppins"/>
                <a:sym typeface="Poppins"/>
              </a:rPr>
              <a:t>: </a:t>
            </a:r>
            <a:endParaRPr sz="2200">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Leading to Support Educators Across Learning Environments</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227" name="Google Shape;227;p20"/>
          <p:cNvPicPr preferRelativeResize="0"/>
          <p:nvPr/>
        </p:nvPicPr>
        <p:blipFill>
          <a:blip r:embed="rId3">
            <a:alphaModFix/>
          </a:blip>
          <a:stretch>
            <a:fillRect/>
          </a:stretch>
        </p:blipFill>
        <p:spPr>
          <a:xfrm>
            <a:off x="3173450" y="8527675"/>
            <a:ext cx="1425499" cy="1416000"/>
          </a:xfrm>
          <a:prstGeom prst="rect">
            <a:avLst/>
          </a:prstGeom>
          <a:noFill/>
          <a:ln>
            <a:noFill/>
          </a:ln>
        </p:spPr>
      </p:pic>
      <p:sp>
        <p:nvSpPr>
          <p:cNvPr id="228" name="Google Shape;228;p20"/>
          <p:cNvSpPr/>
          <p:nvPr/>
        </p:nvSpPr>
        <p:spPr>
          <a:xfrm>
            <a:off x="1926250" y="7236088"/>
            <a:ext cx="4106383" cy="666872"/>
          </a:xfrm>
          <a:custGeom>
            <a:rect b="b" l="l" r="r" t="t"/>
            <a:pathLst>
              <a:path extrusionOk="0" h="158308" w="597075">
                <a:moveTo>
                  <a:pt x="587611" y="5718"/>
                </a:moveTo>
                <a:cubicBezTo>
                  <a:pt x="566494" y="2384"/>
                  <a:pt x="545024" y="1909"/>
                  <a:pt x="523793" y="4384"/>
                </a:cubicBezTo>
                <a:cubicBezTo>
                  <a:pt x="500457" y="5338"/>
                  <a:pt x="477121" y="5147"/>
                  <a:pt x="453784" y="4384"/>
                </a:cubicBezTo>
                <a:cubicBezTo>
                  <a:pt x="407779" y="3052"/>
                  <a:pt x="361773" y="-188"/>
                  <a:pt x="315767" y="-854"/>
                </a:cubicBezTo>
                <a:cubicBezTo>
                  <a:pt x="222613" y="-2283"/>
                  <a:pt x="129363" y="4099"/>
                  <a:pt x="36399" y="8004"/>
                </a:cubicBezTo>
                <a:cubicBezTo>
                  <a:pt x="28312" y="8385"/>
                  <a:pt x="22083" y="15338"/>
                  <a:pt x="22502" y="23434"/>
                </a:cubicBezTo>
                <a:cubicBezTo>
                  <a:pt x="22568" y="24672"/>
                  <a:pt x="22788" y="25911"/>
                  <a:pt x="23159" y="27054"/>
                </a:cubicBezTo>
                <a:cubicBezTo>
                  <a:pt x="16196" y="30864"/>
                  <a:pt x="13101" y="39151"/>
                  <a:pt x="15920" y="46580"/>
                </a:cubicBezTo>
                <a:lnTo>
                  <a:pt x="10396" y="47723"/>
                </a:lnTo>
                <a:cubicBezTo>
                  <a:pt x="-4940" y="51629"/>
                  <a:pt x="-2177" y="76298"/>
                  <a:pt x="14206" y="76298"/>
                </a:cubicBezTo>
                <a:lnTo>
                  <a:pt x="35637" y="75155"/>
                </a:lnTo>
                <a:cubicBezTo>
                  <a:pt x="30741" y="77346"/>
                  <a:pt x="27607" y="82299"/>
                  <a:pt x="27636" y="87634"/>
                </a:cubicBezTo>
                <a:cubicBezTo>
                  <a:pt x="27788" y="94301"/>
                  <a:pt x="32284" y="100016"/>
                  <a:pt x="38685" y="101731"/>
                </a:cubicBezTo>
                <a:cubicBezTo>
                  <a:pt x="34408" y="108207"/>
                  <a:pt x="36218" y="116970"/>
                  <a:pt x="42723" y="121256"/>
                </a:cubicBezTo>
                <a:cubicBezTo>
                  <a:pt x="43466" y="121733"/>
                  <a:pt x="44247" y="122114"/>
                  <a:pt x="45066" y="122494"/>
                </a:cubicBezTo>
                <a:cubicBezTo>
                  <a:pt x="42495" y="122494"/>
                  <a:pt x="39828" y="123352"/>
                  <a:pt x="37256" y="123923"/>
                </a:cubicBezTo>
                <a:cubicBezTo>
                  <a:pt x="21064" y="127162"/>
                  <a:pt x="25255" y="151737"/>
                  <a:pt x="40971" y="152498"/>
                </a:cubicBezTo>
                <a:cubicBezTo>
                  <a:pt x="50324" y="152689"/>
                  <a:pt x="59669" y="151928"/>
                  <a:pt x="68879" y="150212"/>
                </a:cubicBezTo>
                <a:cubicBezTo>
                  <a:pt x="73146" y="149356"/>
                  <a:pt x="77347" y="148213"/>
                  <a:pt x="81452" y="146784"/>
                </a:cubicBezTo>
                <a:cubicBezTo>
                  <a:pt x="104312" y="144784"/>
                  <a:pt x="127363" y="144498"/>
                  <a:pt x="150127" y="144021"/>
                </a:cubicBezTo>
                <a:cubicBezTo>
                  <a:pt x="187180" y="143259"/>
                  <a:pt x="224327" y="144021"/>
                  <a:pt x="261379" y="144688"/>
                </a:cubicBezTo>
                <a:cubicBezTo>
                  <a:pt x="334627" y="146879"/>
                  <a:pt x="407874" y="152022"/>
                  <a:pt x="481026" y="157166"/>
                </a:cubicBezTo>
                <a:cubicBezTo>
                  <a:pt x="487474" y="157928"/>
                  <a:pt x="493380" y="153451"/>
                  <a:pt x="494361" y="147070"/>
                </a:cubicBezTo>
                <a:cubicBezTo>
                  <a:pt x="505410" y="148022"/>
                  <a:pt x="516459" y="149165"/>
                  <a:pt x="527413" y="150594"/>
                </a:cubicBezTo>
                <a:cubicBezTo>
                  <a:pt x="543129" y="152689"/>
                  <a:pt x="547129" y="124780"/>
                  <a:pt x="531127" y="122590"/>
                </a:cubicBezTo>
                <a:cubicBezTo>
                  <a:pt x="518173" y="120685"/>
                  <a:pt x="505124" y="118970"/>
                  <a:pt x="492075" y="117256"/>
                </a:cubicBezTo>
                <a:lnTo>
                  <a:pt x="505410" y="117256"/>
                </a:lnTo>
                <a:cubicBezTo>
                  <a:pt x="513811" y="116684"/>
                  <a:pt x="520174" y="109445"/>
                  <a:pt x="519621" y="101063"/>
                </a:cubicBezTo>
                <a:cubicBezTo>
                  <a:pt x="519621" y="100968"/>
                  <a:pt x="519612" y="100872"/>
                  <a:pt x="519602" y="100778"/>
                </a:cubicBezTo>
                <a:cubicBezTo>
                  <a:pt x="529127" y="101540"/>
                  <a:pt x="538081" y="102111"/>
                  <a:pt x="547320" y="102969"/>
                </a:cubicBezTo>
                <a:cubicBezTo>
                  <a:pt x="563131" y="104492"/>
                  <a:pt x="567037" y="77346"/>
                  <a:pt x="551035" y="74394"/>
                </a:cubicBezTo>
                <a:lnTo>
                  <a:pt x="540557" y="73060"/>
                </a:lnTo>
                <a:cubicBezTo>
                  <a:pt x="548368" y="66297"/>
                  <a:pt x="547891" y="49628"/>
                  <a:pt x="535604" y="47723"/>
                </a:cubicBezTo>
                <a:cubicBezTo>
                  <a:pt x="527984" y="46580"/>
                  <a:pt x="520459" y="45533"/>
                  <a:pt x="512839" y="44581"/>
                </a:cubicBezTo>
                <a:lnTo>
                  <a:pt x="562179" y="43056"/>
                </a:lnTo>
                <a:cubicBezTo>
                  <a:pt x="568132" y="43056"/>
                  <a:pt x="573399" y="39246"/>
                  <a:pt x="575133" y="33531"/>
                </a:cubicBezTo>
                <a:lnTo>
                  <a:pt x="583801" y="33531"/>
                </a:lnTo>
                <a:cubicBezTo>
                  <a:pt x="591678" y="33150"/>
                  <a:pt x="597736" y="26387"/>
                  <a:pt x="597336" y="18482"/>
                </a:cubicBezTo>
                <a:cubicBezTo>
                  <a:pt x="597031" y="12672"/>
                  <a:pt x="593173" y="7624"/>
                  <a:pt x="587611" y="5718"/>
                </a:cubicBezTo>
                <a:close/>
                <a:moveTo>
                  <a:pt x="153175" y="89348"/>
                </a:moveTo>
                <a:lnTo>
                  <a:pt x="161176" y="89348"/>
                </a:lnTo>
                <a:lnTo>
                  <a:pt x="154033" y="89348"/>
                </a:lnTo>
                <a:close/>
              </a:path>
            </a:pathLst>
          </a:custGeom>
          <a:solidFill>
            <a:srgbClr val="FFDC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9" name="Google Shape;229;p20"/>
          <p:cNvSpPr txBox="1"/>
          <p:nvPr>
            <p:ph idx="1" type="subTitle"/>
          </p:nvPr>
        </p:nvSpPr>
        <p:spPr>
          <a:xfrm>
            <a:off x="1086900" y="7236075"/>
            <a:ext cx="5507700" cy="66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Add your name here.</a:t>
            </a:r>
            <a:endParaRPr/>
          </a:p>
        </p:txBody>
      </p:sp>
      <p:sp>
        <p:nvSpPr>
          <p:cNvPr id="230" name="Google Shape;230;p2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4" name="Google Shape;234;p2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 name="Google Shape;235;p2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6" name="Google Shape;236;p2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7" name="Google Shape;237;p2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8" name="Google Shape;238;p2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9" name="Google Shape;239;p2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0" name="Google Shape;240;p2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 name="Google Shape;241;p2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7.1.1 - Emergency School Management: Then and Now</a:t>
            </a:r>
            <a:endParaRPr/>
          </a:p>
        </p:txBody>
      </p:sp>
      <p:sp>
        <p:nvSpPr>
          <p:cNvPr id="764" name="Google Shape;764;p29"/>
          <p:cNvSpPr txBox="1"/>
          <p:nvPr>
            <p:ph idx="1" type="body"/>
          </p:nvPr>
        </p:nvSpPr>
        <p:spPr>
          <a:xfrm>
            <a:off x="374550" y="1629300"/>
            <a:ext cx="6514500" cy="18444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a:t>ENGAGE: </a:t>
            </a:r>
            <a:r>
              <a:rPr b="1" lang="en"/>
              <a:t>Activate Prior Knowledge</a:t>
            </a:r>
            <a:endParaRPr b="1"/>
          </a:p>
          <a:p>
            <a:pPr indent="0" lvl="0" marL="0" rtl="0" algn="l">
              <a:lnSpc>
                <a:spcPct val="100000"/>
              </a:lnSpc>
              <a:spcBef>
                <a:spcPts val="0"/>
              </a:spcBef>
              <a:spcAft>
                <a:spcPts val="0"/>
              </a:spcAft>
              <a:buClr>
                <a:schemeClr val="hlink"/>
              </a:buClr>
              <a:buSzPts val="1100"/>
              <a:buFont typeface="Arial"/>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Reflect upon your emergency school management leadership experience during the pandemic.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Follow the prompts in the table below. </a:t>
            </a:r>
            <a:endParaRPr>
              <a:solidFill>
                <a:schemeClr val="hlink"/>
              </a:solidFill>
            </a:endParaRPr>
          </a:p>
        </p:txBody>
      </p:sp>
      <p:sp>
        <p:nvSpPr>
          <p:cNvPr id="765" name="Google Shape;765;p2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6" name="Google Shape;766;p2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7" name="Google Shape;767;p2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8" name="Google Shape;768;p2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9" name="Google Shape;769;p2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0" name="Google Shape;770;p2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1" name="Google Shape;771;p2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2" name="Google Shape;772;p2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3" name="Google Shape;773;p2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4" name="Google Shape;774;p2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5" name="Google Shape;775;p2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6" name="Google Shape;776;p2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777" name="Google Shape;777;p29"/>
          <p:cNvGraphicFramePr/>
          <p:nvPr/>
        </p:nvGraphicFramePr>
        <p:xfrm>
          <a:off x="374550" y="3687725"/>
          <a:ext cx="3000000" cy="3000000"/>
        </p:xfrm>
        <a:graphic>
          <a:graphicData uri="http://schemas.openxmlformats.org/drawingml/2006/table">
            <a:tbl>
              <a:tblPr>
                <a:noFill/>
                <a:tableStyleId>{85FB2A98-E81C-4CBC-A2DC-145CE232F8CD}</a:tableStyleId>
              </a:tblPr>
              <a:tblGrid>
                <a:gridCol w="6665500"/>
              </a:tblGrid>
              <a:tr h="12700">
                <a:tc>
                  <a:txBody>
                    <a:bodyPr/>
                    <a:lstStyle/>
                    <a:p>
                      <a:pPr indent="0" lvl="0" marL="0" rtl="0" algn="ctr">
                        <a:lnSpc>
                          <a:spcPct val="115000"/>
                        </a:lnSpc>
                        <a:spcBef>
                          <a:spcPts val="0"/>
                        </a:spcBef>
                        <a:spcAft>
                          <a:spcPts val="0"/>
                        </a:spcAft>
                        <a:buNone/>
                      </a:pPr>
                      <a:r>
                        <a:rPr lang="en" sz="1800">
                          <a:latin typeface="Poppins"/>
                          <a:ea typeface="Poppins"/>
                          <a:cs typeface="Poppins"/>
                          <a:sym typeface="Poppins"/>
                        </a:rPr>
                        <a:t>Using your leadership lens, jot down below adjectives, descriptors, etc. that come to mind when you think of emergency school management during the pandemic. </a:t>
                      </a:r>
                      <a:endParaRPr sz="18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12700">
                <a:tc>
                  <a:txBody>
                    <a:bodyPr/>
                    <a:lstStyle/>
                    <a:p>
                      <a:pPr indent="0" lvl="0" marL="0" rtl="0" algn="ctr">
                        <a:lnSpc>
                          <a:spcPct val="115000"/>
                        </a:lnSpc>
                        <a:spcBef>
                          <a:spcPts val="0"/>
                        </a:spcBef>
                        <a:spcAft>
                          <a:spcPts val="0"/>
                        </a:spcAft>
                        <a:buNone/>
                      </a:pPr>
                      <a:r>
                        <a:t/>
                      </a:r>
                      <a:endParaRPr sz="1800">
                        <a:latin typeface="Poppins"/>
                        <a:ea typeface="Poppins"/>
                        <a:cs typeface="Poppins"/>
                        <a:sym typeface="Poppins"/>
                      </a:endParaRPr>
                    </a:p>
                    <a:p>
                      <a:pPr indent="0" lvl="0" marL="0" rtl="0" algn="ctr">
                        <a:lnSpc>
                          <a:spcPct val="115000"/>
                        </a:lnSpc>
                        <a:spcBef>
                          <a:spcPts val="0"/>
                        </a:spcBef>
                        <a:spcAft>
                          <a:spcPts val="0"/>
                        </a:spcAft>
                        <a:buNone/>
                      </a:pPr>
                      <a:r>
                        <a:t/>
                      </a:r>
                      <a:endParaRPr sz="1800">
                        <a:latin typeface="Poppins"/>
                        <a:ea typeface="Poppins"/>
                        <a:cs typeface="Poppins"/>
                        <a:sym typeface="Poppins"/>
                      </a:endParaRPr>
                    </a:p>
                    <a:p>
                      <a:pPr indent="0" lvl="0" marL="0" rtl="0" algn="ctr">
                        <a:lnSpc>
                          <a:spcPct val="115000"/>
                        </a:lnSpc>
                        <a:spcBef>
                          <a:spcPts val="0"/>
                        </a:spcBef>
                        <a:spcAft>
                          <a:spcPts val="0"/>
                        </a:spcAft>
                        <a:buNone/>
                      </a:pPr>
                      <a:r>
                        <a:t/>
                      </a:r>
                      <a:endParaRPr sz="1800">
                        <a:latin typeface="Poppins"/>
                        <a:ea typeface="Poppins"/>
                        <a:cs typeface="Poppins"/>
                        <a:sym typeface="Poppins"/>
                      </a:endParaRPr>
                    </a:p>
                    <a:p>
                      <a:pPr indent="0" lvl="0" marL="0" rtl="0" algn="ctr">
                        <a:lnSpc>
                          <a:spcPct val="115000"/>
                        </a:lnSpc>
                        <a:spcBef>
                          <a:spcPts val="0"/>
                        </a:spcBef>
                        <a:spcAft>
                          <a:spcPts val="0"/>
                        </a:spcAft>
                        <a:buNone/>
                      </a:pPr>
                      <a:r>
                        <a:t/>
                      </a:r>
                      <a:endParaRPr sz="1800">
                        <a:latin typeface="Poppins"/>
                        <a:ea typeface="Poppins"/>
                        <a:cs typeface="Poppins"/>
                        <a:sym typeface="Poppins"/>
                      </a:endParaRPr>
                    </a:p>
                    <a:p>
                      <a:pPr indent="0" lvl="0" marL="0" rtl="0" algn="ctr">
                        <a:lnSpc>
                          <a:spcPct val="115000"/>
                        </a:lnSpc>
                        <a:spcBef>
                          <a:spcPts val="0"/>
                        </a:spcBef>
                        <a:spcAft>
                          <a:spcPts val="0"/>
                        </a:spcAft>
                        <a:buNone/>
                      </a:pPr>
                      <a:r>
                        <a:t/>
                      </a:r>
                      <a:endParaRPr sz="18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lnSpc>
                          <a:spcPct val="115000"/>
                        </a:lnSpc>
                        <a:spcBef>
                          <a:spcPts val="0"/>
                        </a:spcBef>
                        <a:spcAft>
                          <a:spcPts val="0"/>
                        </a:spcAft>
                        <a:buNone/>
                      </a:pPr>
                      <a:r>
                        <a:rPr lang="en" sz="1800">
                          <a:latin typeface="Poppins"/>
                          <a:ea typeface="Poppins"/>
                          <a:cs typeface="Poppins"/>
                          <a:sym typeface="Poppins"/>
                        </a:rPr>
                        <a:t>How has this experience during a crisis shaped, shifted, and/or changed your leadership approach post-pandemic?   </a:t>
                      </a:r>
                      <a:endParaRPr sz="18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12700">
                <a:tc>
                  <a:txBody>
                    <a:bodyPr/>
                    <a:lstStyle/>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7.1.2 - </a:t>
            </a:r>
            <a:r>
              <a:rPr lang="en" sz="3100"/>
              <a:t>A New Educational Landscape: Implications for School Leadership</a:t>
            </a:r>
            <a:endParaRPr sz="3100"/>
          </a:p>
          <a:p>
            <a:pPr indent="0" lvl="0" marL="0" rtl="0" algn="l">
              <a:spcBef>
                <a:spcPts val="0"/>
              </a:spcBef>
              <a:spcAft>
                <a:spcPts val="0"/>
              </a:spcAft>
              <a:buClr>
                <a:schemeClr val="hlink"/>
              </a:buClr>
              <a:buSzPts val="990"/>
              <a:buFont typeface="Arial"/>
              <a:buNone/>
            </a:pPr>
            <a:r>
              <a:t/>
            </a:r>
            <a:endParaRPr sz="3400"/>
          </a:p>
        </p:txBody>
      </p:sp>
      <p:sp>
        <p:nvSpPr>
          <p:cNvPr id="783" name="Google Shape;783;p30"/>
          <p:cNvSpPr txBox="1"/>
          <p:nvPr>
            <p:ph idx="1" type="body"/>
          </p:nvPr>
        </p:nvSpPr>
        <p:spPr>
          <a:xfrm>
            <a:off x="374550" y="1441975"/>
            <a:ext cx="6514500" cy="4481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115000"/>
              </a:lnSpc>
              <a:spcBef>
                <a:spcPts val="0"/>
              </a:spcBef>
              <a:spcAft>
                <a:spcPts val="0"/>
              </a:spcAft>
              <a:buNone/>
            </a:pPr>
            <a:r>
              <a:rPr lang="en" sz="1700">
                <a:solidFill>
                  <a:schemeClr val="hlink"/>
                </a:solidFill>
              </a:rPr>
              <a:t>In this session, we learned that our new educational landscape has been described as volatile, unpredictable, uncertain, and ambiguous. What implications does this have for our leadership approach in support of teaching, learning, and leading across learning environments?</a:t>
            </a:r>
            <a:endParaRPr sz="1700">
              <a:solidFill>
                <a:schemeClr val="hlink"/>
              </a:solidFill>
            </a:endParaRPr>
          </a:p>
          <a:p>
            <a:pPr indent="0" lvl="0" marL="0" rtl="0" algn="l">
              <a:lnSpc>
                <a:spcPct val="115000"/>
              </a:lnSpc>
              <a:spcBef>
                <a:spcPts val="0"/>
              </a:spcBef>
              <a:spcAft>
                <a:spcPts val="0"/>
              </a:spcAft>
              <a:buNone/>
            </a:pPr>
            <a:r>
              <a:t/>
            </a:r>
            <a:endParaRPr sz="900">
              <a:solidFill>
                <a:schemeClr val="hlink"/>
              </a:solidFill>
            </a:endParaRPr>
          </a:p>
          <a:p>
            <a:pPr indent="0" lvl="0" marL="0" rtl="0" algn="l">
              <a:lnSpc>
                <a:spcPct val="115000"/>
              </a:lnSpc>
              <a:spcBef>
                <a:spcPts val="0"/>
              </a:spcBef>
              <a:spcAft>
                <a:spcPts val="0"/>
              </a:spcAft>
              <a:buNone/>
            </a:pPr>
            <a:r>
              <a:rPr i="1" lang="en" sz="1700">
                <a:solidFill>
                  <a:schemeClr val="hlink"/>
                </a:solidFill>
              </a:rPr>
              <a:t>INSTRUCTIONS (PART 1 of 2):</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Identify a leadership challenge that you faced pre-pandemic, during the pandemic, and a current challenge. The challenge may be the same across these time periods or different, e.g., time for professional development, teacher turnover, etc.</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Reflect upon those challenges. What do you notice? </a:t>
            </a:r>
            <a:endParaRPr sz="1600">
              <a:solidFill>
                <a:schemeClr val="hlink"/>
              </a:solidFill>
            </a:endParaRPr>
          </a:p>
        </p:txBody>
      </p:sp>
      <p:sp>
        <p:nvSpPr>
          <p:cNvPr id="784" name="Google Shape;784;p3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5" name="Google Shape;785;p3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6" name="Google Shape;786;p3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7" name="Google Shape;787;p3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8" name="Google Shape;788;p3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9" name="Google Shape;789;p3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0" name="Google Shape;790;p3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1" name="Google Shape;791;p3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2" name="Google Shape;792;p3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3" name="Google Shape;793;p3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4" name="Google Shape;794;p3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5" name="Google Shape;795;p3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6" name="Google Shape;796;p3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797" name="Google Shape;797;p30"/>
          <p:cNvGraphicFramePr/>
          <p:nvPr/>
        </p:nvGraphicFramePr>
        <p:xfrm>
          <a:off x="282100" y="5923700"/>
          <a:ext cx="3000000" cy="3000000"/>
        </p:xfrm>
        <a:graphic>
          <a:graphicData uri="http://schemas.openxmlformats.org/drawingml/2006/table">
            <a:tbl>
              <a:tblPr>
                <a:noFill/>
                <a:tableStyleId>{85FB2A98-E81C-4CBC-A2DC-145CE232F8CD}</a:tableStyleId>
              </a:tblPr>
              <a:tblGrid>
                <a:gridCol w="1725700"/>
                <a:gridCol w="5061075"/>
              </a:tblGrid>
              <a:tr h="411925">
                <a:tc gridSpan="2">
                  <a:txBody>
                    <a:bodyPr/>
                    <a:lstStyle/>
                    <a:p>
                      <a:pPr indent="0" lvl="0" marL="0" rtl="0" algn="ctr">
                        <a:spcBef>
                          <a:spcPts val="0"/>
                        </a:spcBef>
                        <a:spcAft>
                          <a:spcPts val="0"/>
                        </a:spcAft>
                        <a:buNone/>
                      </a:pPr>
                      <a:r>
                        <a:rPr b="1" lang="en" sz="1500">
                          <a:latin typeface="Poppins"/>
                          <a:ea typeface="Poppins"/>
                          <a:cs typeface="Poppins"/>
                          <a:sym typeface="Poppins"/>
                        </a:rPr>
                        <a:t>Challenges</a:t>
                      </a:r>
                      <a:endParaRPr b="1"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hMerge="1"/>
              </a:tr>
              <a:tr h="584200">
                <a:tc>
                  <a:txBody>
                    <a:bodyPr/>
                    <a:lstStyle/>
                    <a:p>
                      <a:pPr indent="0" lvl="0" marL="0" rtl="0" algn="l">
                        <a:spcBef>
                          <a:spcPts val="0"/>
                        </a:spcBef>
                        <a:spcAft>
                          <a:spcPts val="0"/>
                        </a:spcAft>
                        <a:buNone/>
                      </a:pPr>
                      <a:r>
                        <a:rPr b="1" i="1" lang="en" sz="1500">
                          <a:latin typeface="Poppins"/>
                          <a:ea typeface="Poppins"/>
                          <a:cs typeface="Poppins"/>
                          <a:sym typeface="Poppins"/>
                        </a:rPr>
                        <a:t>Pre-Pandemic</a:t>
                      </a:r>
                      <a:endParaRPr b="1" i="1"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84200">
                <a:tc>
                  <a:txBody>
                    <a:bodyPr/>
                    <a:lstStyle/>
                    <a:p>
                      <a:pPr indent="0" lvl="0" marL="0" rtl="0" algn="l">
                        <a:spcBef>
                          <a:spcPts val="0"/>
                        </a:spcBef>
                        <a:spcAft>
                          <a:spcPts val="0"/>
                        </a:spcAft>
                        <a:buNone/>
                      </a:pPr>
                      <a:r>
                        <a:rPr b="1" i="1" lang="en" sz="1500">
                          <a:latin typeface="Poppins"/>
                          <a:ea typeface="Poppins"/>
                          <a:cs typeface="Poppins"/>
                          <a:sym typeface="Poppins"/>
                        </a:rPr>
                        <a:t>During the Pandemic</a:t>
                      </a:r>
                      <a:endParaRPr b="1" i="1"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584200">
                <a:tc>
                  <a:txBody>
                    <a:bodyPr/>
                    <a:lstStyle/>
                    <a:p>
                      <a:pPr indent="0" lvl="0" marL="0" rtl="0" algn="l">
                        <a:spcBef>
                          <a:spcPts val="0"/>
                        </a:spcBef>
                        <a:spcAft>
                          <a:spcPts val="0"/>
                        </a:spcAft>
                        <a:buNone/>
                      </a:pPr>
                      <a:r>
                        <a:rPr b="1" i="1" lang="en" sz="1500">
                          <a:latin typeface="Poppins"/>
                          <a:ea typeface="Poppins"/>
                          <a:cs typeface="Poppins"/>
                          <a:sym typeface="Poppins"/>
                        </a:rPr>
                        <a:t>Current</a:t>
                      </a:r>
                      <a:endParaRPr b="1" i="1"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46200">
                <a:tc gridSpan="2">
                  <a:txBody>
                    <a:bodyPr/>
                    <a:lstStyle/>
                    <a:p>
                      <a:pPr indent="0" lvl="0" marL="0" rtl="0" algn="ctr">
                        <a:lnSpc>
                          <a:spcPct val="115000"/>
                        </a:lnSpc>
                        <a:spcBef>
                          <a:spcPts val="0"/>
                        </a:spcBef>
                        <a:spcAft>
                          <a:spcPts val="0"/>
                        </a:spcAft>
                        <a:buNone/>
                      </a:pPr>
                      <a:r>
                        <a:rPr b="1" lang="en" sz="1500">
                          <a:latin typeface="Poppins"/>
                          <a:ea typeface="Poppins"/>
                          <a:cs typeface="Poppins"/>
                          <a:sym typeface="Poppins"/>
                        </a:rPr>
                        <a:t>Reflection: </a:t>
                      </a:r>
                      <a:r>
                        <a:rPr lang="en" sz="1500">
                          <a:latin typeface="Poppins"/>
                          <a:ea typeface="Poppins"/>
                          <a:cs typeface="Poppins"/>
                          <a:sym typeface="Poppins"/>
                        </a:rPr>
                        <a:t>What do you notice about your major challenges? </a:t>
                      </a:r>
                      <a:endParaRPr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hMerge="1"/>
              </a:tr>
              <a:tr h="684200">
                <a:tc gridSpan="2">
                  <a:txBody>
                    <a:bodyPr/>
                    <a:lstStyle/>
                    <a:p>
                      <a:pPr indent="0" lvl="0" marL="0" rtl="0" algn="l">
                        <a:spcBef>
                          <a:spcPts val="0"/>
                        </a:spcBef>
                        <a:spcAft>
                          <a:spcPts val="0"/>
                        </a:spcAft>
                        <a:buNone/>
                      </a:pPr>
                      <a:r>
                        <a:t/>
                      </a:r>
                      <a:endParaRPr b="1" i="1" sz="1500">
                        <a:latin typeface="Poppins"/>
                        <a:ea typeface="Poppins"/>
                        <a:cs typeface="Poppins"/>
                        <a:sym typeface="Poppins"/>
                      </a:endParaRPr>
                    </a:p>
                    <a:p>
                      <a:pPr indent="0" lvl="0" marL="0" rtl="0" algn="l">
                        <a:spcBef>
                          <a:spcPts val="0"/>
                        </a:spcBef>
                        <a:spcAft>
                          <a:spcPts val="0"/>
                        </a:spcAft>
                        <a:buNone/>
                      </a:pPr>
                      <a:r>
                        <a:t/>
                      </a:r>
                      <a:endParaRPr b="1" i="1" sz="1500">
                        <a:latin typeface="Poppins"/>
                        <a:ea typeface="Poppins"/>
                        <a:cs typeface="Poppins"/>
                        <a:sym typeface="Poppins"/>
                      </a:endParaRPr>
                    </a:p>
                    <a:p>
                      <a:pPr indent="0" lvl="0" marL="0" rtl="0" algn="l">
                        <a:spcBef>
                          <a:spcPts val="0"/>
                        </a:spcBef>
                        <a:spcAft>
                          <a:spcPts val="0"/>
                        </a:spcAft>
                        <a:buNone/>
                      </a:pPr>
                      <a:r>
                        <a:t/>
                      </a:r>
                      <a:endParaRPr b="1" i="1" sz="1500">
                        <a:latin typeface="Poppins"/>
                        <a:ea typeface="Poppins"/>
                        <a:cs typeface="Poppins"/>
                        <a:sym typeface="Poppins"/>
                      </a:endParaRPr>
                    </a:p>
                    <a:p>
                      <a:pPr indent="0" lvl="0" marL="0" rtl="0" algn="l">
                        <a:spcBef>
                          <a:spcPts val="0"/>
                        </a:spcBef>
                        <a:spcAft>
                          <a:spcPts val="0"/>
                        </a:spcAft>
                        <a:buNone/>
                      </a:pPr>
                      <a:r>
                        <a:t/>
                      </a:r>
                      <a:endParaRPr b="1" i="1" sz="15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7.1.2 - </a:t>
            </a:r>
            <a:r>
              <a:rPr lang="en" sz="3100"/>
              <a:t>A New Educational Landscape: Implications for School Leadership </a:t>
            </a:r>
            <a:r>
              <a:rPr lang="en" sz="3000"/>
              <a:t>(Continued)</a:t>
            </a:r>
            <a:endParaRPr sz="3000"/>
          </a:p>
          <a:p>
            <a:pPr indent="0" lvl="0" marL="0" rtl="0" algn="l">
              <a:spcBef>
                <a:spcPts val="0"/>
              </a:spcBef>
              <a:spcAft>
                <a:spcPts val="0"/>
              </a:spcAft>
              <a:buClr>
                <a:schemeClr val="hlink"/>
              </a:buClr>
              <a:buSzPts val="990"/>
              <a:buFont typeface="Arial"/>
              <a:buNone/>
            </a:pPr>
            <a:r>
              <a:t/>
            </a:r>
            <a:endParaRPr sz="3400"/>
          </a:p>
        </p:txBody>
      </p:sp>
      <p:sp>
        <p:nvSpPr>
          <p:cNvPr id="803" name="Google Shape;803;p31"/>
          <p:cNvSpPr txBox="1"/>
          <p:nvPr>
            <p:ph idx="1" type="body"/>
          </p:nvPr>
        </p:nvSpPr>
        <p:spPr>
          <a:xfrm>
            <a:off x="374550" y="1326700"/>
            <a:ext cx="6514500" cy="247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900">
              <a:solidFill>
                <a:schemeClr val="hlink"/>
              </a:solidFill>
            </a:endParaRPr>
          </a:p>
          <a:p>
            <a:pPr indent="0" lvl="0" marL="0" rtl="0" algn="l">
              <a:lnSpc>
                <a:spcPct val="115000"/>
              </a:lnSpc>
              <a:spcBef>
                <a:spcPts val="0"/>
              </a:spcBef>
              <a:spcAft>
                <a:spcPts val="0"/>
              </a:spcAft>
              <a:buNone/>
            </a:pPr>
            <a:r>
              <a:rPr i="1" lang="en" sz="1700">
                <a:solidFill>
                  <a:schemeClr val="hlink"/>
                </a:solidFill>
              </a:rPr>
              <a:t>INSTRUCTIONS (PART 2 of 2):</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Use the table below to consider the extent to which a VUCA world impacts your leadership challenges over time. Using the scale provided in the table (1-To a small extent, 2-To a moderate extent, 3-To a great extent), enter a number that best represents how VUCA impacted or impacts your challenges.  </a:t>
            </a:r>
            <a:endParaRPr sz="1600">
              <a:solidFill>
                <a:schemeClr val="hlink"/>
              </a:solidFill>
            </a:endParaRPr>
          </a:p>
        </p:txBody>
      </p:sp>
      <p:sp>
        <p:nvSpPr>
          <p:cNvPr id="804" name="Google Shape;804;p3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5" name="Google Shape;805;p3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6" name="Google Shape;806;p3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7" name="Google Shape;807;p3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8" name="Google Shape;808;p3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9" name="Google Shape;809;p3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0" name="Google Shape;810;p3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1" name="Google Shape;811;p3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2" name="Google Shape;812;p3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3" name="Google Shape;813;p3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4" name="Google Shape;814;p3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5" name="Google Shape;815;p3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16" name="Google Shape;816;p31"/>
          <p:cNvGraphicFramePr/>
          <p:nvPr/>
        </p:nvGraphicFramePr>
        <p:xfrm>
          <a:off x="260625" y="3950450"/>
          <a:ext cx="3000000" cy="3000000"/>
        </p:xfrm>
        <a:graphic>
          <a:graphicData uri="http://schemas.openxmlformats.org/drawingml/2006/table">
            <a:tbl>
              <a:tblPr>
                <a:noFill/>
                <a:tableStyleId>{85FB2A98-E81C-4CBC-A2DC-145CE232F8CD}</a:tableStyleId>
              </a:tblPr>
              <a:tblGrid>
                <a:gridCol w="2798125"/>
                <a:gridCol w="1371725"/>
                <a:gridCol w="1328475"/>
                <a:gridCol w="1328475"/>
              </a:tblGrid>
              <a:tr h="540750">
                <a:tc gridSpan="4">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rPr b="1" lang="en">
                          <a:latin typeface="Poppins"/>
                          <a:ea typeface="Poppins"/>
                          <a:cs typeface="Poppins"/>
                          <a:sym typeface="Poppins"/>
                        </a:rPr>
                        <a:t>Scale:  </a:t>
                      </a:r>
                      <a:r>
                        <a:rPr i="1" lang="en">
                          <a:latin typeface="Poppins"/>
                          <a:ea typeface="Poppins"/>
                          <a:cs typeface="Poppins"/>
                          <a:sym typeface="Poppins"/>
                        </a:rPr>
                        <a:t>1-To a small extent, 2-To a moderate extent, 3-To a great extent  </a:t>
                      </a:r>
                      <a:endParaRPr i="1">
                        <a:latin typeface="Poppins"/>
                        <a:ea typeface="Poppins"/>
                        <a:cs typeface="Poppins"/>
                        <a:sym typeface="Poppins"/>
                      </a:endParaRPr>
                    </a:p>
                    <a:p>
                      <a:pPr indent="0" lvl="0" marL="0" rtl="0" algn="ctr">
                        <a:spcBef>
                          <a:spcPts val="0"/>
                        </a:spcBef>
                        <a:spcAft>
                          <a:spcPts val="0"/>
                        </a:spcAft>
                        <a:buNone/>
                      </a:pPr>
                      <a:r>
                        <a:t/>
                      </a:r>
                      <a:endParaRPr i="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FEFEF"/>
                    </a:solidFill>
                  </a:tcPr>
                </a:tc>
                <a:tc hMerge="1"/>
                <a:tc hMerge="1"/>
                <a:tc hMerge="1"/>
              </a:tr>
              <a:tr h="738050">
                <a:tc>
                  <a:txBody>
                    <a:bodyPr/>
                    <a:lstStyle/>
                    <a:p>
                      <a:pPr indent="0" lvl="0" marL="0" rtl="0" algn="ctr">
                        <a:spcBef>
                          <a:spcPts val="0"/>
                        </a:spcBef>
                        <a:spcAft>
                          <a:spcPts val="0"/>
                        </a:spcAft>
                        <a:buNone/>
                      </a:pPr>
                      <a:r>
                        <a:rPr b="1" lang="en" sz="1300">
                          <a:latin typeface="Poppins"/>
                          <a:ea typeface="Poppins"/>
                          <a:cs typeface="Poppins"/>
                          <a:sym typeface="Poppins"/>
                        </a:rPr>
                        <a:t>New Educational Landscape Framework</a:t>
                      </a:r>
                      <a:endParaRPr b="1" sz="1300">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300">
                          <a:latin typeface="Poppins"/>
                          <a:ea typeface="Poppins"/>
                          <a:cs typeface="Poppins"/>
                          <a:sym typeface="Poppins"/>
                        </a:rPr>
                        <a:t>Impact to Pre-Pandemic</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Challenge </a:t>
                      </a:r>
                      <a:endParaRPr b="1" sz="1300">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300">
                          <a:latin typeface="Poppins"/>
                          <a:ea typeface="Poppins"/>
                          <a:cs typeface="Poppins"/>
                          <a:sym typeface="Poppins"/>
                        </a:rPr>
                        <a:t>Impact to Pandemic</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Challenge</a:t>
                      </a:r>
                      <a:endParaRPr b="1" sz="1300">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300">
                          <a:latin typeface="Poppins"/>
                          <a:ea typeface="Poppins"/>
                          <a:cs typeface="Poppins"/>
                          <a:sym typeface="Poppins"/>
                        </a:rPr>
                        <a:t>Impact to </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Current</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Challenge </a:t>
                      </a:r>
                      <a:endParaRPr b="1" sz="1300">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r>
              <a:tr h="104495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V - Volatility </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The speed of change in the world. The faster things change, the higher the volatility.</a:t>
                      </a:r>
                      <a:endParaRPr b="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i="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i="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i="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847650">
                <a:tc>
                  <a:txBody>
                    <a:bodyPr/>
                    <a:lstStyle/>
                    <a:p>
                      <a:pPr indent="0" lvl="0" marL="0" rtl="0" algn="l">
                        <a:spcBef>
                          <a:spcPts val="0"/>
                        </a:spcBef>
                        <a:spcAft>
                          <a:spcPts val="0"/>
                        </a:spcAft>
                        <a:buNone/>
                      </a:pPr>
                      <a:r>
                        <a:rPr b="1" lang="en">
                          <a:latin typeface="Poppins"/>
                          <a:ea typeface="Poppins"/>
                          <a:cs typeface="Poppins"/>
                          <a:sym typeface="Poppins"/>
                        </a:rPr>
                        <a:t>U - Uncertainty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The extent to which we cannot confidently predict the future</a:t>
                      </a:r>
                      <a:endParaRPr b="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198400">
                <a:tc>
                  <a:txBody>
                    <a:bodyPr/>
                    <a:lstStyle/>
                    <a:p>
                      <a:pPr indent="0" lvl="0" marL="0" rtl="0" algn="l">
                        <a:spcBef>
                          <a:spcPts val="0"/>
                        </a:spcBef>
                        <a:spcAft>
                          <a:spcPts val="0"/>
                        </a:spcAft>
                        <a:buNone/>
                      </a:pPr>
                      <a:r>
                        <a:rPr b="1" lang="en">
                          <a:latin typeface="Poppins"/>
                          <a:ea typeface="Poppins"/>
                          <a:cs typeface="Poppins"/>
                          <a:sym typeface="Poppins"/>
                        </a:rPr>
                        <a:t>C - Complexity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The number of factors that we need to take into account, their variety, and the relationships between them</a:t>
                      </a:r>
                      <a:endParaRPr b="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i="1">
                        <a:latin typeface="Poppins"/>
                        <a:ea typeface="Poppins"/>
                        <a:cs typeface="Poppins"/>
                        <a:sym typeface="Poppins"/>
                      </a:endParaRPr>
                    </a:p>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847650">
                <a:tc>
                  <a:txBody>
                    <a:bodyPr/>
                    <a:lstStyle/>
                    <a:p>
                      <a:pPr indent="0" lvl="0" marL="0" rtl="0" algn="l">
                        <a:spcBef>
                          <a:spcPts val="0"/>
                        </a:spcBef>
                        <a:spcAft>
                          <a:spcPts val="0"/>
                        </a:spcAft>
                        <a:buNone/>
                      </a:pPr>
                      <a:r>
                        <a:rPr b="1" lang="en">
                          <a:latin typeface="Poppins"/>
                          <a:ea typeface="Poppins"/>
                          <a:cs typeface="Poppins"/>
                          <a:sym typeface="Poppins"/>
                        </a:rPr>
                        <a:t>A - Ambiguity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Lack of clarity about how to understand something</a:t>
                      </a:r>
                      <a:endParaRPr b="1">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i="1" lang="en">
                          <a:latin typeface="Poppins"/>
                          <a:ea typeface="Poppins"/>
                          <a:cs typeface="Poppins"/>
                          <a:sym typeface="Poppins"/>
                        </a:rPr>
                        <a:t>1 - 2 - 3 </a:t>
                      </a:r>
                      <a:endParaRPr>
                        <a:solidFill>
                          <a:srgbClr val="FF0000"/>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2"/>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00"/>
              <a:t>Activity 7.1.3 - </a:t>
            </a:r>
            <a:r>
              <a:rPr lang="en" sz="2900"/>
              <a:t>Shifts in School Leadership Mindsets - Self-Assessment</a:t>
            </a:r>
            <a:endParaRPr sz="2900"/>
          </a:p>
        </p:txBody>
      </p:sp>
      <p:sp>
        <p:nvSpPr>
          <p:cNvPr id="822" name="Google Shape;822;p32"/>
          <p:cNvSpPr txBox="1"/>
          <p:nvPr>
            <p:ph idx="1" type="body"/>
          </p:nvPr>
        </p:nvSpPr>
        <p:spPr>
          <a:xfrm>
            <a:off x="358500" y="1470800"/>
            <a:ext cx="6514500" cy="20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Reflect upon how your leadership approach has or has not changed in our new educational landscape using the VUCA descriptors and the prompts in the table below and on the following page.</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823" name="Google Shape;823;p3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24" name="Google Shape;824;p3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5" name="Google Shape;825;p3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6" name="Google Shape;826;p3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7" name="Google Shape;827;p3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8" name="Google Shape;828;p3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9" name="Google Shape;829;p3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5" name="Google Shape;835;p3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6" name="Google Shape;836;p3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837" name="Google Shape;837;p32"/>
          <p:cNvGraphicFramePr/>
          <p:nvPr/>
        </p:nvGraphicFramePr>
        <p:xfrm>
          <a:off x="298800" y="3581725"/>
          <a:ext cx="3000000" cy="3000000"/>
        </p:xfrm>
        <a:graphic>
          <a:graphicData uri="http://schemas.openxmlformats.org/drawingml/2006/table">
            <a:tbl>
              <a:tblPr>
                <a:noFill/>
                <a:tableStyleId>{85FB2A98-E81C-4CBC-A2DC-145CE232F8CD}</a:tableStyleId>
              </a:tblPr>
              <a:tblGrid>
                <a:gridCol w="1837425"/>
                <a:gridCol w="4828550"/>
              </a:tblGrid>
              <a:tr h="342775">
                <a:tc>
                  <a:txBody>
                    <a:bodyPr/>
                    <a:lstStyle/>
                    <a:p>
                      <a:pPr indent="0" lvl="0" marL="0" rtl="0" algn="ctr">
                        <a:spcBef>
                          <a:spcPts val="0"/>
                        </a:spcBef>
                        <a:spcAft>
                          <a:spcPts val="0"/>
                        </a:spcAft>
                        <a:buNone/>
                      </a:pPr>
                      <a:r>
                        <a:rPr b="1" lang="en" sz="1500">
                          <a:latin typeface="Poppins"/>
                          <a:ea typeface="Poppins"/>
                          <a:cs typeface="Poppins"/>
                          <a:sym typeface="Poppins"/>
                        </a:rPr>
                        <a:t>VUCA Descriptors </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500">
                          <a:latin typeface="Poppins"/>
                          <a:ea typeface="Poppins"/>
                          <a:cs typeface="Poppins"/>
                          <a:sym typeface="Poppins"/>
                        </a:rPr>
                        <a:t>Implications to School Leadership Prompts</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3388875">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V - Volatility </a:t>
                      </a:r>
                      <a:endParaRPr b="1"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The speed of change in the world. The faster things change, the higher the volatility.</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has the increased speed of change and the interconnectivity of communities impacted your leadership approach? </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    </a:t>
                      </a:r>
                      <a:r>
                        <a:rPr b="1" i="1" lang="en" sz="1500">
                          <a:solidFill>
                            <a:srgbClr val="252525"/>
                          </a:solidFill>
                          <a:latin typeface="Poppins"/>
                          <a:ea typeface="Poppins"/>
                          <a:cs typeface="Poppins"/>
                          <a:sym typeface="Poppins"/>
                        </a:rPr>
                        <a:t>Reflection: </a:t>
                      </a:r>
                      <a:endParaRPr b="1" i="1" sz="1500">
                        <a:solidFill>
                          <a:srgbClr val="252525"/>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Are you seeing your environment/school culture become more volatile? If so, why and how?</a:t>
                      </a:r>
                      <a:endParaRPr i="1" sz="1500">
                        <a:latin typeface="Poppins"/>
                        <a:ea typeface="Poppins"/>
                        <a:cs typeface="Poppins"/>
                        <a:sym typeface="Poppins"/>
                      </a:endParaRPr>
                    </a:p>
                    <a:p>
                      <a:pPr indent="0" lvl="0" marL="0" rtl="0" algn="l">
                        <a:spcBef>
                          <a:spcPts val="0"/>
                        </a:spcBef>
                        <a:spcAft>
                          <a:spcPts val="0"/>
                        </a:spcAft>
                        <a:buNone/>
                      </a:pPr>
                      <a:r>
                        <a:rPr i="1" lang="en" sz="1500">
                          <a:latin typeface="Poppins"/>
                          <a:ea typeface="Poppins"/>
                          <a:cs typeface="Poppins"/>
                          <a:sym typeface="Poppins"/>
                        </a:rPr>
                        <a:t>    </a:t>
                      </a:r>
                      <a:r>
                        <a:rPr b="1" i="1" lang="en" sz="1500">
                          <a:solidFill>
                            <a:srgbClr val="252525"/>
                          </a:solidFill>
                          <a:latin typeface="Poppins"/>
                          <a:ea typeface="Poppins"/>
                          <a:cs typeface="Poppins"/>
                          <a:sym typeface="Poppins"/>
                        </a:rPr>
                        <a:t>Reflection: </a:t>
                      </a:r>
                      <a:endParaRPr b="1" i="1" sz="1500">
                        <a:solidFill>
                          <a:srgbClr val="252525"/>
                        </a:solidFill>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are you leading differently post-pandemic as a result of this change?</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    </a:t>
                      </a:r>
                      <a:r>
                        <a:rPr b="1" i="1" lang="en" sz="1500">
                          <a:solidFill>
                            <a:srgbClr val="252525"/>
                          </a:solidFill>
                          <a:latin typeface="Poppins"/>
                          <a:ea typeface="Poppins"/>
                          <a:cs typeface="Poppins"/>
                          <a:sym typeface="Poppins"/>
                        </a:rPr>
                        <a:t>Reflection:</a:t>
                      </a:r>
                      <a:endParaRPr b="1" i="1" sz="1500">
                        <a:solidFill>
                          <a:srgbClr val="252525"/>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91925">
                <a:tc>
                  <a:txBody>
                    <a:bodyPr/>
                    <a:lstStyle/>
                    <a:p>
                      <a:pPr indent="0" lvl="0" marL="0" rtl="0" algn="l">
                        <a:spcBef>
                          <a:spcPts val="0"/>
                        </a:spcBef>
                        <a:spcAft>
                          <a:spcPts val="0"/>
                        </a:spcAft>
                        <a:buNone/>
                      </a:pPr>
                      <a:r>
                        <a:rPr b="1" lang="en" sz="1500">
                          <a:latin typeface="Poppins"/>
                          <a:ea typeface="Poppins"/>
                          <a:cs typeface="Poppins"/>
                          <a:sym typeface="Poppins"/>
                        </a:rPr>
                        <a:t>U - Uncertainty</a:t>
                      </a:r>
                      <a:endParaRPr b="1"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The extent to which we cannot confidently predict the future</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has greater uncertainty impacted your leadership approach? </a:t>
                      </a:r>
                      <a:endParaRPr i="1" sz="1500">
                        <a:latin typeface="Poppins"/>
                        <a:ea typeface="Poppins"/>
                        <a:cs typeface="Poppins"/>
                        <a:sym typeface="Poppins"/>
                      </a:endParaRPr>
                    </a:p>
                    <a:p>
                      <a:pPr indent="0" lvl="0" marL="0" rtl="0" algn="l">
                        <a:spcBef>
                          <a:spcPts val="0"/>
                        </a:spcBef>
                        <a:spcAft>
                          <a:spcPts val="0"/>
                        </a:spcAft>
                        <a:buNone/>
                      </a:pPr>
                      <a:r>
                        <a:rPr b="1" i="1" lang="en" sz="1500">
                          <a:solidFill>
                            <a:srgbClr val="252525"/>
                          </a:solidFill>
                          <a:latin typeface="Poppins"/>
                          <a:ea typeface="Poppins"/>
                          <a:cs typeface="Poppins"/>
                          <a:sym typeface="Poppins"/>
                        </a:rPr>
                        <a:t>     Reflection:</a:t>
                      </a:r>
                      <a:endParaRPr b="1" i="1" sz="1500">
                        <a:solidFill>
                          <a:srgbClr val="252525"/>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are you leading differently post-pandemic as a result of this change?</a:t>
                      </a:r>
                      <a:endParaRPr i="1" sz="1500">
                        <a:latin typeface="Poppins"/>
                        <a:ea typeface="Poppins"/>
                        <a:cs typeface="Poppins"/>
                        <a:sym typeface="Poppins"/>
                      </a:endParaRPr>
                    </a:p>
                    <a:p>
                      <a:pPr indent="0" lvl="0" marL="0" rtl="0" algn="l">
                        <a:spcBef>
                          <a:spcPts val="0"/>
                        </a:spcBef>
                        <a:spcAft>
                          <a:spcPts val="0"/>
                        </a:spcAft>
                        <a:buNone/>
                      </a:pPr>
                      <a:r>
                        <a:rPr b="1" i="1" lang="en" sz="1500">
                          <a:solidFill>
                            <a:srgbClr val="252525"/>
                          </a:solidFill>
                          <a:latin typeface="Poppins"/>
                          <a:ea typeface="Poppins"/>
                          <a:cs typeface="Poppins"/>
                          <a:sym typeface="Poppins"/>
                        </a:rPr>
                        <a:t>     Reflection:</a:t>
                      </a:r>
                      <a:endParaRPr b="1" i="1" sz="1500">
                        <a:solidFill>
                          <a:srgbClr val="252525"/>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33"/>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00"/>
              <a:t>Activity 7.1.3 - </a:t>
            </a:r>
            <a:r>
              <a:rPr lang="en" sz="2900"/>
              <a:t>Shifts in School Leadership Mindsets - Self-Assessment (Continued)</a:t>
            </a:r>
            <a:endParaRPr sz="2900"/>
          </a:p>
        </p:txBody>
      </p:sp>
      <p:pic>
        <p:nvPicPr>
          <p:cNvPr id="843" name="Google Shape;843;p3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44" name="Google Shape;844;p3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5" name="Google Shape;845;p3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6" name="Google Shape;846;p3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7" name="Google Shape;847;p3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8" name="Google Shape;848;p3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9" name="Google Shape;849;p3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0" name="Google Shape;850;p3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1" name="Google Shape;851;p3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2" name="Google Shape;852;p3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3" name="Google Shape;853;p3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4" name="Google Shape;854;p3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5" name="Google Shape;855;p3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56" name="Google Shape;856;p33"/>
          <p:cNvGraphicFramePr/>
          <p:nvPr/>
        </p:nvGraphicFramePr>
        <p:xfrm>
          <a:off x="288100" y="1822075"/>
          <a:ext cx="3000000" cy="3000000"/>
        </p:xfrm>
        <a:graphic>
          <a:graphicData uri="http://schemas.openxmlformats.org/drawingml/2006/table">
            <a:tbl>
              <a:tblPr>
                <a:noFill/>
                <a:tableStyleId>{85FB2A98-E81C-4CBC-A2DC-145CE232F8CD}</a:tableStyleId>
              </a:tblPr>
              <a:tblGrid>
                <a:gridCol w="1849350"/>
                <a:gridCol w="4859850"/>
              </a:tblGrid>
              <a:tr h="580875">
                <a:tc>
                  <a:txBody>
                    <a:bodyPr/>
                    <a:lstStyle/>
                    <a:p>
                      <a:pPr indent="0" lvl="0" marL="0" rtl="0" algn="ctr">
                        <a:spcBef>
                          <a:spcPts val="0"/>
                        </a:spcBef>
                        <a:spcAft>
                          <a:spcPts val="0"/>
                        </a:spcAft>
                        <a:buNone/>
                      </a:pPr>
                      <a:r>
                        <a:rPr b="1" lang="en" sz="1500">
                          <a:latin typeface="Poppins"/>
                          <a:ea typeface="Poppins"/>
                          <a:cs typeface="Poppins"/>
                          <a:sym typeface="Poppins"/>
                        </a:rPr>
                        <a:t>VUCA Descriptors </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500">
                          <a:latin typeface="Poppins"/>
                          <a:ea typeface="Poppins"/>
                          <a:cs typeface="Poppins"/>
                          <a:sym typeface="Poppins"/>
                        </a:rPr>
                        <a:t>Implications to School Leadership Prompts</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3308425">
                <a:tc>
                  <a:txBody>
                    <a:bodyPr/>
                    <a:lstStyle/>
                    <a:p>
                      <a:pPr indent="0" lvl="0" marL="0" rtl="0" algn="l">
                        <a:spcBef>
                          <a:spcPts val="0"/>
                        </a:spcBef>
                        <a:spcAft>
                          <a:spcPts val="0"/>
                        </a:spcAft>
                        <a:buNone/>
                      </a:pPr>
                      <a:r>
                        <a:rPr b="1" lang="en" sz="1500">
                          <a:latin typeface="Poppins"/>
                          <a:ea typeface="Poppins"/>
                          <a:cs typeface="Poppins"/>
                          <a:sym typeface="Poppins"/>
                        </a:rPr>
                        <a:t>C - Complexity</a:t>
                      </a:r>
                      <a:endParaRPr b="1"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The number of factors that we need to take into account, their variety, and the relationships between them</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has the complexity of education, the number of factors and variables, and the connection/relationship between these impacted your leadership? </a:t>
                      </a:r>
                      <a:endParaRPr i="1" sz="1500">
                        <a:latin typeface="Poppins"/>
                        <a:ea typeface="Poppins"/>
                        <a:cs typeface="Poppins"/>
                        <a:sym typeface="Poppins"/>
                      </a:endParaRPr>
                    </a:p>
                    <a:p>
                      <a:pPr indent="0" lvl="0" marL="0" rtl="0" algn="l">
                        <a:spcBef>
                          <a:spcPts val="0"/>
                        </a:spcBef>
                        <a:spcAft>
                          <a:spcPts val="0"/>
                        </a:spcAft>
                        <a:buNone/>
                      </a:pPr>
                      <a:r>
                        <a:rPr b="1" i="1" lang="en" sz="1500">
                          <a:latin typeface="Poppins"/>
                          <a:ea typeface="Poppins"/>
                          <a:cs typeface="Poppins"/>
                          <a:sym typeface="Poppins"/>
                        </a:rPr>
                        <a:t>    Reflection:</a:t>
                      </a:r>
                      <a:endParaRPr b="1"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have your processes and systems changed to adapt? </a:t>
                      </a:r>
                      <a:endParaRPr i="1" sz="1500">
                        <a:latin typeface="Poppins"/>
                        <a:ea typeface="Poppins"/>
                        <a:cs typeface="Poppins"/>
                        <a:sym typeface="Poppins"/>
                      </a:endParaRPr>
                    </a:p>
                    <a:p>
                      <a:pPr indent="0" lvl="0" marL="0" rtl="0" algn="l">
                        <a:spcBef>
                          <a:spcPts val="0"/>
                        </a:spcBef>
                        <a:spcAft>
                          <a:spcPts val="0"/>
                        </a:spcAft>
                        <a:buNone/>
                      </a:pPr>
                      <a:r>
                        <a:rPr b="1" i="1" lang="en" sz="1500">
                          <a:latin typeface="Poppins"/>
                          <a:ea typeface="Poppins"/>
                          <a:cs typeface="Poppins"/>
                          <a:sym typeface="Poppins"/>
                        </a:rPr>
                        <a:t>    Reflection:</a:t>
                      </a:r>
                      <a:endParaRPr b="1"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are you leading differently post-pandemic as a result of this change?</a:t>
                      </a:r>
                      <a:endParaRPr i="1" sz="1500">
                        <a:latin typeface="Poppins"/>
                        <a:ea typeface="Poppins"/>
                        <a:cs typeface="Poppins"/>
                        <a:sym typeface="Poppins"/>
                      </a:endParaRPr>
                    </a:p>
                    <a:p>
                      <a:pPr indent="0" lvl="0" marL="0" rtl="0" algn="l">
                        <a:spcBef>
                          <a:spcPts val="0"/>
                        </a:spcBef>
                        <a:spcAft>
                          <a:spcPts val="0"/>
                        </a:spcAft>
                        <a:buNone/>
                      </a:pPr>
                      <a:r>
                        <a:rPr b="1" i="1" lang="en" sz="1500">
                          <a:latin typeface="Poppins"/>
                          <a:ea typeface="Poppins"/>
                          <a:cs typeface="Poppins"/>
                          <a:sym typeface="Poppins"/>
                        </a:rPr>
                        <a:t>    Reflection:</a:t>
                      </a:r>
                      <a:endParaRPr b="1"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375">
                <a:tc>
                  <a:txBody>
                    <a:bodyPr/>
                    <a:lstStyle/>
                    <a:p>
                      <a:pPr indent="0" lvl="0" marL="0" rtl="0" algn="l">
                        <a:spcBef>
                          <a:spcPts val="0"/>
                        </a:spcBef>
                        <a:spcAft>
                          <a:spcPts val="0"/>
                        </a:spcAft>
                        <a:buNone/>
                      </a:pPr>
                      <a:r>
                        <a:rPr b="1" lang="en" sz="1500">
                          <a:latin typeface="Poppins"/>
                          <a:ea typeface="Poppins"/>
                          <a:cs typeface="Poppins"/>
                          <a:sym typeface="Poppins"/>
                        </a:rPr>
                        <a:t>A - Ambiguity</a:t>
                      </a:r>
                      <a:endParaRPr b="1"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Lack of clarity about how to understand something</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has the ambiguity of your role increased?</a:t>
                      </a:r>
                      <a:endParaRPr i="1" sz="1500">
                        <a:latin typeface="Poppins"/>
                        <a:ea typeface="Poppins"/>
                        <a:cs typeface="Poppins"/>
                        <a:sym typeface="Poppins"/>
                      </a:endParaRPr>
                    </a:p>
                    <a:p>
                      <a:pPr indent="0" lvl="0" marL="0" rtl="0" algn="l">
                        <a:spcBef>
                          <a:spcPts val="0"/>
                        </a:spcBef>
                        <a:spcAft>
                          <a:spcPts val="0"/>
                        </a:spcAft>
                        <a:buNone/>
                      </a:pPr>
                      <a:r>
                        <a:rPr b="1" i="1" lang="en" sz="1500">
                          <a:latin typeface="Poppins"/>
                          <a:ea typeface="Poppins"/>
                          <a:cs typeface="Poppins"/>
                          <a:sym typeface="Poppins"/>
                        </a:rPr>
                        <a:t>     Reflection:</a:t>
                      </a:r>
                      <a:endParaRPr b="1"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p>
                      <a:pPr indent="-238125" lvl="0" marL="228600" rtl="0" algn="l">
                        <a:spcBef>
                          <a:spcPts val="0"/>
                        </a:spcBef>
                        <a:spcAft>
                          <a:spcPts val="0"/>
                        </a:spcAft>
                        <a:buSzPts val="1500"/>
                        <a:buFont typeface="Poppins"/>
                        <a:buChar char="●"/>
                      </a:pPr>
                      <a:r>
                        <a:rPr i="1" lang="en" sz="1500">
                          <a:latin typeface="Poppins"/>
                          <a:ea typeface="Poppins"/>
                          <a:cs typeface="Poppins"/>
                          <a:sym typeface="Poppins"/>
                        </a:rPr>
                        <a:t>How has this impacted how you lead post-pandemic? </a:t>
                      </a:r>
                      <a:endParaRPr i="1" sz="1500">
                        <a:latin typeface="Poppins"/>
                        <a:ea typeface="Poppins"/>
                        <a:cs typeface="Poppins"/>
                        <a:sym typeface="Poppins"/>
                      </a:endParaRPr>
                    </a:p>
                    <a:p>
                      <a:pPr indent="0" lvl="0" marL="0" rtl="0" algn="l">
                        <a:spcBef>
                          <a:spcPts val="0"/>
                        </a:spcBef>
                        <a:spcAft>
                          <a:spcPts val="0"/>
                        </a:spcAft>
                        <a:buNone/>
                      </a:pPr>
                      <a:r>
                        <a:rPr b="1" i="1" lang="en" sz="1500">
                          <a:latin typeface="Poppins"/>
                          <a:ea typeface="Poppins"/>
                          <a:cs typeface="Poppins"/>
                          <a:sym typeface="Poppins"/>
                        </a:rPr>
                        <a:t>     Reflection:</a:t>
                      </a:r>
                      <a:endParaRPr b="1"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1025">
                <a:tc gridSpan="2">
                  <a:txBody>
                    <a:bodyPr/>
                    <a:lstStyle/>
                    <a:p>
                      <a:pPr indent="0" lvl="0" marL="0" rtl="0" algn="ctr">
                        <a:lnSpc>
                          <a:spcPct val="115000"/>
                        </a:lnSpc>
                        <a:spcBef>
                          <a:spcPts val="0"/>
                        </a:spcBef>
                        <a:spcAft>
                          <a:spcPts val="0"/>
                        </a:spcAft>
                        <a:buNone/>
                      </a:pPr>
                      <a:r>
                        <a:rPr b="1" lang="en" sz="1500">
                          <a:latin typeface="Poppins"/>
                          <a:ea typeface="Poppins"/>
                          <a:cs typeface="Poppins"/>
                          <a:sym typeface="Poppins"/>
                        </a:rPr>
                        <a:t>Reflection: </a:t>
                      </a:r>
                      <a:r>
                        <a:rPr lang="en" sz="1500">
                          <a:latin typeface="Poppins"/>
                          <a:ea typeface="Poppins"/>
                          <a:cs typeface="Poppins"/>
                          <a:sym typeface="Poppins"/>
                        </a:rPr>
                        <a:t>H</a:t>
                      </a:r>
                      <a:r>
                        <a:rPr lang="en" sz="1500">
                          <a:latin typeface="Poppins"/>
                          <a:ea typeface="Poppins"/>
                          <a:cs typeface="Poppins"/>
                          <a:sym typeface="Poppins"/>
                        </a:rPr>
                        <a:t>ow has your leadership approach changed? In what ways has your mindset shifted to support teaching and learning across learning environments in this new landsca</a:t>
                      </a:r>
                      <a:r>
                        <a:rPr lang="en" sz="1500">
                          <a:latin typeface="Poppins"/>
                          <a:ea typeface="Poppins"/>
                          <a:cs typeface="Poppins"/>
                          <a:sym typeface="Poppins"/>
                        </a:rPr>
                        <a:t>p</a:t>
                      </a:r>
                      <a:r>
                        <a:rPr lang="en" sz="1500">
                          <a:latin typeface="Poppins"/>
                          <a:ea typeface="Poppins"/>
                          <a:cs typeface="Poppins"/>
                          <a:sym typeface="Poppins"/>
                        </a:rPr>
                        <a:t>e? </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r>
              <a:tr h="1262775">
                <a:tc gridSpan="2">
                  <a:txBody>
                    <a:bodyPr/>
                    <a:lstStyle/>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grpSp>
        <p:nvGrpSpPr>
          <p:cNvPr id="861" name="Google Shape;861;p34"/>
          <p:cNvGrpSpPr/>
          <p:nvPr/>
        </p:nvGrpSpPr>
        <p:grpSpPr>
          <a:xfrm>
            <a:off x="224350" y="224350"/>
            <a:ext cx="7116900" cy="9597300"/>
            <a:chOff x="224350" y="224350"/>
            <a:chExt cx="7116900" cy="9597300"/>
          </a:xfrm>
        </p:grpSpPr>
        <p:sp>
          <p:nvSpPr>
            <p:cNvPr id="862" name="Google Shape;862;p34"/>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rot="5400000">
              <a:off x="6936250" y="1815409"/>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34"/>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865" name="Google Shape;865;p34"/>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866" name="Google Shape;866;p34"/>
          <p:cNvSpPr txBox="1"/>
          <p:nvPr>
            <p:ph idx="1" type="subTitle"/>
          </p:nvPr>
        </p:nvSpPr>
        <p:spPr>
          <a:xfrm>
            <a:off x="1520150" y="5855600"/>
            <a:ext cx="4403700" cy="18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Resilient Design for Leading</a:t>
            </a:r>
            <a:r>
              <a:rPr lang="en"/>
              <a:t> </a:t>
            </a:r>
            <a:endParaRPr/>
          </a:p>
          <a:p>
            <a:pPr indent="0" lvl="0" marL="0" rtl="0" algn="ctr">
              <a:spcBef>
                <a:spcPts val="0"/>
              </a:spcBef>
              <a:spcAft>
                <a:spcPts val="0"/>
              </a:spcAft>
              <a:buNone/>
            </a:pPr>
            <a:r>
              <a:t/>
            </a:r>
            <a:endParaRPr/>
          </a:p>
        </p:txBody>
      </p:sp>
      <p:pic>
        <p:nvPicPr>
          <p:cNvPr id="867" name="Google Shape;867;p34">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868" name="Google Shape;868;p34">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9" name="Google Shape;869;p34">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0" name="Google Shape;870;p3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1" name="Google Shape;871;p3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2" name="Google Shape;872;p34">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3" name="Google Shape;873;p34">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4" name="Google Shape;874;p34">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5" name="Google Shape;875;p34">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6" name="Google Shape;876;p34">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7" name="Google Shape;877;p34">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8" name="Google Shape;878;p34">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9" name="Google Shape;879;p34">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885" name="Google Shape;885;p3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886" name="Google Shape;886;p35"/>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434343"/>
                          </a:solidFill>
                          <a:latin typeface="Poppins"/>
                          <a:ea typeface="Poppins"/>
                          <a:cs typeface="Poppins"/>
                          <a:sym typeface="Poppins"/>
                        </a:rPr>
                        <a:t>The 4 Constants Across Learning Environments</a:t>
                      </a:r>
                      <a:endParaRPr b="1">
                        <a:solidFill>
                          <a:srgbClr val="434343"/>
                        </a:solidFill>
                        <a:latin typeface="Poppins"/>
                        <a:ea typeface="Poppins"/>
                        <a:cs typeface="Poppins"/>
                        <a:sym typeface="Poppins"/>
                      </a:endParaRPr>
                    </a:p>
                    <a:p>
                      <a:pPr indent="0" lvl="0" marL="0" rtl="0" algn="l">
                        <a:lnSpc>
                          <a:spcPct val="115000"/>
                        </a:lnSpc>
                        <a:spcBef>
                          <a:spcPts val="0"/>
                        </a:spcBef>
                        <a:spcAft>
                          <a:spcPts val="0"/>
                        </a:spcAft>
                        <a:buNone/>
                      </a:pPr>
                      <a:r>
                        <a:rPr lang="en">
                          <a:latin typeface="Poppins"/>
                          <a:ea typeface="Poppins"/>
                          <a:cs typeface="Poppins"/>
                          <a:sym typeface="Poppins"/>
                        </a:rPr>
                        <a:t>(adapted from </a:t>
                      </a:r>
                      <a:r>
                        <a:rPr lang="en" u="sng">
                          <a:solidFill>
                            <a:srgbClr val="1155CC"/>
                          </a:solidFill>
                          <a:latin typeface="Poppins"/>
                          <a:ea typeface="Poppins"/>
                          <a:cs typeface="Poppins"/>
                          <a:sym typeface="Poppins"/>
                          <a:hlinkClick r:id="rId3">
                            <a:extLst>
                              <a:ext uri="{A12FA001-AC4F-418D-AE19-62706E023703}">
                                <ahyp:hlinkClr val="tx"/>
                              </a:ext>
                            </a:extLst>
                          </a:hlinkClick>
                        </a:rPr>
                        <a:t>Alex Shevrin Venet’s four priorities</a:t>
                      </a:r>
                      <a:r>
                        <a:rPr lang="en">
                          <a:latin typeface="Poppins"/>
                          <a:ea typeface="Poppins"/>
                          <a:cs typeface="Poppins"/>
                          <a:sym typeface="Poppins"/>
                        </a:rPr>
                        <a:t> for trauma-informed education)</a:t>
                      </a:r>
                      <a:endParaRPr>
                        <a:solidFill>
                          <a:srgbClr val="434343"/>
                        </a:solidFill>
                        <a:latin typeface="Poppins"/>
                        <a:ea typeface="Poppins"/>
                        <a:cs typeface="Poppins"/>
                        <a:sym typeface="Poppins"/>
                      </a:endParaRPr>
                    </a:p>
                    <a:p>
                      <a:pPr indent="0" lvl="0" marL="0" rtl="0" algn="l">
                        <a:spcBef>
                          <a:spcPts val="0"/>
                        </a:spcBef>
                        <a:spcAft>
                          <a:spcPts val="0"/>
                        </a:spcAft>
                        <a:buNone/>
                      </a:pPr>
                      <a:r>
                        <a:t/>
                      </a:r>
                      <a:endParaRPr b="1">
                        <a:solidFill>
                          <a:srgbClr val="434343"/>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Predictability, flexibility, </a:t>
                      </a:r>
                      <a:br>
                        <a:rPr lang="en">
                          <a:latin typeface="Poppins"/>
                          <a:ea typeface="Poppins"/>
                          <a:cs typeface="Poppins"/>
                          <a:sym typeface="Poppins"/>
                        </a:rPr>
                      </a:br>
                      <a:r>
                        <a:rPr lang="en">
                          <a:latin typeface="Poppins"/>
                          <a:ea typeface="Poppins"/>
                          <a:cs typeface="Poppins"/>
                          <a:sym typeface="Poppins"/>
                        </a:rPr>
                        <a:t>connection, and empowerment (the four constants) must be prioritized for students regardless of modality (in-person, remote, hybrid) to support learner resiliency. </a:t>
                      </a:r>
                      <a:endParaRPr>
                        <a:solidFill>
                          <a:srgbClr val="434343"/>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434343"/>
                          </a:solidFill>
                          <a:latin typeface="Poppins"/>
                          <a:ea typeface="Poppins"/>
                          <a:cs typeface="Poppins"/>
                          <a:sym typeface="Poppins"/>
                        </a:rPr>
                        <a:t>Resilient Design for Learning (RDL)</a:t>
                      </a:r>
                      <a:endParaRPr b="1">
                        <a:solidFill>
                          <a:srgbClr val="434343"/>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a:t>
                      </a:r>
                      <a:r>
                        <a:rPr lang="en" u="sng">
                          <a:solidFill>
                            <a:srgbClr val="1155CC"/>
                          </a:solidFill>
                          <a:latin typeface="Poppins"/>
                          <a:ea typeface="Poppins"/>
                          <a:cs typeface="Poppins"/>
                          <a:sym typeface="Poppins"/>
                          <a:hlinkClick r:id="rId4">
                            <a:extLst>
                              <a:ext uri="{A12FA001-AC4F-418D-AE19-62706E023703}">
                                <ahyp:hlinkClr val="tx"/>
                              </a:ext>
                            </a:extLst>
                          </a:hlinkClick>
                        </a:rPr>
                        <a:t>The ability to facilitate learning experiences that are designed to be adaptable to fluctuating conditions and disruptions</a:t>
                      </a:r>
                      <a:r>
                        <a:rPr lang="en">
                          <a:latin typeface="Poppins"/>
                          <a:ea typeface="Poppins"/>
                          <a:cs typeface="Poppins"/>
                          <a:sym typeface="Poppins"/>
                        </a:rPr>
                        <a:t>.” The three components of RDL are extensibility, flexibility, and redundancy. </a:t>
                      </a:r>
                      <a:endParaRPr>
                        <a:solidFill>
                          <a:srgbClr val="434343"/>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Resilient Design for Leading</a:t>
                      </a:r>
                      <a:endParaRPr b="1">
                        <a:solidFill>
                          <a:srgbClr val="434343"/>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Shifts that leaders can make to mitigate the threats that VUCA (volatility, uncertainty, complexity, and ambiguity) poses to teaching and learning in the new educational landscape </a:t>
                      </a:r>
                      <a:endParaRPr>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887" name="Google Shape;887;p35">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8" name="Google Shape;888;p35">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9" name="Google Shape;889;p3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0" name="Google Shape;890;p3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1" name="Google Shape;891;p35">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2" name="Google Shape;892;p35">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3" name="Google Shape;893;p35">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4" name="Google Shape;894;p35">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5" name="Google Shape;895;p35">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6" name="Google Shape;896;p35">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7" name="Google Shape;897;p35">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8" name="Google Shape;898;p35">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7.2.1 - What Does Resilient Design for Leading Mean to You?</a:t>
            </a:r>
            <a:endParaRPr/>
          </a:p>
        </p:txBody>
      </p:sp>
      <p:sp>
        <p:nvSpPr>
          <p:cNvPr id="904" name="Google Shape;904;p36"/>
          <p:cNvSpPr txBox="1"/>
          <p:nvPr>
            <p:ph idx="1" type="body"/>
          </p:nvPr>
        </p:nvSpPr>
        <p:spPr>
          <a:xfrm>
            <a:off x="374550" y="1581675"/>
            <a:ext cx="6514500" cy="150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800"/>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Reflect and respond to the following prompts.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905" name="Google Shape;905;p3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6" name="Google Shape;906;p3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7" name="Google Shape;907;p3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8" name="Google Shape;908;p3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9" name="Google Shape;909;p3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0" name="Google Shape;910;p3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1" name="Google Shape;911;p3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2" name="Google Shape;912;p3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3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3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3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3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17" name="Google Shape;917;p36"/>
          <p:cNvGraphicFramePr/>
          <p:nvPr/>
        </p:nvGraphicFramePr>
        <p:xfrm>
          <a:off x="289450" y="3142525"/>
          <a:ext cx="3000000" cy="3000000"/>
        </p:xfrm>
        <a:graphic>
          <a:graphicData uri="http://schemas.openxmlformats.org/drawingml/2006/table">
            <a:tbl>
              <a:tblPr>
                <a:noFill/>
                <a:tableStyleId>{85FB2A98-E81C-4CBC-A2DC-145CE232F8CD}</a:tableStyleId>
              </a:tblPr>
              <a:tblGrid>
                <a:gridCol w="6692950"/>
              </a:tblGrid>
              <a:tr h="651125">
                <a:tc>
                  <a:txBody>
                    <a:bodyPr/>
                    <a:lstStyle/>
                    <a:p>
                      <a:pPr indent="0" lvl="0" marL="0" rtl="0" algn="ctr">
                        <a:lnSpc>
                          <a:spcPct val="115000"/>
                        </a:lnSpc>
                        <a:spcBef>
                          <a:spcPts val="0"/>
                        </a:spcBef>
                        <a:spcAft>
                          <a:spcPts val="0"/>
                        </a:spcAft>
                        <a:buNone/>
                      </a:pPr>
                      <a:r>
                        <a:rPr b="1" lang="en" sz="1600">
                          <a:latin typeface="Poppins"/>
                          <a:ea typeface="Poppins"/>
                          <a:cs typeface="Poppins"/>
                          <a:sym typeface="Poppins"/>
                        </a:rPr>
                        <a:t>Jot down several ways in which you may have demonstrated resilient leadership post-pandemic.  </a:t>
                      </a:r>
                      <a:endParaRPr b="1"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r h="915850">
                <a:tc>
                  <a:txBody>
                    <a:bodyPr/>
                    <a:lstStyle/>
                    <a:p>
                      <a:pPr indent="0" lvl="0" marL="0" rtl="0" algn="ctr">
                        <a:lnSpc>
                          <a:spcPct val="115000"/>
                        </a:lnSpc>
                        <a:spcBef>
                          <a:spcPts val="0"/>
                        </a:spcBef>
                        <a:spcAft>
                          <a:spcPts val="0"/>
                        </a:spcAft>
                        <a:buNone/>
                      </a:pPr>
                      <a:r>
                        <a:rPr lang="en" sz="1600">
                          <a:solidFill>
                            <a:schemeClr val="hlink"/>
                          </a:solidFill>
                          <a:highlight>
                            <a:schemeClr val="lt1"/>
                          </a:highlight>
                          <a:latin typeface="Poppins"/>
                          <a:ea typeface="Poppins"/>
                          <a:cs typeface="Poppins"/>
                          <a:sym typeface="Poppins"/>
                        </a:rPr>
                        <a:t>Prompts to guide reflective thought: </a:t>
                      </a:r>
                      <a:endParaRPr sz="1600">
                        <a:solidFill>
                          <a:schemeClr val="hlink"/>
                        </a:solidFill>
                        <a:highlight>
                          <a:schemeClr val="lt1"/>
                        </a:highlight>
                        <a:latin typeface="Poppins"/>
                        <a:ea typeface="Poppins"/>
                        <a:cs typeface="Poppins"/>
                        <a:sym typeface="Poppins"/>
                      </a:endParaRPr>
                    </a:p>
                    <a:p>
                      <a:pPr indent="0" lvl="0" marL="0" rtl="0" algn="ctr">
                        <a:lnSpc>
                          <a:spcPct val="115000"/>
                        </a:lnSpc>
                        <a:spcBef>
                          <a:spcPts val="0"/>
                        </a:spcBef>
                        <a:spcAft>
                          <a:spcPts val="0"/>
                        </a:spcAft>
                        <a:buNone/>
                      </a:pPr>
                      <a:r>
                        <a:rPr lang="en" sz="1600">
                          <a:solidFill>
                            <a:schemeClr val="hlink"/>
                          </a:solidFill>
                          <a:latin typeface="Poppins"/>
                          <a:ea typeface="Poppins"/>
                          <a:cs typeface="Poppins"/>
                          <a:sym typeface="Poppins"/>
                        </a:rPr>
                        <a:t>How have you shifted from surviving to thriving? How have you shifted to create safe, supportive learning environments? </a:t>
                      </a:r>
                      <a:endParaRPr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72400">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651125">
                <a:tc>
                  <a:txBody>
                    <a:bodyPr/>
                    <a:lstStyle/>
                    <a:p>
                      <a:pPr indent="0" lvl="0" marL="0" rtl="0" algn="ctr">
                        <a:lnSpc>
                          <a:spcPct val="115000"/>
                        </a:lnSpc>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Jot down several ways in which you have struggled to demonstrate resilient leadership post-pandemic.</a:t>
                      </a:r>
                      <a:r>
                        <a:rPr b="1" i="1" lang="en" sz="1600">
                          <a:solidFill>
                            <a:schemeClr val="hlink"/>
                          </a:solidFill>
                          <a:latin typeface="Poppins"/>
                          <a:ea typeface="Poppins"/>
                          <a:cs typeface="Poppins"/>
                          <a:sym typeface="Poppins"/>
                        </a:rPr>
                        <a:t> </a:t>
                      </a:r>
                      <a:endParaRPr b="1"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r h="915850">
                <a:tc>
                  <a:txBody>
                    <a:bodyPr/>
                    <a:lstStyle/>
                    <a:p>
                      <a:pPr indent="0" lvl="0" marL="0" rtl="0" algn="ctr">
                        <a:lnSpc>
                          <a:spcPct val="115000"/>
                        </a:lnSpc>
                        <a:spcBef>
                          <a:spcPts val="0"/>
                        </a:spcBef>
                        <a:spcAft>
                          <a:spcPts val="0"/>
                        </a:spcAft>
                        <a:buNone/>
                      </a:pPr>
                      <a:r>
                        <a:rPr lang="en" sz="1600">
                          <a:solidFill>
                            <a:schemeClr val="hlink"/>
                          </a:solidFill>
                          <a:highlight>
                            <a:schemeClr val="lt1"/>
                          </a:highlight>
                          <a:latin typeface="Poppins"/>
                          <a:ea typeface="Poppins"/>
                          <a:cs typeface="Poppins"/>
                          <a:sym typeface="Poppins"/>
                        </a:rPr>
                        <a:t>Prompts to guide reflective thoughts: </a:t>
                      </a:r>
                      <a:endParaRPr sz="1600">
                        <a:solidFill>
                          <a:schemeClr val="hlink"/>
                        </a:solidFill>
                        <a:highlight>
                          <a:schemeClr val="lt1"/>
                        </a:highlight>
                        <a:latin typeface="Poppins"/>
                        <a:ea typeface="Poppins"/>
                        <a:cs typeface="Poppins"/>
                        <a:sym typeface="Poppins"/>
                      </a:endParaRPr>
                    </a:p>
                    <a:p>
                      <a:pPr indent="0" lvl="0" marL="0" rtl="0" algn="ctr">
                        <a:lnSpc>
                          <a:spcPct val="115000"/>
                        </a:lnSpc>
                        <a:spcBef>
                          <a:spcPts val="0"/>
                        </a:spcBef>
                        <a:spcAft>
                          <a:spcPts val="0"/>
                        </a:spcAft>
                        <a:buClr>
                          <a:schemeClr val="hlink"/>
                        </a:buClr>
                        <a:buSzPts val="1100"/>
                        <a:buFont typeface="Arial"/>
                        <a:buNone/>
                      </a:pPr>
                      <a:r>
                        <a:rPr lang="en" sz="1600">
                          <a:solidFill>
                            <a:schemeClr val="hlink"/>
                          </a:solidFill>
                          <a:latin typeface="Poppins"/>
                          <a:ea typeface="Poppins"/>
                          <a:cs typeface="Poppins"/>
                          <a:sym typeface="Poppins"/>
                        </a:rPr>
                        <a:t>Are you stuck in survival mode? What are some of the barriers you face? </a:t>
                      </a:r>
                      <a:endParaRPr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56700">
                <a:tc>
                  <a:txBody>
                    <a:bodyPr/>
                    <a:lstStyle/>
                    <a:p>
                      <a:pPr indent="0" lvl="0" marL="0" rtl="0" algn="l">
                        <a:lnSpc>
                          <a:spcPct val="115000"/>
                        </a:lnSpc>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37"/>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200"/>
              <a:t>Activity 7.2.2 -</a:t>
            </a:r>
            <a:r>
              <a:rPr lang="en" sz="3200"/>
              <a:t> </a:t>
            </a:r>
            <a:r>
              <a:rPr lang="en" sz="3200"/>
              <a:t>Reflecting on Resilient Design for Leading - Shifting Practice</a:t>
            </a:r>
            <a:endParaRPr sz="3200"/>
          </a:p>
        </p:txBody>
      </p:sp>
      <p:sp>
        <p:nvSpPr>
          <p:cNvPr id="923" name="Google Shape;923;p37"/>
          <p:cNvSpPr txBox="1"/>
          <p:nvPr>
            <p:ph idx="1" type="body"/>
          </p:nvPr>
        </p:nvSpPr>
        <p:spPr>
          <a:xfrm>
            <a:off x="374550" y="1542850"/>
            <a:ext cx="6514500" cy="36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ESTABLISH: Reflection for Action</a:t>
            </a:r>
            <a:endParaRPr b="1" sz="1800"/>
          </a:p>
          <a:p>
            <a:pPr indent="0" lvl="0" marL="0" rtl="0" algn="l">
              <a:spcBef>
                <a:spcPts val="0"/>
              </a:spcBef>
              <a:spcAft>
                <a:spcPts val="0"/>
              </a:spcAft>
              <a:buNone/>
            </a:pPr>
            <a:r>
              <a:t/>
            </a:r>
            <a:endParaRPr b="1" sz="900"/>
          </a:p>
          <a:p>
            <a:pPr indent="0" lvl="0" marL="0" rtl="0" algn="l">
              <a:lnSpc>
                <a:spcPct val="115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Review the Resilient Leadership Mindset Shifts and Practices table on the following page. This table details shifts in leadership that support the mitigation of VUCA threats and promotes resilient leadership across learning environments.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Select </a:t>
            </a:r>
            <a:r>
              <a:rPr b="1" lang="en" sz="1800">
                <a:solidFill>
                  <a:schemeClr val="hlink"/>
                </a:solidFill>
              </a:rPr>
              <a:t>one</a:t>
            </a:r>
            <a:r>
              <a:rPr lang="en" sz="1800">
                <a:solidFill>
                  <a:schemeClr val="hlink"/>
                </a:solidFill>
              </a:rPr>
              <a:t> leadership shift from the table that you would like to implement.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In the Reflection Box</a:t>
            </a:r>
            <a:r>
              <a:rPr i="1" lang="en" sz="1800">
                <a:solidFill>
                  <a:schemeClr val="hlink"/>
                </a:solidFill>
              </a:rPr>
              <a:t> </a:t>
            </a:r>
            <a:r>
              <a:rPr lang="en" sz="1800">
                <a:solidFill>
                  <a:schemeClr val="hlink"/>
                </a:solidFill>
              </a:rPr>
              <a:t>that follows on page 20,</a:t>
            </a:r>
            <a:r>
              <a:rPr i="1" lang="en" sz="1800">
                <a:solidFill>
                  <a:schemeClr val="hlink"/>
                </a:solidFill>
              </a:rPr>
              <a:t> </a:t>
            </a:r>
            <a:r>
              <a:rPr lang="en" sz="1800">
                <a:solidFill>
                  <a:schemeClr val="hlink"/>
                </a:solidFill>
              </a:rPr>
              <a:t>indicate how you will implement this shift and practice. </a:t>
            </a:r>
            <a:endParaRPr sz="1800">
              <a:solidFill>
                <a:schemeClr val="hlink"/>
              </a:solidFill>
            </a:endParaRPr>
          </a:p>
          <a:p>
            <a:pPr indent="0" lvl="0" marL="457200" rtl="0" algn="l">
              <a:lnSpc>
                <a:spcPct val="115000"/>
              </a:lnSpc>
              <a:spcBef>
                <a:spcPts val="0"/>
              </a:spcBef>
              <a:spcAft>
                <a:spcPts val="0"/>
              </a:spcAft>
              <a:buNone/>
            </a:pPr>
            <a:r>
              <a:t/>
            </a:r>
            <a:endParaRPr sz="1700">
              <a:solidFill>
                <a:schemeClr val="hlink"/>
              </a:solidFill>
            </a:endParaRPr>
          </a:p>
        </p:txBody>
      </p:sp>
      <p:sp>
        <p:nvSpPr>
          <p:cNvPr id="924" name="Google Shape;924;p3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925" name="Google Shape;925;p3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6" name="Google Shape;926;p3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7" name="Google Shape;927;p3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8" name="Google Shape;928;p3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9" name="Google Shape;929;p3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0" name="Google Shape;930;p3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1" name="Google Shape;931;p3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2" name="Google Shape;932;p3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3" name="Google Shape;933;p3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4" name="Google Shape;934;p3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5" name="Google Shape;935;p3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6" name="Google Shape;936;p3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3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200"/>
              <a:t>Activity 7.2.2 -</a:t>
            </a:r>
            <a:r>
              <a:rPr lang="en" sz="3200"/>
              <a:t> Reflecting on Resilient Design for Leading - Shifting Practice (Continued)</a:t>
            </a:r>
            <a:endParaRPr sz="3200"/>
          </a:p>
        </p:txBody>
      </p:sp>
      <p:sp>
        <p:nvSpPr>
          <p:cNvPr id="942" name="Google Shape;942;p3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943" name="Google Shape;943;p3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4" name="Google Shape;944;p3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5" name="Google Shape;945;p3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6" name="Google Shape;946;p3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7" name="Google Shape;947;p3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8" name="Google Shape;948;p3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9" name="Google Shape;949;p3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0" name="Google Shape;950;p3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1" name="Google Shape;951;p3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2" name="Google Shape;952;p3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3" name="Google Shape;953;p3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4" name="Google Shape;954;p3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55" name="Google Shape;955;p38"/>
          <p:cNvGraphicFramePr/>
          <p:nvPr/>
        </p:nvGraphicFramePr>
        <p:xfrm>
          <a:off x="296500" y="1508875"/>
          <a:ext cx="3000000" cy="3000000"/>
        </p:xfrm>
        <a:graphic>
          <a:graphicData uri="http://schemas.openxmlformats.org/drawingml/2006/table">
            <a:tbl>
              <a:tblPr>
                <a:noFill/>
                <a:tableStyleId>{85FB2A98-E81C-4CBC-A2DC-145CE232F8CD}</a:tableStyleId>
              </a:tblPr>
              <a:tblGrid>
                <a:gridCol w="1677925"/>
                <a:gridCol w="5195300"/>
              </a:tblGrid>
              <a:tr h="336200">
                <a:tc gridSpan="2">
                  <a:txBody>
                    <a:bodyPr/>
                    <a:lstStyle/>
                    <a:p>
                      <a:pPr indent="0" lvl="0" marL="0" rtl="0" algn="ctr">
                        <a:spcBef>
                          <a:spcPts val="0"/>
                        </a:spcBef>
                        <a:spcAft>
                          <a:spcPts val="0"/>
                        </a:spcAft>
                        <a:buNone/>
                      </a:pPr>
                      <a:r>
                        <a:rPr b="1" lang="en" sz="1300">
                          <a:latin typeface="Poppins"/>
                          <a:ea typeface="Poppins"/>
                          <a:cs typeface="Poppins"/>
                          <a:sym typeface="Poppins"/>
                        </a:rPr>
                        <a:t>Resilient Leadership Mindset Shifts and Practices</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hMerge="1"/>
              </a:tr>
              <a:tr h="1540675">
                <a:tc>
                  <a:txBody>
                    <a:bodyPr/>
                    <a:lstStyle/>
                    <a:p>
                      <a:pPr indent="0" lvl="0" marL="0" rtl="0" algn="l">
                        <a:spcBef>
                          <a:spcPts val="0"/>
                        </a:spcBef>
                        <a:spcAft>
                          <a:spcPts val="0"/>
                        </a:spcAft>
                        <a:buNone/>
                      </a:pPr>
                      <a:r>
                        <a:rPr lang="en" sz="2300">
                          <a:latin typeface="Caveat"/>
                          <a:ea typeface="Caveat"/>
                          <a:cs typeface="Caveat"/>
                          <a:sym typeface="Caveat"/>
                        </a:rPr>
                        <a:t>Counter </a:t>
                      </a:r>
                      <a:r>
                        <a:rPr b="1" lang="en" sz="2300">
                          <a:latin typeface="Caveat"/>
                          <a:ea typeface="Caveat"/>
                          <a:cs typeface="Caveat"/>
                          <a:sym typeface="Caveat"/>
                        </a:rPr>
                        <a:t>Volatility</a:t>
                      </a:r>
                      <a:r>
                        <a:rPr lang="en" sz="2300">
                          <a:latin typeface="Caveat"/>
                          <a:ea typeface="Caveat"/>
                          <a:cs typeface="Caveat"/>
                          <a:sym typeface="Caveat"/>
                        </a:rPr>
                        <a:t> with </a:t>
                      </a:r>
                      <a:r>
                        <a:rPr b="1" lang="en" sz="2300">
                          <a:latin typeface="Caveat"/>
                          <a:ea typeface="Caveat"/>
                          <a:cs typeface="Caveat"/>
                          <a:sym typeface="Caveat"/>
                        </a:rPr>
                        <a:t>Vision</a:t>
                      </a:r>
                      <a:endParaRPr b="1" sz="2300">
                        <a:latin typeface="Caveat"/>
                        <a:ea typeface="Caveat"/>
                        <a:cs typeface="Caveat"/>
                        <a:sym typeface="Caveat"/>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u="sng">
                          <a:latin typeface="Poppins"/>
                          <a:ea typeface="Poppins"/>
                          <a:cs typeface="Poppins"/>
                          <a:sym typeface="Poppins"/>
                        </a:rPr>
                        <a:t>Mindset Shift </a:t>
                      </a:r>
                      <a:r>
                        <a:rPr lang="en" sz="1300">
                          <a:latin typeface="Poppins"/>
                          <a:ea typeface="Poppins"/>
                          <a:cs typeface="Poppins"/>
                          <a:sym typeface="Poppins"/>
                        </a:rPr>
                        <a:t>- Accept change as a constant, unpredictable feature of teaching and learning. Don’t resist it; plan for it.</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sz="1300">
                        <a:latin typeface="Poppins"/>
                        <a:ea typeface="Poppins"/>
                        <a:cs typeface="Poppins"/>
                        <a:sym typeface="Poppins"/>
                      </a:endParaRPr>
                    </a:p>
                    <a:p>
                      <a:pPr indent="0" lvl="0" marL="0" rtl="0" algn="l">
                        <a:lnSpc>
                          <a:spcPct val="115000"/>
                        </a:lnSpc>
                        <a:spcBef>
                          <a:spcPts val="0"/>
                        </a:spcBef>
                        <a:spcAft>
                          <a:spcPts val="0"/>
                        </a:spcAft>
                        <a:buNone/>
                      </a:pPr>
                      <a:r>
                        <a:rPr lang="en" sz="1300" u="sng">
                          <a:latin typeface="Poppins"/>
                          <a:ea typeface="Poppins"/>
                          <a:cs typeface="Poppins"/>
                          <a:sym typeface="Poppins"/>
                        </a:rPr>
                        <a:t>Specific Practice</a:t>
                      </a:r>
                      <a:r>
                        <a:rPr lang="en" sz="1300">
                          <a:latin typeface="Poppins"/>
                          <a:ea typeface="Poppins"/>
                          <a:cs typeface="Poppins"/>
                          <a:sym typeface="Poppins"/>
                        </a:rPr>
                        <a:t> - Turn your school’s vision into an </a:t>
                      </a:r>
                      <a:r>
                        <a:rPr lang="en" sz="1300" u="sng">
                          <a:solidFill>
                            <a:srgbClr val="1155CC"/>
                          </a:solidFill>
                          <a:latin typeface="Poppins"/>
                          <a:ea typeface="Poppins"/>
                          <a:cs typeface="Poppins"/>
                          <a:sym typeface="Poppins"/>
                          <a:hlinkClick r:id="rId13">
                            <a:extLst>
                              <a:ext uri="{A12FA001-AC4F-418D-AE19-62706E023703}">
                                <ahyp:hlinkClr val="tx"/>
                              </a:ext>
                            </a:extLst>
                          </a:hlinkClick>
                        </a:rPr>
                        <a:t>educational framework</a:t>
                      </a:r>
                      <a:r>
                        <a:rPr lang="en" sz="1300">
                          <a:latin typeface="Poppins"/>
                          <a:ea typeface="Poppins"/>
                          <a:cs typeface="Poppins"/>
                          <a:sym typeface="Poppins"/>
                        </a:rPr>
                        <a:t> that clearly establishes </a:t>
                      </a:r>
                      <a:r>
                        <a:rPr lang="en" sz="1300" u="sng">
                          <a:solidFill>
                            <a:srgbClr val="1155CC"/>
                          </a:solidFill>
                          <a:latin typeface="Poppins"/>
                          <a:ea typeface="Poppins"/>
                          <a:cs typeface="Poppins"/>
                          <a:sym typeface="Poppins"/>
                          <a:hlinkClick r:id="rId14">
                            <a:extLst>
                              <a:ext uri="{A12FA001-AC4F-418D-AE19-62706E023703}">
                                <ahyp:hlinkClr val="tx"/>
                              </a:ext>
                            </a:extLst>
                          </a:hlinkClick>
                        </a:rPr>
                        <a:t>non-negotiables</a:t>
                      </a:r>
                      <a:r>
                        <a:rPr lang="en" sz="1300">
                          <a:latin typeface="Poppins"/>
                          <a:ea typeface="Poppins"/>
                          <a:cs typeface="Poppins"/>
                          <a:sym typeface="Poppins"/>
                        </a:rPr>
                        <a:t> and identifies spaces for flexibility. </a:t>
                      </a:r>
                      <a:endParaRPr i="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480750">
                <a:tc>
                  <a:txBody>
                    <a:bodyPr/>
                    <a:lstStyle/>
                    <a:p>
                      <a:pPr indent="0" lvl="0" marL="0" rtl="0" algn="l">
                        <a:lnSpc>
                          <a:spcPct val="115000"/>
                        </a:lnSpc>
                        <a:spcBef>
                          <a:spcPts val="0"/>
                        </a:spcBef>
                        <a:spcAft>
                          <a:spcPts val="0"/>
                        </a:spcAft>
                        <a:buNone/>
                      </a:pPr>
                      <a:r>
                        <a:rPr lang="en" sz="2300">
                          <a:latin typeface="Caveat"/>
                          <a:ea typeface="Caveat"/>
                          <a:cs typeface="Caveat"/>
                          <a:sym typeface="Caveat"/>
                        </a:rPr>
                        <a:t>Meet </a:t>
                      </a:r>
                      <a:r>
                        <a:rPr b="1" lang="en" sz="2300">
                          <a:latin typeface="Caveat"/>
                          <a:ea typeface="Caveat"/>
                          <a:cs typeface="Caveat"/>
                          <a:sym typeface="Caveat"/>
                        </a:rPr>
                        <a:t>Uncertainty</a:t>
                      </a:r>
                      <a:r>
                        <a:rPr lang="en" sz="2300">
                          <a:latin typeface="Caveat"/>
                          <a:ea typeface="Caveat"/>
                          <a:cs typeface="Caveat"/>
                          <a:sym typeface="Caveat"/>
                        </a:rPr>
                        <a:t> with </a:t>
                      </a:r>
                      <a:r>
                        <a:rPr b="1" lang="en" sz="2300">
                          <a:latin typeface="Caveat"/>
                          <a:ea typeface="Caveat"/>
                          <a:cs typeface="Caveat"/>
                          <a:sym typeface="Caveat"/>
                        </a:rPr>
                        <a:t>Understanding</a:t>
                      </a:r>
                      <a:endParaRPr b="1" sz="2300">
                        <a:latin typeface="Caveat"/>
                        <a:ea typeface="Caveat"/>
                        <a:cs typeface="Caveat"/>
                        <a:sym typeface="Caveat"/>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u="sng">
                          <a:latin typeface="Poppins"/>
                          <a:ea typeface="Poppins"/>
                          <a:cs typeface="Poppins"/>
                          <a:sym typeface="Poppins"/>
                        </a:rPr>
                        <a:t>Mindset Shift</a:t>
                      </a:r>
                      <a:r>
                        <a:rPr lang="en" sz="1300">
                          <a:latin typeface="Poppins"/>
                          <a:ea typeface="Poppins"/>
                          <a:cs typeface="Poppins"/>
                          <a:sym typeface="Poppins"/>
                        </a:rPr>
                        <a:t> - Learn by looking back </a:t>
                      </a:r>
                      <a:r>
                        <a:rPr i="1" lang="en" sz="1300">
                          <a:latin typeface="Poppins"/>
                          <a:ea typeface="Poppins"/>
                          <a:cs typeface="Poppins"/>
                          <a:sym typeface="Poppins"/>
                        </a:rPr>
                        <a:t>and</a:t>
                      </a:r>
                      <a:r>
                        <a:rPr lang="en" sz="1300">
                          <a:latin typeface="Poppins"/>
                          <a:ea typeface="Poppins"/>
                          <a:cs typeface="Poppins"/>
                          <a:sym typeface="Poppins"/>
                        </a:rPr>
                        <a:t> projecting forward.</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sz="1300" u="sng">
                        <a:latin typeface="Poppins"/>
                        <a:ea typeface="Poppins"/>
                        <a:cs typeface="Poppins"/>
                        <a:sym typeface="Poppins"/>
                      </a:endParaRPr>
                    </a:p>
                    <a:p>
                      <a:pPr indent="0" lvl="0" marL="0" rtl="0" algn="l">
                        <a:lnSpc>
                          <a:spcPct val="115000"/>
                        </a:lnSpc>
                        <a:spcBef>
                          <a:spcPts val="0"/>
                        </a:spcBef>
                        <a:spcAft>
                          <a:spcPts val="0"/>
                        </a:spcAft>
                        <a:buNone/>
                      </a:pPr>
                      <a:r>
                        <a:rPr lang="en" sz="1300" u="sng">
                          <a:latin typeface="Poppins"/>
                          <a:ea typeface="Poppins"/>
                          <a:cs typeface="Poppins"/>
                          <a:sym typeface="Poppins"/>
                        </a:rPr>
                        <a:t>Specific Practices </a:t>
                      </a:r>
                      <a:r>
                        <a:rPr lang="en" sz="1300">
                          <a:latin typeface="Poppins"/>
                          <a:ea typeface="Poppins"/>
                          <a:cs typeface="Poppins"/>
                          <a:sym typeface="Poppins"/>
                        </a:rPr>
                        <a:t>- Use the </a:t>
                      </a:r>
                      <a:r>
                        <a:rPr lang="en" sz="1300" u="sng">
                          <a:solidFill>
                            <a:srgbClr val="1155CC"/>
                          </a:solidFill>
                          <a:latin typeface="Poppins"/>
                          <a:ea typeface="Poppins"/>
                          <a:cs typeface="Poppins"/>
                          <a:sym typeface="Poppins"/>
                          <a:hlinkClick r:id="rId15">
                            <a:extLst>
                              <a:ext uri="{A12FA001-AC4F-418D-AE19-62706E023703}">
                                <ahyp:hlinkClr val="tx"/>
                              </a:ext>
                            </a:extLst>
                          </a:hlinkClick>
                        </a:rPr>
                        <a:t>PDSA (plan, do, study, act) cycle</a:t>
                      </a:r>
                      <a:r>
                        <a:rPr lang="en" sz="1300">
                          <a:latin typeface="Poppins"/>
                          <a:ea typeface="Poppins"/>
                          <a:cs typeface="Poppins"/>
                          <a:sym typeface="Poppins"/>
                        </a:rPr>
                        <a:t> to look back with teams at prior responses to change. Help them identify what they did well, what came as a surprise, and what they could do differently next time. Use simulations and experiments to project forward. Simulate situations through </a:t>
                      </a:r>
                      <a:r>
                        <a:rPr lang="en" sz="1300" u="sng">
                          <a:solidFill>
                            <a:srgbClr val="1155CC"/>
                          </a:solidFill>
                          <a:latin typeface="Poppins"/>
                          <a:ea typeface="Poppins"/>
                          <a:cs typeface="Poppins"/>
                          <a:sym typeface="Poppins"/>
                          <a:hlinkClick r:id="rId16">
                            <a:extLst>
                              <a:ext uri="{A12FA001-AC4F-418D-AE19-62706E023703}">
                                <ahyp:hlinkClr val="tx"/>
                              </a:ext>
                            </a:extLst>
                          </a:hlinkClick>
                        </a:rPr>
                        <a:t>game theory</a:t>
                      </a:r>
                      <a:r>
                        <a:rPr lang="en" sz="1300">
                          <a:latin typeface="Poppins"/>
                          <a:ea typeface="Poppins"/>
                          <a:cs typeface="Poppins"/>
                          <a:sym typeface="Poppins"/>
                        </a:rPr>
                        <a:t>, </a:t>
                      </a:r>
                      <a:r>
                        <a:rPr lang="en" sz="1300" u="sng">
                          <a:solidFill>
                            <a:srgbClr val="1155CC"/>
                          </a:solidFill>
                          <a:latin typeface="Poppins"/>
                          <a:ea typeface="Poppins"/>
                          <a:cs typeface="Poppins"/>
                          <a:sym typeface="Poppins"/>
                          <a:hlinkClick r:id="rId17">
                            <a:extLst>
                              <a:ext uri="{A12FA001-AC4F-418D-AE19-62706E023703}">
                                <ahyp:hlinkClr val="tx"/>
                              </a:ext>
                            </a:extLst>
                          </a:hlinkClick>
                        </a:rPr>
                        <a:t>scenario planning</a:t>
                      </a:r>
                      <a:r>
                        <a:rPr lang="en" sz="1300">
                          <a:latin typeface="Poppins"/>
                          <a:ea typeface="Poppins"/>
                          <a:cs typeface="Poppins"/>
                          <a:sym typeface="Poppins"/>
                        </a:rPr>
                        <a:t>, and </a:t>
                      </a:r>
                      <a:r>
                        <a:rPr lang="en" sz="1300" u="sng">
                          <a:solidFill>
                            <a:srgbClr val="1155CC"/>
                          </a:solidFill>
                          <a:latin typeface="Poppins"/>
                          <a:ea typeface="Poppins"/>
                          <a:cs typeface="Poppins"/>
                          <a:sym typeface="Poppins"/>
                          <a:hlinkClick r:id="rId18">
                            <a:extLst>
                              <a:ext uri="{A12FA001-AC4F-418D-AE19-62706E023703}">
                                <ahyp:hlinkClr val="tx"/>
                              </a:ext>
                            </a:extLst>
                          </a:hlinkClick>
                        </a:rPr>
                        <a:t>role playing</a:t>
                      </a:r>
                      <a:r>
                        <a:rPr lang="en" sz="1300">
                          <a:latin typeface="Poppins"/>
                          <a:ea typeface="Poppins"/>
                          <a:cs typeface="Poppins"/>
                          <a:sym typeface="Poppins"/>
                        </a:rPr>
                        <a:t>, so that you can explore how they might play out and how you might react to them in the future.</a:t>
                      </a:r>
                      <a:endParaRPr i="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540675">
                <a:tc>
                  <a:txBody>
                    <a:bodyPr/>
                    <a:lstStyle/>
                    <a:p>
                      <a:pPr indent="0" lvl="0" marL="0" rtl="0" algn="l">
                        <a:lnSpc>
                          <a:spcPct val="115000"/>
                        </a:lnSpc>
                        <a:spcBef>
                          <a:spcPts val="0"/>
                        </a:spcBef>
                        <a:spcAft>
                          <a:spcPts val="0"/>
                        </a:spcAft>
                        <a:buNone/>
                      </a:pPr>
                      <a:r>
                        <a:rPr lang="en" sz="2300">
                          <a:latin typeface="Caveat"/>
                          <a:ea typeface="Caveat"/>
                          <a:cs typeface="Caveat"/>
                          <a:sym typeface="Caveat"/>
                        </a:rPr>
                        <a:t>React to </a:t>
                      </a:r>
                      <a:r>
                        <a:rPr b="1" lang="en" sz="2300">
                          <a:latin typeface="Caveat"/>
                          <a:ea typeface="Caveat"/>
                          <a:cs typeface="Caveat"/>
                          <a:sym typeface="Caveat"/>
                        </a:rPr>
                        <a:t>Complexity</a:t>
                      </a:r>
                      <a:r>
                        <a:rPr lang="en" sz="2300">
                          <a:latin typeface="Caveat"/>
                          <a:ea typeface="Caveat"/>
                          <a:cs typeface="Caveat"/>
                          <a:sym typeface="Caveat"/>
                        </a:rPr>
                        <a:t> with </a:t>
                      </a:r>
                      <a:r>
                        <a:rPr b="1" lang="en" sz="2300">
                          <a:latin typeface="Caveat"/>
                          <a:ea typeface="Caveat"/>
                          <a:cs typeface="Caveat"/>
                          <a:sym typeface="Caveat"/>
                        </a:rPr>
                        <a:t>Collaboration</a:t>
                      </a:r>
                      <a:endParaRPr b="1" sz="2300">
                        <a:latin typeface="Caveat"/>
                        <a:ea typeface="Caveat"/>
                        <a:cs typeface="Caveat"/>
                        <a:sym typeface="Caveat"/>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u="sng">
                          <a:latin typeface="Poppins"/>
                          <a:ea typeface="Poppins"/>
                          <a:cs typeface="Poppins"/>
                          <a:sym typeface="Poppins"/>
                        </a:rPr>
                        <a:t>Mindset Shift</a:t>
                      </a:r>
                      <a:r>
                        <a:rPr lang="en" sz="1300">
                          <a:latin typeface="Poppins"/>
                          <a:ea typeface="Poppins"/>
                          <a:cs typeface="Poppins"/>
                          <a:sym typeface="Poppins"/>
                        </a:rPr>
                        <a:t> - Access the expertise and experiences of all to drive leadership.</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sz="1300">
                        <a:latin typeface="Poppins"/>
                        <a:ea typeface="Poppins"/>
                        <a:cs typeface="Poppins"/>
                        <a:sym typeface="Poppins"/>
                      </a:endParaRPr>
                    </a:p>
                    <a:p>
                      <a:pPr indent="0" lvl="0" marL="0" rtl="0" algn="l">
                        <a:lnSpc>
                          <a:spcPct val="115000"/>
                        </a:lnSpc>
                        <a:spcBef>
                          <a:spcPts val="0"/>
                        </a:spcBef>
                        <a:spcAft>
                          <a:spcPts val="0"/>
                        </a:spcAft>
                        <a:buNone/>
                      </a:pPr>
                      <a:r>
                        <a:rPr lang="en" sz="1300" u="sng">
                          <a:latin typeface="Poppins"/>
                          <a:ea typeface="Poppins"/>
                          <a:cs typeface="Poppins"/>
                          <a:sym typeface="Poppins"/>
                        </a:rPr>
                        <a:t>Specific Practice</a:t>
                      </a:r>
                      <a:r>
                        <a:rPr lang="en" sz="1300">
                          <a:latin typeface="Poppins"/>
                          <a:ea typeface="Poppins"/>
                          <a:cs typeface="Poppins"/>
                          <a:sym typeface="Poppins"/>
                        </a:rPr>
                        <a:t> - Adopt a </a:t>
                      </a:r>
                      <a:r>
                        <a:rPr lang="en" sz="1300" u="sng">
                          <a:solidFill>
                            <a:srgbClr val="1155CC"/>
                          </a:solidFill>
                          <a:latin typeface="Poppins"/>
                          <a:ea typeface="Poppins"/>
                          <a:cs typeface="Poppins"/>
                          <a:sym typeface="Poppins"/>
                          <a:hlinkClick r:id="rId19">
                            <a:extLst>
                              <a:ext uri="{A12FA001-AC4F-418D-AE19-62706E023703}">
                                <ahyp:hlinkClr val="tx"/>
                              </a:ext>
                            </a:extLst>
                          </a:hlinkClick>
                        </a:rPr>
                        <a:t>distributed leadership</a:t>
                      </a:r>
                      <a:r>
                        <a:rPr lang="en" sz="1300">
                          <a:latin typeface="Poppins"/>
                          <a:ea typeface="Poppins"/>
                          <a:cs typeface="Poppins"/>
                          <a:sym typeface="Poppins"/>
                        </a:rPr>
                        <a:t> approach that includes such practices as </a:t>
                      </a:r>
                      <a:r>
                        <a:rPr lang="en" sz="1300" u="sng">
                          <a:solidFill>
                            <a:srgbClr val="1155CC"/>
                          </a:solidFill>
                          <a:latin typeface="Poppins"/>
                          <a:ea typeface="Poppins"/>
                          <a:cs typeface="Poppins"/>
                          <a:sym typeface="Poppins"/>
                          <a:hlinkClick r:id="rId20">
                            <a:extLst>
                              <a:ext uri="{A12FA001-AC4F-418D-AE19-62706E023703}">
                                <ahyp:hlinkClr val="tx"/>
                              </a:ext>
                            </a:extLst>
                          </a:hlinkClick>
                        </a:rPr>
                        <a:t>professional learning communities</a:t>
                      </a:r>
                      <a:r>
                        <a:rPr lang="en" sz="1300">
                          <a:latin typeface="Poppins"/>
                          <a:ea typeface="Poppins"/>
                          <a:cs typeface="Poppins"/>
                          <a:sym typeface="Poppins"/>
                        </a:rPr>
                        <a:t>. </a:t>
                      </a:r>
                      <a:endParaRPr i="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245725">
                <a:tc>
                  <a:txBody>
                    <a:bodyPr/>
                    <a:lstStyle/>
                    <a:p>
                      <a:pPr indent="0" lvl="0" marL="0" rtl="0" algn="l">
                        <a:lnSpc>
                          <a:spcPct val="115000"/>
                        </a:lnSpc>
                        <a:spcBef>
                          <a:spcPts val="0"/>
                        </a:spcBef>
                        <a:spcAft>
                          <a:spcPts val="0"/>
                        </a:spcAft>
                        <a:buNone/>
                      </a:pPr>
                      <a:r>
                        <a:rPr lang="en" sz="2300">
                          <a:latin typeface="Caveat"/>
                          <a:ea typeface="Caveat"/>
                          <a:cs typeface="Caveat"/>
                          <a:sym typeface="Caveat"/>
                        </a:rPr>
                        <a:t>Address </a:t>
                      </a:r>
                      <a:r>
                        <a:rPr b="1" lang="en" sz="2300">
                          <a:latin typeface="Caveat"/>
                          <a:ea typeface="Caveat"/>
                          <a:cs typeface="Caveat"/>
                          <a:sym typeface="Caveat"/>
                        </a:rPr>
                        <a:t>Ambiguity</a:t>
                      </a:r>
                      <a:r>
                        <a:rPr lang="en" sz="2300">
                          <a:latin typeface="Caveat"/>
                          <a:ea typeface="Caveat"/>
                          <a:cs typeface="Caveat"/>
                          <a:sym typeface="Caveat"/>
                        </a:rPr>
                        <a:t> with </a:t>
                      </a:r>
                      <a:r>
                        <a:rPr b="1" lang="en" sz="2300">
                          <a:latin typeface="Caveat"/>
                          <a:ea typeface="Caveat"/>
                          <a:cs typeface="Caveat"/>
                          <a:sym typeface="Caveat"/>
                        </a:rPr>
                        <a:t>Agility</a:t>
                      </a:r>
                      <a:endParaRPr b="1" sz="2300">
                        <a:latin typeface="Caveat"/>
                        <a:ea typeface="Caveat"/>
                        <a:cs typeface="Caveat"/>
                        <a:sym typeface="Caveat"/>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u="sng">
                          <a:latin typeface="Poppins"/>
                          <a:ea typeface="Poppins"/>
                          <a:cs typeface="Poppins"/>
                          <a:sym typeface="Poppins"/>
                        </a:rPr>
                        <a:t>Mindset Shift</a:t>
                      </a:r>
                      <a:r>
                        <a:rPr lang="en" sz="1300">
                          <a:latin typeface="Poppins"/>
                          <a:ea typeface="Poppins"/>
                          <a:cs typeface="Poppins"/>
                          <a:sym typeface="Poppins"/>
                        </a:rPr>
                        <a:t> - Foster a </a:t>
                      </a:r>
                      <a:r>
                        <a:rPr lang="en" sz="1300" u="sng">
                          <a:solidFill>
                            <a:srgbClr val="1155CC"/>
                          </a:solidFill>
                          <a:latin typeface="Poppins"/>
                          <a:ea typeface="Poppins"/>
                          <a:cs typeface="Poppins"/>
                          <a:sym typeface="Poppins"/>
                          <a:hlinkClick r:id="rId21">
                            <a:extLst>
                              <a:ext uri="{A12FA001-AC4F-418D-AE19-62706E023703}">
                                <ahyp:hlinkClr val="tx"/>
                              </a:ext>
                            </a:extLst>
                          </a:hlinkClick>
                        </a:rPr>
                        <a:t>culture of ideas</a:t>
                      </a:r>
                      <a:r>
                        <a:rPr lang="en" sz="1300">
                          <a:latin typeface="Poppins"/>
                          <a:ea typeface="Poppins"/>
                          <a:cs typeface="Poppins"/>
                          <a:sym typeface="Poppins"/>
                        </a:rPr>
                        <a:t> in which team members think outside of their usual functional areas to increase knowledge, experience, and shared undertaking.</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sz="1300">
                        <a:latin typeface="Poppins"/>
                        <a:ea typeface="Poppins"/>
                        <a:cs typeface="Poppins"/>
                        <a:sym typeface="Poppins"/>
                      </a:endParaRPr>
                    </a:p>
                    <a:p>
                      <a:pPr indent="0" lvl="0" marL="0" rtl="0" algn="l">
                        <a:lnSpc>
                          <a:spcPct val="115000"/>
                        </a:lnSpc>
                        <a:spcBef>
                          <a:spcPts val="0"/>
                        </a:spcBef>
                        <a:spcAft>
                          <a:spcPts val="0"/>
                        </a:spcAft>
                        <a:buNone/>
                      </a:pPr>
                      <a:r>
                        <a:rPr lang="en" sz="1300" u="sng">
                          <a:latin typeface="Poppins"/>
                          <a:ea typeface="Poppins"/>
                          <a:cs typeface="Poppins"/>
                          <a:sym typeface="Poppins"/>
                        </a:rPr>
                        <a:t>Specific Practices</a:t>
                      </a:r>
                      <a:r>
                        <a:rPr lang="en" sz="1300">
                          <a:latin typeface="Poppins"/>
                          <a:ea typeface="Poppins"/>
                          <a:cs typeface="Poppins"/>
                          <a:sym typeface="Poppins"/>
                        </a:rPr>
                        <a:t> - Invite team members to share their ideas for innovation, including high-risk ideas, and collaborate to act on ideas that gain consensus. Provide time and opportunities for </a:t>
                      </a:r>
                      <a:r>
                        <a:rPr lang="en" sz="1300" u="sng">
                          <a:solidFill>
                            <a:srgbClr val="1155CC"/>
                          </a:solidFill>
                          <a:latin typeface="Poppins"/>
                          <a:ea typeface="Poppins"/>
                          <a:cs typeface="Poppins"/>
                          <a:sym typeface="Poppins"/>
                          <a:hlinkClick r:id="rId22">
                            <a:extLst>
                              <a:ext uri="{A12FA001-AC4F-418D-AE19-62706E023703}">
                                <ahyp:hlinkClr val="tx"/>
                              </a:ext>
                            </a:extLst>
                          </a:hlinkClick>
                        </a:rPr>
                        <a:t>cross-training</a:t>
                      </a:r>
                      <a:r>
                        <a:rPr lang="en" sz="1300">
                          <a:latin typeface="Poppins"/>
                          <a:ea typeface="Poppins"/>
                          <a:cs typeface="Poppins"/>
                          <a:sym typeface="Poppins"/>
                        </a:rPr>
                        <a:t> so that staff can become more agile within both their roles and teams.</a:t>
                      </a:r>
                      <a:endParaRPr sz="1300">
                        <a:solidFill>
                          <a:srgbClr val="FF0000"/>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7" name="Google Shape;247;p21"/>
          <p:cNvSpPr txBox="1"/>
          <p:nvPr>
            <p:ph idx="1" type="body"/>
          </p:nvPr>
        </p:nvSpPr>
        <p:spPr>
          <a:xfrm>
            <a:off x="374550" y="1131925"/>
            <a:ext cx="6514500" cy="84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Welcome to your Digital Workbook!</a:t>
            </a:r>
            <a:endParaRPr b="1"/>
          </a:p>
          <a:p>
            <a:pPr indent="0" lvl="0" marL="0" rtl="0" algn="l">
              <a:spcBef>
                <a:spcPts val="0"/>
              </a:spcBef>
              <a:spcAft>
                <a:spcPts val="0"/>
              </a:spcAft>
              <a:buNone/>
            </a:pPr>
            <a:r>
              <a:t/>
            </a:r>
            <a:endParaRPr sz="1300"/>
          </a:p>
          <a:p>
            <a:pPr indent="0" lvl="0" marL="0" rtl="0" algn="l">
              <a:spcBef>
                <a:spcPts val="0"/>
              </a:spcBef>
              <a:spcAft>
                <a:spcPts val="0"/>
              </a:spcAft>
              <a:buNone/>
            </a:pPr>
            <a:r>
              <a:rPr lang="en"/>
              <a:t>This digital </a:t>
            </a:r>
            <a:r>
              <a:rPr lang="en"/>
              <a:t>workbook</a:t>
            </a:r>
            <a:r>
              <a:rPr lang="en"/>
              <a:t> is your place to complete the activities for </a:t>
            </a:r>
            <a:r>
              <a:rPr lang="en"/>
              <a:t>Module 7: </a:t>
            </a:r>
            <a:r>
              <a:rPr lang="en"/>
              <a:t>Leading to Support Educators Across Learning Environments. This workbook is a living document </a:t>
            </a:r>
            <a:r>
              <a:rPr i="1" lang="en"/>
              <a:t>for your own personal use and learning.</a:t>
            </a:r>
            <a:r>
              <a:rPr lang="en"/>
              <a:t> Your notes and your work within this resource are visible only to you.</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If using Google Slides your changes will update automatically. If you choose to convert to PPT remember to save your work!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This module has a total of 8 sessions. As you complete each session within the TALE Academy, you will return to and use this digital workbook to complete the activities assigned to you.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Advance to the next page to learn some tips for using this workbook. </a:t>
            </a:r>
            <a:endParaRPr/>
          </a:p>
          <a:p>
            <a:pPr indent="0" lvl="0" marL="0" rtl="0" algn="l">
              <a:spcBef>
                <a:spcPts val="0"/>
              </a:spcBef>
              <a:spcAft>
                <a:spcPts val="0"/>
              </a:spcAft>
              <a:buClr>
                <a:schemeClr val="hlink"/>
              </a:buClr>
              <a:buSzPts val="1100"/>
              <a:buFont typeface="Arial"/>
              <a:buNone/>
            </a:pPr>
            <a:r>
              <a:t/>
            </a:r>
            <a:endParaRPr sz="1300"/>
          </a:p>
          <a:p>
            <a:pPr indent="0" lvl="0" marL="0" rtl="0" algn="l">
              <a:spcBef>
                <a:spcPts val="0"/>
              </a:spcBef>
              <a:spcAft>
                <a:spcPts val="0"/>
              </a:spcAft>
              <a:buClr>
                <a:schemeClr val="hlink"/>
              </a:buClr>
              <a:buSzPts val="1100"/>
              <a:buFont typeface="Arial"/>
              <a:buNone/>
            </a:pPr>
            <a:r>
              <a:rPr lang="en"/>
              <a:t>Enjoy the learning journey!</a:t>
            </a:r>
            <a:endParaRPr/>
          </a:p>
          <a:p>
            <a:pPr indent="0" lvl="0" marL="0" rtl="0" algn="l">
              <a:spcBef>
                <a:spcPts val="0"/>
              </a:spcBef>
              <a:spcAft>
                <a:spcPts val="0"/>
              </a:spcAft>
              <a:buNone/>
            </a:pPr>
            <a:r>
              <a:t/>
            </a:r>
            <a:endParaRPr sz="2150"/>
          </a:p>
        </p:txBody>
      </p:sp>
      <p:sp>
        <p:nvSpPr>
          <p:cNvPr id="248" name="Google Shape;248;p2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5" name="Google Shape;255;p2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 name="Google Shape;256;p2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 name="Google Shape;257;p2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8" name="Google Shape;258;p2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 name="Google Shape;259;p2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3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200"/>
              <a:t>Activity 7.2.2 -</a:t>
            </a:r>
            <a:r>
              <a:rPr lang="en" sz="3200"/>
              <a:t> Reflecting on Resilient Design for Leading - Shifting Practice (Continued)</a:t>
            </a:r>
            <a:endParaRPr sz="3200"/>
          </a:p>
        </p:txBody>
      </p:sp>
      <p:sp>
        <p:nvSpPr>
          <p:cNvPr id="961" name="Google Shape;961;p3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2" name="Google Shape;962;p3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3" name="Google Shape;963;p3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4" name="Google Shape;964;p3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5" name="Google Shape;965;p3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6" name="Google Shape;966;p3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7" name="Google Shape;967;p3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8" name="Google Shape;968;p3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9" name="Google Shape;969;p3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0" name="Google Shape;970;p3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3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3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73" name="Google Shape;973;p39"/>
          <p:cNvGraphicFramePr/>
          <p:nvPr/>
        </p:nvGraphicFramePr>
        <p:xfrm>
          <a:off x="221900" y="1468350"/>
          <a:ext cx="3000000" cy="3000000"/>
        </p:xfrm>
        <a:graphic>
          <a:graphicData uri="http://schemas.openxmlformats.org/drawingml/2006/table">
            <a:tbl>
              <a:tblPr>
                <a:noFill/>
                <a:tableStyleId>{85FB2A98-E81C-4CBC-A2DC-145CE232F8CD}</a:tableStyleId>
              </a:tblPr>
              <a:tblGrid>
                <a:gridCol w="6893300"/>
              </a:tblGrid>
              <a:tr h="577750">
                <a:tc>
                  <a:txBody>
                    <a:bodyPr/>
                    <a:lstStyle/>
                    <a:p>
                      <a:pPr indent="0" lvl="0" marL="0" rtl="0" algn="ctr">
                        <a:lnSpc>
                          <a:spcPct val="115000"/>
                        </a:lnSpc>
                        <a:spcBef>
                          <a:spcPts val="0"/>
                        </a:spcBef>
                        <a:spcAft>
                          <a:spcPts val="0"/>
                        </a:spcAft>
                        <a:buNone/>
                      </a:pPr>
                      <a:r>
                        <a:rPr lang="en" sz="2500">
                          <a:latin typeface="Caveat"/>
                          <a:ea typeface="Caveat"/>
                          <a:cs typeface="Caveat"/>
                          <a:sym typeface="Caveat"/>
                        </a:rPr>
                        <a:t>Reflection Box</a:t>
                      </a:r>
                      <a:endParaRPr sz="2500">
                        <a:latin typeface="Caveat"/>
                        <a:ea typeface="Caveat"/>
                        <a:cs typeface="Caveat"/>
                        <a:sym typeface="Caveat"/>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84375">
                <a:tc>
                  <a:txBody>
                    <a:bodyPr/>
                    <a:lstStyle/>
                    <a:p>
                      <a:pPr indent="0" lvl="0" marL="0" rtl="0" algn="ctr">
                        <a:spcBef>
                          <a:spcPts val="0"/>
                        </a:spcBef>
                        <a:spcAft>
                          <a:spcPts val="0"/>
                        </a:spcAft>
                        <a:buClr>
                          <a:schemeClr val="hlink"/>
                        </a:buClr>
                        <a:buSzPts val="1100"/>
                        <a:buFont typeface="Arial"/>
                        <a:buNone/>
                      </a:pPr>
                      <a:r>
                        <a:rPr b="1" lang="en" sz="1300">
                          <a:solidFill>
                            <a:schemeClr val="hlink"/>
                          </a:solidFill>
                          <a:latin typeface="Poppins"/>
                          <a:ea typeface="Poppins"/>
                          <a:cs typeface="Poppins"/>
                          <a:sym typeface="Poppins"/>
                        </a:rPr>
                        <a:t>Resilient Leadership Mindset Shift:</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402475">
                <a:tc>
                  <a:txBody>
                    <a:bodyPr/>
                    <a:lstStyle/>
                    <a:p>
                      <a:pPr indent="0" lvl="0" marL="0" rtl="0" algn="l">
                        <a:lnSpc>
                          <a:spcPct val="115000"/>
                        </a:lnSpc>
                        <a:spcBef>
                          <a:spcPts val="0"/>
                        </a:spcBef>
                        <a:spcAft>
                          <a:spcPts val="0"/>
                        </a:spcAft>
                        <a:buNone/>
                      </a:pPr>
                      <a:r>
                        <a:rPr i="1" lang="en" sz="1500">
                          <a:latin typeface="Poppins"/>
                          <a:ea typeface="Poppins"/>
                          <a:cs typeface="Poppins"/>
                          <a:sym typeface="Poppins"/>
                        </a:rPr>
                        <a:t>Enter the mindset shift from page 19 that you’d like to make. </a:t>
                      </a:r>
                      <a:endParaRPr i="1"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334325">
                <a:tc>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Resilient Leadership Practice </a:t>
                      </a:r>
                      <a:endParaRPr i="1"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l">
                        <a:lnSpc>
                          <a:spcPct val="115000"/>
                        </a:lnSpc>
                        <a:spcBef>
                          <a:spcPts val="0"/>
                        </a:spcBef>
                        <a:spcAft>
                          <a:spcPts val="0"/>
                        </a:spcAft>
                        <a:buNone/>
                      </a:pPr>
                      <a:r>
                        <a:rPr i="1" lang="en" sz="1500">
                          <a:latin typeface="Poppins"/>
                          <a:ea typeface="Poppins"/>
                          <a:cs typeface="Poppins"/>
                          <a:sym typeface="Poppins"/>
                        </a:rPr>
                        <a:t>Enter the practices you’d like to implement to </a:t>
                      </a:r>
                      <a:r>
                        <a:rPr i="1" lang="en" sz="1500">
                          <a:latin typeface="Poppins"/>
                          <a:ea typeface="Poppins"/>
                          <a:cs typeface="Poppins"/>
                          <a:sym typeface="Poppins"/>
                        </a:rPr>
                        <a:t>demonstrate</a:t>
                      </a:r>
                      <a:r>
                        <a:rPr i="1" lang="en" sz="1500">
                          <a:latin typeface="Poppins"/>
                          <a:ea typeface="Poppins"/>
                          <a:cs typeface="Poppins"/>
                          <a:sym typeface="Poppins"/>
                        </a:rPr>
                        <a:t> your resilient </a:t>
                      </a:r>
                      <a:r>
                        <a:rPr i="1" lang="en" sz="1500">
                          <a:latin typeface="Poppins"/>
                          <a:ea typeface="Poppins"/>
                          <a:cs typeface="Poppins"/>
                          <a:sym typeface="Poppins"/>
                        </a:rPr>
                        <a:t>design</a:t>
                      </a:r>
                      <a:r>
                        <a:rPr i="1" lang="en" sz="1500">
                          <a:latin typeface="Poppins"/>
                          <a:ea typeface="Poppins"/>
                          <a:cs typeface="Poppins"/>
                          <a:sym typeface="Poppins"/>
                        </a:rPr>
                        <a:t> for leading mindset shift. </a:t>
                      </a:r>
                      <a:endParaRPr i="1"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363525">
                <a:tc>
                  <a:txBody>
                    <a:bodyPr/>
                    <a:lstStyle/>
                    <a:p>
                      <a:pPr indent="0" lvl="0" marL="0" rtl="0" algn="l">
                        <a:lnSpc>
                          <a:spcPct val="115000"/>
                        </a:lnSpc>
                        <a:spcBef>
                          <a:spcPts val="0"/>
                        </a:spcBef>
                        <a:spcAft>
                          <a:spcPts val="0"/>
                        </a:spcAft>
                        <a:buNone/>
                      </a:pPr>
                      <a:r>
                        <a:t/>
                      </a:r>
                      <a:endParaRPr i="1" sz="1500">
                        <a:latin typeface="Poppins"/>
                        <a:ea typeface="Poppins"/>
                        <a:cs typeface="Poppins"/>
                        <a:sym typeface="Poppins"/>
                      </a:endParaRPr>
                    </a:p>
                  </a:txBody>
                  <a:tcPr marT="63500" marB="63500" marR="63500" marL="63500">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63525">
                <a:tc>
                  <a:txBody>
                    <a:bodyPr/>
                    <a:lstStyle/>
                    <a:p>
                      <a:pPr indent="0" lvl="0" marL="0" rtl="0" algn="ctr">
                        <a:spcBef>
                          <a:spcPts val="0"/>
                        </a:spcBef>
                        <a:spcAft>
                          <a:spcPts val="0"/>
                        </a:spcAft>
                        <a:buNone/>
                      </a:pPr>
                      <a:r>
                        <a:rPr lang="en" sz="1500">
                          <a:solidFill>
                            <a:schemeClr val="hlink"/>
                          </a:solidFill>
                          <a:latin typeface="Poppins"/>
                          <a:ea typeface="Poppins"/>
                          <a:cs typeface="Poppins"/>
                          <a:sym typeface="Poppins"/>
                        </a:rPr>
                        <a:t>Why have you selected this shift/practice?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ctr">
                        <a:lnSpc>
                          <a:spcPct val="115000"/>
                        </a:lnSpc>
                        <a:spcBef>
                          <a:spcPts val="0"/>
                        </a:spcBef>
                        <a:spcAft>
                          <a:spcPts val="0"/>
                        </a:spcAft>
                        <a:buNone/>
                      </a:pPr>
                      <a:r>
                        <a:t/>
                      </a:r>
                      <a:endParaRPr sz="1500">
                        <a:latin typeface="Poppins"/>
                        <a:ea typeface="Poppins"/>
                        <a:cs typeface="Poppins"/>
                        <a:sym typeface="Poppins"/>
                      </a:endParaRPr>
                    </a:p>
                    <a:p>
                      <a:pPr indent="0" lvl="0" marL="0" rtl="0" algn="ctr">
                        <a:lnSpc>
                          <a:spcPct val="115000"/>
                        </a:lnSpc>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597225">
                <a:tc>
                  <a:txBody>
                    <a:bodyPr/>
                    <a:lstStyle/>
                    <a:p>
                      <a:pPr indent="0" lvl="0" marL="0" rtl="0" algn="ctr">
                        <a:spcBef>
                          <a:spcPts val="0"/>
                        </a:spcBef>
                        <a:spcAft>
                          <a:spcPts val="0"/>
                        </a:spcAft>
                        <a:buNone/>
                      </a:pPr>
                      <a:r>
                        <a:rPr lang="en" sz="1500">
                          <a:solidFill>
                            <a:schemeClr val="hlink"/>
                          </a:solidFill>
                          <a:latin typeface="Poppins"/>
                          <a:ea typeface="Poppins"/>
                          <a:cs typeface="Poppins"/>
                          <a:sym typeface="Poppins"/>
                        </a:rPr>
                        <a:t>As a result of this shift/practice, how will your leadership approach change?</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ctr">
                        <a:lnSpc>
                          <a:spcPct val="115000"/>
                        </a:lnSpc>
                        <a:spcBef>
                          <a:spcPts val="0"/>
                        </a:spcBef>
                        <a:spcAft>
                          <a:spcPts val="0"/>
                        </a:spcAft>
                        <a:buNone/>
                      </a:pPr>
                      <a:r>
                        <a:t/>
                      </a:r>
                      <a:endParaRPr sz="1500">
                        <a:latin typeface="Poppins"/>
                        <a:ea typeface="Poppins"/>
                        <a:cs typeface="Poppins"/>
                        <a:sym typeface="Poppins"/>
                      </a:endParaRPr>
                    </a:p>
                    <a:p>
                      <a:pPr indent="0" lvl="0" marL="0" rtl="0" algn="ctr">
                        <a:lnSpc>
                          <a:spcPct val="115000"/>
                        </a:lnSpc>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363525">
                <a:tc>
                  <a:txBody>
                    <a:bodyPr/>
                    <a:lstStyle/>
                    <a:p>
                      <a:pPr indent="0" lvl="0" marL="0" rtl="0" algn="ctr">
                        <a:spcBef>
                          <a:spcPts val="0"/>
                        </a:spcBef>
                        <a:spcAft>
                          <a:spcPts val="0"/>
                        </a:spcAft>
                        <a:buNone/>
                      </a:pPr>
                      <a:r>
                        <a:rPr lang="en" sz="1500">
                          <a:solidFill>
                            <a:schemeClr val="hlink"/>
                          </a:solidFill>
                          <a:latin typeface="Poppins"/>
                          <a:ea typeface="Poppins"/>
                          <a:cs typeface="Poppins"/>
                          <a:sym typeface="Poppins"/>
                        </a:rPr>
                        <a:t>What outcome are you seeking for yourself/teachers/students?</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ctr">
                        <a:lnSpc>
                          <a:spcPct val="115000"/>
                        </a:lnSpc>
                        <a:spcBef>
                          <a:spcPts val="0"/>
                        </a:spcBef>
                        <a:spcAft>
                          <a:spcPts val="0"/>
                        </a:spcAft>
                        <a:buNone/>
                      </a:pPr>
                      <a:r>
                        <a:t/>
                      </a:r>
                      <a:endParaRPr sz="1500">
                        <a:latin typeface="Poppins"/>
                        <a:ea typeface="Poppins"/>
                        <a:cs typeface="Poppins"/>
                        <a:sym typeface="Poppins"/>
                      </a:endParaRPr>
                    </a:p>
                    <a:p>
                      <a:pPr indent="0" lvl="0" marL="0" rtl="0" algn="ctr">
                        <a:lnSpc>
                          <a:spcPct val="115000"/>
                        </a:lnSpc>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597225">
                <a:tc>
                  <a:txBody>
                    <a:bodyPr/>
                    <a:lstStyle/>
                    <a:p>
                      <a:pPr indent="0" lvl="0" marL="0" rtl="0" algn="ctr">
                        <a:spcBef>
                          <a:spcPts val="0"/>
                        </a:spcBef>
                        <a:spcAft>
                          <a:spcPts val="0"/>
                        </a:spcAft>
                        <a:buNone/>
                      </a:pPr>
                      <a:r>
                        <a:rPr lang="en" sz="1500">
                          <a:solidFill>
                            <a:schemeClr val="hlink"/>
                          </a:solidFill>
                          <a:latin typeface="Poppins"/>
                          <a:ea typeface="Poppins"/>
                          <a:cs typeface="Poppins"/>
                          <a:sym typeface="Poppins"/>
                        </a:rPr>
                        <a:t>How will this shift/practice improve/create safe, equitable, supportive learning environments?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ctr">
                        <a:lnSpc>
                          <a:spcPct val="115000"/>
                        </a:lnSpc>
                        <a:spcBef>
                          <a:spcPts val="0"/>
                        </a:spcBef>
                        <a:spcAft>
                          <a:spcPts val="0"/>
                        </a:spcAft>
                        <a:buNone/>
                      </a:pPr>
                      <a:r>
                        <a:t/>
                      </a:r>
                      <a:endParaRPr sz="1500">
                        <a:latin typeface="Poppins"/>
                        <a:ea typeface="Poppins"/>
                        <a:cs typeface="Poppins"/>
                        <a:sym typeface="Poppins"/>
                      </a:endParaRPr>
                    </a:p>
                    <a:p>
                      <a:pPr indent="0" lvl="0" marL="0" rtl="0" algn="ctr">
                        <a:lnSpc>
                          <a:spcPct val="115000"/>
                        </a:lnSpc>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363525">
                <a:tc>
                  <a:txBody>
                    <a:bodyPr/>
                    <a:lstStyle/>
                    <a:p>
                      <a:pPr indent="0" lvl="0" marL="0" rtl="0" algn="ctr">
                        <a:spcBef>
                          <a:spcPts val="0"/>
                        </a:spcBef>
                        <a:spcAft>
                          <a:spcPts val="0"/>
                        </a:spcAft>
                        <a:buNone/>
                      </a:pPr>
                      <a:r>
                        <a:rPr lang="en" sz="1500">
                          <a:solidFill>
                            <a:schemeClr val="hlink"/>
                          </a:solidFill>
                          <a:latin typeface="Poppins"/>
                          <a:ea typeface="Poppins"/>
                          <a:cs typeface="Poppins"/>
                          <a:sym typeface="Poppins"/>
                        </a:rPr>
                        <a:t>What challenges do you foresee?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75125">
                <a:tc>
                  <a:txBody>
                    <a:bodyPr/>
                    <a:lstStyle/>
                    <a:p>
                      <a:pPr indent="0" lvl="0" marL="0" rtl="0" algn="ctr">
                        <a:lnSpc>
                          <a:spcPct val="115000"/>
                        </a:lnSpc>
                        <a:spcBef>
                          <a:spcPts val="0"/>
                        </a:spcBef>
                        <a:spcAft>
                          <a:spcPts val="0"/>
                        </a:spcAft>
                        <a:buNone/>
                      </a:pPr>
                      <a:r>
                        <a:t/>
                      </a:r>
                      <a:endParaRPr sz="1500">
                        <a:latin typeface="Poppins"/>
                        <a:ea typeface="Poppins"/>
                        <a:cs typeface="Poppins"/>
                        <a:sym typeface="Poppins"/>
                      </a:endParaRPr>
                    </a:p>
                    <a:p>
                      <a:pPr indent="0" lvl="0" marL="0" rtl="0" algn="ctr">
                        <a:lnSpc>
                          <a:spcPct val="115000"/>
                        </a:lnSpc>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0"/>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7.2.3 -</a:t>
            </a:r>
            <a:r>
              <a:rPr lang="en"/>
              <a:t> Resilient Design for Leading - An Implementation Plan</a:t>
            </a:r>
            <a:endParaRPr/>
          </a:p>
        </p:txBody>
      </p:sp>
      <p:sp>
        <p:nvSpPr>
          <p:cNvPr id="979" name="Google Shape;979;p40"/>
          <p:cNvSpPr txBox="1"/>
          <p:nvPr>
            <p:ph idx="1" type="body"/>
          </p:nvPr>
        </p:nvSpPr>
        <p:spPr>
          <a:xfrm>
            <a:off x="374550" y="1686950"/>
            <a:ext cx="6514500" cy="621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a:t>
            </a:r>
            <a:r>
              <a:rPr i="1" lang="en" sz="1700">
                <a:solidFill>
                  <a:schemeClr val="hlink"/>
                </a:solidFill>
              </a:rPr>
              <a:t>NSTRUCTIONS:</a:t>
            </a:r>
            <a:endParaRPr i="1"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Create an implementation plan for one of the resilient leadership mindset shifts and practices (</a:t>
            </a:r>
            <a:r>
              <a:rPr lang="en" sz="1700" u="sng">
                <a:solidFill>
                  <a:schemeClr val="hlink"/>
                </a:solidFill>
                <a:hlinkClick action="ppaction://hlinksldjump" r:id="rId3"/>
              </a:rPr>
              <a:t>page 19</a:t>
            </a:r>
            <a:r>
              <a:rPr lang="en" sz="1700">
                <a:solidFill>
                  <a:schemeClr val="hlink"/>
                </a:solidFill>
              </a:rPr>
              <a:t> of the workbook). You may choose either the one you selected in Activity 7.2.2 or one of the other mindset shifts and practices from the table. </a:t>
            </a:r>
            <a:endParaRPr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You may use any format or organizational structure to develop your implementation plan, but it must contain the following components:</a:t>
            </a:r>
            <a:endParaRPr sz="1700">
              <a:solidFill>
                <a:schemeClr val="hlink"/>
              </a:solidFill>
            </a:endParaRPr>
          </a:p>
          <a:p>
            <a:pPr indent="0" lvl="0" marL="457200" rtl="0" algn="l">
              <a:lnSpc>
                <a:spcPct val="100000"/>
              </a:lnSpc>
              <a:spcBef>
                <a:spcPts val="0"/>
              </a:spcBef>
              <a:spcAft>
                <a:spcPts val="0"/>
              </a:spcAft>
              <a:buNone/>
            </a:pPr>
            <a:r>
              <a:t/>
            </a:r>
            <a:endParaRPr sz="1700">
              <a:solidFill>
                <a:schemeClr val="hlink"/>
              </a:solidFill>
            </a:endParaRPr>
          </a:p>
          <a:p>
            <a:pPr indent="-336550" lvl="0" marL="457200" rtl="0" algn="l">
              <a:lnSpc>
                <a:spcPct val="100000"/>
              </a:lnSpc>
              <a:spcBef>
                <a:spcPts val="0"/>
              </a:spcBef>
              <a:spcAft>
                <a:spcPts val="0"/>
              </a:spcAft>
              <a:buClr>
                <a:schemeClr val="hlink"/>
              </a:buClr>
              <a:buSzPts val="1700"/>
              <a:buAutoNum type="arabicPeriod"/>
            </a:pPr>
            <a:r>
              <a:rPr lang="en" sz="1700">
                <a:solidFill>
                  <a:schemeClr val="hlink"/>
                </a:solidFill>
              </a:rPr>
              <a:t>The identification of one of the resilient leadership mindset shifts and practices from Activity 7.2.2 (e.g., counter volatility with vision)</a:t>
            </a:r>
            <a:endParaRPr sz="1700">
              <a:solidFill>
                <a:schemeClr val="hlink"/>
              </a:solidFill>
            </a:endParaRPr>
          </a:p>
          <a:p>
            <a:pPr indent="-336550" lvl="0" marL="457200" rtl="0" algn="l">
              <a:lnSpc>
                <a:spcPct val="100000"/>
              </a:lnSpc>
              <a:spcBef>
                <a:spcPts val="0"/>
              </a:spcBef>
              <a:spcAft>
                <a:spcPts val="0"/>
              </a:spcAft>
              <a:buClr>
                <a:schemeClr val="hlink"/>
              </a:buClr>
              <a:buSzPts val="1700"/>
              <a:buAutoNum type="arabicPeriod"/>
            </a:pPr>
            <a:r>
              <a:rPr lang="en" sz="1700">
                <a:solidFill>
                  <a:schemeClr val="hlink"/>
                </a:solidFill>
              </a:rPr>
              <a:t>A step-by-step plan outlining the mindset shift and specific practice to be improved or developed </a:t>
            </a:r>
            <a:endParaRPr sz="1700">
              <a:solidFill>
                <a:schemeClr val="hlink"/>
              </a:solidFill>
            </a:endParaRPr>
          </a:p>
          <a:p>
            <a:pPr indent="-336550" lvl="0" marL="457200" rtl="0" algn="l">
              <a:lnSpc>
                <a:spcPct val="100000"/>
              </a:lnSpc>
              <a:spcBef>
                <a:spcPts val="0"/>
              </a:spcBef>
              <a:spcAft>
                <a:spcPts val="0"/>
              </a:spcAft>
              <a:buClr>
                <a:schemeClr val="hlink"/>
              </a:buClr>
              <a:buSzPts val="1700"/>
              <a:buAutoNum type="arabicPeriod"/>
            </a:pPr>
            <a:r>
              <a:rPr lang="en" sz="1700">
                <a:solidFill>
                  <a:schemeClr val="hlink"/>
                </a:solidFill>
              </a:rPr>
              <a:t>The step-by-step plan must include objectives, outcomes, and a timeline.</a:t>
            </a:r>
            <a:endParaRPr sz="1700">
              <a:solidFill>
                <a:schemeClr val="hlink"/>
              </a:solidFill>
            </a:endParaRPr>
          </a:p>
          <a:p>
            <a:pPr indent="-336550" lvl="0" marL="457200" rtl="0" algn="l">
              <a:lnSpc>
                <a:spcPct val="100000"/>
              </a:lnSpc>
              <a:spcBef>
                <a:spcPts val="0"/>
              </a:spcBef>
              <a:spcAft>
                <a:spcPts val="0"/>
              </a:spcAft>
              <a:buClr>
                <a:schemeClr val="hlink"/>
              </a:buClr>
              <a:buSzPts val="1700"/>
              <a:buAutoNum type="arabicPeriod"/>
            </a:pPr>
            <a:r>
              <a:rPr lang="en" sz="1700">
                <a:solidFill>
                  <a:schemeClr val="hlink"/>
                </a:solidFill>
              </a:rPr>
              <a:t>The step-by-step plan must integrate all four constants of learning.  </a:t>
            </a:r>
            <a:endParaRPr sz="1700">
              <a:solidFill>
                <a:schemeClr val="hlink"/>
              </a:solidFill>
            </a:endParaRPr>
          </a:p>
          <a:p>
            <a:pPr indent="-336550" lvl="0" marL="457200" rtl="0" algn="l">
              <a:lnSpc>
                <a:spcPct val="100000"/>
              </a:lnSpc>
              <a:spcBef>
                <a:spcPts val="0"/>
              </a:spcBef>
              <a:spcAft>
                <a:spcPts val="0"/>
              </a:spcAft>
              <a:buClr>
                <a:schemeClr val="hlink"/>
              </a:buClr>
              <a:buSzPts val="1700"/>
              <a:buAutoNum type="arabicPeriod"/>
            </a:pPr>
            <a:r>
              <a:rPr lang="en" sz="1700">
                <a:solidFill>
                  <a:schemeClr val="hlink"/>
                </a:solidFill>
              </a:rPr>
              <a:t>The step-by-step plan must have a component that focuses on enhancing or creating safe, supportive, and equitable learning environments. </a:t>
            </a:r>
            <a:endParaRPr i="1" sz="1700">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980" name="Google Shape;980;p40"/>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981" name="Google Shape;981;p40">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2" name="Google Shape;982;p40">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3" name="Google Shape;983;p4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4" name="Google Shape;984;p4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5" name="Google Shape;985;p40">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6" name="Google Shape;986;p40">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7" name="Google Shape;987;p40">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8" name="Google Shape;988;p40">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9" name="Google Shape;989;p40">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0" name="Google Shape;990;p40">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1" name="Google Shape;991;p40">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2" name="Google Shape;992;p40">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3" name="Google Shape;993;p40"/>
          <p:cNvSpPr txBox="1"/>
          <p:nvPr/>
        </p:nvSpPr>
        <p:spPr>
          <a:xfrm>
            <a:off x="375000" y="7782575"/>
            <a:ext cx="6513600" cy="1508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Caveat"/>
                <a:ea typeface="Caveat"/>
                <a:cs typeface="Caveat"/>
                <a:sym typeface="Caveat"/>
              </a:rPr>
              <a:t>Link to my </a:t>
            </a:r>
            <a:r>
              <a:rPr b="1" lang="en" sz="2300">
                <a:solidFill>
                  <a:srgbClr val="353535"/>
                </a:solidFill>
                <a:latin typeface="Caveat"/>
                <a:ea typeface="Caveat"/>
                <a:cs typeface="Caveat"/>
                <a:sym typeface="Caveat"/>
              </a:rPr>
              <a:t>Resilient Design for Leading Implementation Plan:</a:t>
            </a:r>
            <a:endParaRPr b="1" sz="2300">
              <a:solidFill>
                <a:srgbClr val="353535"/>
              </a:solidFill>
              <a:latin typeface="Caveat"/>
              <a:ea typeface="Caveat"/>
              <a:cs typeface="Caveat"/>
              <a:sym typeface="Caveat"/>
            </a:endParaRPr>
          </a:p>
          <a:p>
            <a:pPr indent="0" lvl="0" marL="0" rtl="0" algn="ctr">
              <a:spcBef>
                <a:spcPts val="0"/>
              </a:spcBef>
              <a:spcAft>
                <a:spcPts val="0"/>
              </a:spcAft>
              <a:buNone/>
            </a:pPr>
            <a:r>
              <a:t/>
            </a:r>
            <a:endParaRPr b="1" sz="2100">
              <a:solidFill>
                <a:srgbClr val="353535"/>
              </a:solidFill>
              <a:latin typeface="Caveat"/>
              <a:ea typeface="Caveat"/>
              <a:cs typeface="Caveat"/>
              <a:sym typeface="Caveat"/>
            </a:endParaRPr>
          </a:p>
          <a:p>
            <a:pPr indent="0" lvl="0" marL="0" rtl="0" algn="ctr">
              <a:spcBef>
                <a:spcPts val="0"/>
              </a:spcBef>
              <a:spcAft>
                <a:spcPts val="0"/>
              </a:spcAft>
              <a:buNone/>
            </a:pPr>
            <a:r>
              <a:t/>
            </a:r>
            <a:endParaRPr b="1" sz="2100">
              <a:solidFill>
                <a:srgbClr val="353535"/>
              </a:solidFill>
              <a:latin typeface="Caveat"/>
              <a:ea typeface="Caveat"/>
              <a:cs typeface="Caveat"/>
              <a:sym typeface="Caveat"/>
            </a:endParaRPr>
          </a:p>
          <a:p>
            <a:pPr indent="0" lvl="0" marL="0" rtl="0" algn="ctr">
              <a:spcBef>
                <a:spcPts val="0"/>
              </a:spcBef>
              <a:spcAft>
                <a:spcPts val="0"/>
              </a:spcAft>
              <a:buNone/>
            </a:pPr>
            <a:r>
              <a:t/>
            </a:r>
            <a:endParaRPr b="1" sz="2100">
              <a:solidFill>
                <a:srgbClr val="353535"/>
              </a:solidFill>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grpSp>
        <p:nvGrpSpPr>
          <p:cNvPr id="998" name="Google Shape;998;p41"/>
          <p:cNvGrpSpPr/>
          <p:nvPr/>
        </p:nvGrpSpPr>
        <p:grpSpPr>
          <a:xfrm>
            <a:off x="224350" y="224350"/>
            <a:ext cx="7116900" cy="9597300"/>
            <a:chOff x="224350" y="224350"/>
            <a:chExt cx="7116900" cy="9597300"/>
          </a:xfrm>
        </p:grpSpPr>
        <p:sp>
          <p:nvSpPr>
            <p:cNvPr id="999" name="Google Shape;999;p41"/>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1"/>
            <p:cNvSpPr/>
            <p:nvPr/>
          </p:nvSpPr>
          <p:spPr>
            <a:xfrm rot="5400000">
              <a:off x="6936250" y="3016321"/>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1" name="Google Shape;1001;p41"/>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03</a:t>
            </a:r>
            <a:endParaRPr/>
          </a:p>
        </p:txBody>
      </p:sp>
      <p:cxnSp>
        <p:nvCxnSpPr>
          <p:cNvPr id="1002" name="Google Shape;1002;p41"/>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003" name="Google Shape;1003;p41">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1004" name="Google Shape;1004;p41"/>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Leading to Support Excellent Teaching for Everyone</a:t>
            </a:r>
            <a:endParaRPr/>
          </a:p>
        </p:txBody>
      </p:sp>
      <p:sp>
        <p:nvSpPr>
          <p:cNvPr id="1005" name="Google Shape;1005;p41">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6" name="Google Shape;1006;p41">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7" name="Google Shape;1007;p4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8" name="Google Shape;1008;p4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9" name="Google Shape;1009;p41">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0" name="Google Shape;1010;p41">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1" name="Google Shape;1011;p41">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2" name="Google Shape;1012;p41">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3" name="Google Shape;1013;p41">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4" name="Google Shape;1014;p41">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5" name="Google Shape;1015;p41">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6" name="Google Shape;1016;p41">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4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022" name="Google Shape;1022;p42"/>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023" name="Google Shape;1023;p42"/>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sz="1600">
                          <a:latin typeface="Poppins"/>
                          <a:ea typeface="Poppins"/>
                          <a:cs typeface="Poppins"/>
                          <a:sym typeface="Poppins"/>
                        </a:rPr>
                        <a:t>Universal Design for Learning (UDL)</a:t>
                      </a:r>
                      <a:endParaRPr b="1"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u="sng">
                          <a:latin typeface="Poppins"/>
                          <a:ea typeface="Poppins"/>
                          <a:cs typeface="Poppins"/>
                          <a:sym typeface="Poppins"/>
                          <a:hlinkClick r:id="rId3"/>
                        </a:rPr>
                        <a:t>UDL</a:t>
                      </a:r>
                      <a:r>
                        <a:rPr lang="en" sz="1600">
                          <a:latin typeface="Poppins"/>
                          <a:ea typeface="Poppins"/>
                          <a:cs typeface="Poppins"/>
                          <a:sym typeface="Poppins"/>
                        </a:rPr>
                        <a:t> is a teaching and learning approach that uses a variety of teaching methods to remove barriers to learning. UDL encourages multiple means of </a:t>
                      </a:r>
                      <a:r>
                        <a:rPr b="1" lang="en" sz="1600">
                          <a:latin typeface="Poppins"/>
                          <a:ea typeface="Poppins"/>
                          <a:cs typeface="Poppins"/>
                          <a:sym typeface="Poppins"/>
                        </a:rPr>
                        <a:t>engagement</a:t>
                      </a:r>
                      <a:r>
                        <a:rPr lang="en" sz="1600">
                          <a:latin typeface="Poppins"/>
                          <a:ea typeface="Poppins"/>
                          <a:cs typeface="Poppins"/>
                          <a:sym typeface="Poppins"/>
                        </a:rPr>
                        <a:t> to motivate learners, multiple means of </a:t>
                      </a:r>
                      <a:r>
                        <a:rPr b="1" lang="en" sz="1600">
                          <a:latin typeface="Poppins"/>
                          <a:ea typeface="Poppins"/>
                          <a:cs typeface="Poppins"/>
                          <a:sym typeface="Poppins"/>
                        </a:rPr>
                        <a:t>representation</a:t>
                      </a:r>
                      <a:r>
                        <a:rPr lang="en" sz="1600">
                          <a:latin typeface="Poppins"/>
                          <a:ea typeface="Poppins"/>
                          <a:cs typeface="Poppins"/>
                          <a:sym typeface="Poppins"/>
                        </a:rPr>
                        <a:t> by offering information in more than one format, and multiple means of </a:t>
                      </a:r>
                      <a:r>
                        <a:rPr b="1" lang="en" sz="1600">
                          <a:latin typeface="Poppins"/>
                          <a:ea typeface="Poppins"/>
                          <a:cs typeface="Poppins"/>
                          <a:sym typeface="Poppins"/>
                        </a:rPr>
                        <a:t>action and expression</a:t>
                      </a:r>
                      <a:r>
                        <a:rPr lang="en" sz="1600">
                          <a:latin typeface="Poppins"/>
                          <a:ea typeface="Poppins"/>
                          <a:cs typeface="Poppins"/>
                          <a:sym typeface="Poppins"/>
                        </a:rPr>
                        <a:t> to give learners options for interacting with the content and demonstrating learning. </a:t>
                      </a:r>
                      <a:endParaRPr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24" name="Google Shape;1024;p4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5" name="Google Shape;1025;p4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6" name="Google Shape;1026;p4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7" name="Google Shape;1027;p4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8" name="Google Shape;1028;p4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9" name="Google Shape;1029;p4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0" name="Google Shape;1030;p4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1" name="Google Shape;1031;p4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2" name="Google Shape;1032;p4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3" name="Google Shape;1033;p4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4" name="Google Shape;1034;p4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5" name="Google Shape;1035;p4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4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7.3.1 - The History of New York State Public Education: Test Your Knowledge</a:t>
            </a:r>
            <a:endParaRPr/>
          </a:p>
        </p:txBody>
      </p:sp>
      <p:sp>
        <p:nvSpPr>
          <p:cNvPr id="1041" name="Google Shape;1041;p43"/>
          <p:cNvSpPr txBox="1"/>
          <p:nvPr>
            <p:ph idx="1" type="body"/>
          </p:nvPr>
        </p:nvSpPr>
        <p:spPr>
          <a:xfrm>
            <a:off x="374675" y="2226500"/>
            <a:ext cx="6514500" cy="204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Reflecting upon the history of public education in New York State, answer the following true/false questions by </a:t>
            </a:r>
            <a:r>
              <a:rPr lang="en">
                <a:solidFill>
                  <a:schemeClr val="hlink"/>
                </a:solidFill>
                <a:highlight>
                  <a:schemeClr val="dk2"/>
                </a:highlight>
              </a:rPr>
              <a:t>highlighting</a:t>
            </a:r>
            <a:r>
              <a:rPr lang="en">
                <a:solidFill>
                  <a:schemeClr val="hlink"/>
                </a:solidFill>
              </a:rPr>
              <a:t> the correct answer. Correct answers are on the next page.</a:t>
            </a:r>
            <a:endParaRPr>
              <a:solidFill>
                <a:schemeClr val="hlink"/>
              </a:solidFill>
            </a:endParaRPr>
          </a:p>
        </p:txBody>
      </p:sp>
      <p:sp>
        <p:nvSpPr>
          <p:cNvPr id="1042" name="Google Shape;1042;p4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3" name="Google Shape;1043;p4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4" name="Google Shape;1044;p4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5" name="Google Shape;1045;p4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6" name="Google Shape;1046;p4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7" name="Google Shape;1047;p4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8" name="Google Shape;1048;p4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9" name="Google Shape;1049;p4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0" name="Google Shape;1050;p4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1" name="Google Shape;1051;p4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2" name="Google Shape;1052;p4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3" name="Google Shape;1053;p4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54" name="Google Shape;1054;p43"/>
          <p:cNvGraphicFramePr/>
          <p:nvPr/>
        </p:nvGraphicFramePr>
        <p:xfrm>
          <a:off x="698225" y="4399525"/>
          <a:ext cx="3000000" cy="3000000"/>
        </p:xfrm>
        <a:graphic>
          <a:graphicData uri="http://schemas.openxmlformats.org/drawingml/2006/table">
            <a:tbl>
              <a:tblPr>
                <a:noFill/>
                <a:tableStyleId>{47044031-EBA9-481D-91EE-4B810D05ACEC}</a:tableStyleId>
              </a:tblPr>
              <a:tblGrid>
                <a:gridCol w="3688850"/>
                <a:gridCol w="1089275"/>
                <a:gridCol w="1089275"/>
              </a:tblGrid>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The first public school was established in 1791.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After the first public school opened, it took four decades for NYS to establish a public school system. </a:t>
                      </a:r>
                      <a:endParaRPr sz="1700">
                        <a:solidFill>
                          <a:schemeClr val="hlink"/>
                        </a:solidFill>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As of 1920, there were still more than 8,000 one-room elementary schools across the state.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As of 2020, NYS’s public school system had more than 2.4 million students.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As of 2020, NYS had more than 4,300 public schools.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1055" name="Google Shape;1055;p4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4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7.3.1 - The History of New York State Public Education: Test Your Knowledge (Continued) </a:t>
            </a:r>
            <a:endParaRPr/>
          </a:p>
        </p:txBody>
      </p:sp>
      <p:sp>
        <p:nvSpPr>
          <p:cNvPr id="1061" name="Google Shape;1061;p4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2" name="Google Shape;1062;p4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3" name="Google Shape;1063;p4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4" name="Google Shape;1064;p4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5" name="Google Shape;1065;p4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6" name="Google Shape;1066;p4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7" name="Google Shape;1067;p4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8" name="Google Shape;1068;p4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9" name="Google Shape;1069;p4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0" name="Google Shape;1070;p4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1" name="Google Shape;1071;p4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2" name="Google Shape;1072;p4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73" name="Google Shape;1073;p44"/>
          <p:cNvGraphicFramePr/>
          <p:nvPr/>
        </p:nvGraphicFramePr>
        <p:xfrm>
          <a:off x="698225" y="4399525"/>
          <a:ext cx="3000000" cy="3000000"/>
        </p:xfrm>
        <a:graphic>
          <a:graphicData uri="http://schemas.openxmlformats.org/drawingml/2006/table">
            <a:tbl>
              <a:tblPr>
                <a:noFill/>
                <a:tableStyleId>{47044031-EBA9-481D-91EE-4B810D05ACEC}</a:tableStyleId>
              </a:tblPr>
              <a:tblGrid>
                <a:gridCol w="3688850"/>
                <a:gridCol w="1089275"/>
                <a:gridCol w="1089275"/>
              </a:tblGrid>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The first public school was established in 1791.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highlight>
                            <a:schemeClr val="dk2"/>
                          </a:highlight>
                          <a:latin typeface="Poppins"/>
                          <a:ea typeface="Poppins"/>
                          <a:cs typeface="Poppins"/>
                          <a:sym typeface="Poppins"/>
                        </a:rPr>
                        <a:t>TRUE</a:t>
                      </a:r>
                      <a:endParaRPr sz="1700">
                        <a:highlight>
                          <a:schemeClr val="dk2"/>
                        </a:highlight>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After the first public school opened, i</a:t>
                      </a:r>
                      <a:r>
                        <a:rPr lang="en" sz="1700">
                          <a:solidFill>
                            <a:schemeClr val="hlink"/>
                          </a:solidFill>
                          <a:latin typeface="Poppins"/>
                          <a:ea typeface="Poppins"/>
                          <a:cs typeface="Poppins"/>
                          <a:sym typeface="Poppins"/>
                        </a:rPr>
                        <a:t>t took four decades for NYS to establish a public school system.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TRUE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highlight>
                            <a:schemeClr val="dk2"/>
                          </a:highlight>
                          <a:latin typeface="Poppins"/>
                          <a:ea typeface="Poppins"/>
                          <a:cs typeface="Poppins"/>
                          <a:sym typeface="Poppins"/>
                        </a:rPr>
                        <a:t>FALSE</a:t>
                      </a:r>
                      <a:endParaRPr sz="1700">
                        <a:highlight>
                          <a:schemeClr val="dk2"/>
                        </a:highlight>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As of 1920, there were still more than 8,000 one-room elementary schools across the state.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highlight>
                            <a:schemeClr val="dk2"/>
                          </a:highlight>
                          <a:latin typeface="Poppins"/>
                          <a:ea typeface="Poppins"/>
                          <a:cs typeface="Poppins"/>
                          <a:sym typeface="Poppins"/>
                        </a:rPr>
                        <a:t>TRUE</a:t>
                      </a:r>
                      <a:endParaRPr sz="1700">
                        <a:highlight>
                          <a:schemeClr val="dk2"/>
                        </a:highlight>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As of 2020, NYS’s public school system had more than 2.4 million students.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highlight>
                            <a:schemeClr val="dk2"/>
                          </a:highlight>
                          <a:latin typeface="Poppins"/>
                          <a:ea typeface="Poppins"/>
                          <a:cs typeface="Poppins"/>
                          <a:sym typeface="Poppins"/>
                        </a:rPr>
                        <a:t>TRUE</a:t>
                      </a:r>
                      <a:endParaRPr sz="1700">
                        <a:highlight>
                          <a:schemeClr val="dk2"/>
                        </a:highlight>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As of 2020, NYS had more than 4,300 public schools. </a:t>
                      </a:r>
                      <a:endParaRPr sz="1700">
                        <a:latin typeface="Poppins"/>
                        <a:ea typeface="Poppins"/>
                        <a:cs typeface="Poppins"/>
                        <a:sym typeface="Poppins"/>
                      </a:endParaRPr>
                    </a:p>
                  </a:txBody>
                  <a:tcPr marT="91425" marB="91425" marR="91425" marL="91425">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highlight>
                            <a:schemeClr val="dk2"/>
                          </a:highlight>
                          <a:latin typeface="Poppins"/>
                          <a:ea typeface="Poppins"/>
                          <a:cs typeface="Poppins"/>
                          <a:sym typeface="Poppins"/>
                        </a:rPr>
                        <a:t>TRUE</a:t>
                      </a:r>
                      <a:endParaRPr sz="1700">
                        <a:highlight>
                          <a:schemeClr val="dk2"/>
                        </a:highlight>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Poppins"/>
                          <a:ea typeface="Poppins"/>
                          <a:cs typeface="Poppins"/>
                          <a:sym typeface="Poppins"/>
                        </a:rPr>
                        <a:t>FALSE</a:t>
                      </a:r>
                      <a:endParaRPr sz="1700">
                        <a:latin typeface="Poppins"/>
                        <a:ea typeface="Poppins"/>
                        <a:cs typeface="Poppins"/>
                        <a:sym typeface="Poppins"/>
                      </a:endParaRPr>
                    </a:p>
                  </a:txBody>
                  <a:tcPr marT="91425" marB="91425" marR="91425" marL="91425" anchor="ctr">
                    <a:lnL cap="flat" cmpd="sng" w="38100">
                      <a:solidFill>
                        <a:schemeClr val="dk2">
                          <a:alpha val="0"/>
                        </a:schemeClr>
                      </a:solidFill>
                      <a:prstDash val="solid"/>
                      <a:round/>
                      <a:headEnd len="sm" w="sm" type="none"/>
                      <a:tailEnd len="sm" w="sm" type="none"/>
                    </a:lnL>
                    <a:lnR cap="flat" cmpd="sng" w="38100">
                      <a:solidFill>
                        <a:schemeClr val="dk2">
                          <a:alpha val="0"/>
                        </a:scheme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1074" name="Google Shape;1074;p44"/>
          <p:cNvSpPr txBox="1"/>
          <p:nvPr>
            <p:ph idx="1" type="body"/>
          </p:nvPr>
        </p:nvSpPr>
        <p:spPr>
          <a:xfrm>
            <a:off x="374675" y="2226500"/>
            <a:ext cx="6514500" cy="2046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Move or delete the box below to reveal the c</a:t>
            </a:r>
            <a:r>
              <a:rPr lang="en">
                <a:solidFill>
                  <a:schemeClr val="hlink"/>
                </a:solidFill>
              </a:rPr>
              <a:t>orrect answers to the true/false questions on the previous page.</a:t>
            </a:r>
            <a:endParaRPr>
              <a:solidFill>
                <a:schemeClr val="hlink"/>
              </a:solidFill>
            </a:endParaRPr>
          </a:p>
        </p:txBody>
      </p:sp>
      <p:sp>
        <p:nvSpPr>
          <p:cNvPr id="1075" name="Google Shape;1075;p44"/>
          <p:cNvSpPr/>
          <p:nvPr/>
        </p:nvSpPr>
        <p:spPr>
          <a:xfrm>
            <a:off x="488675" y="3874575"/>
            <a:ext cx="6286500" cy="5853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4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7.3.2 - </a:t>
            </a:r>
            <a:r>
              <a:rPr lang="en" sz="3400"/>
              <a:t>Using the CAST Framework for UDL Implementation</a:t>
            </a:r>
            <a:endParaRPr sz="3400"/>
          </a:p>
        </p:txBody>
      </p:sp>
      <p:sp>
        <p:nvSpPr>
          <p:cNvPr id="1081" name="Google Shape;1081;p45"/>
          <p:cNvSpPr txBox="1"/>
          <p:nvPr>
            <p:ph idx="1" type="body"/>
          </p:nvPr>
        </p:nvSpPr>
        <p:spPr>
          <a:xfrm>
            <a:off x="374550" y="1580850"/>
            <a:ext cx="6514500" cy="58449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115000"/>
              </a:lnSpc>
              <a:spcBef>
                <a:spcPts val="0"/>
              </a:spcBef>
              <a:spcAft>
                <a:spcPts val="0"/>
              </a:spcAft>
              <a:buNone/>
            </a:pPr>
            <a:r>
              <a:rPr lang="en" sz="1700">
                <a:solidFill>
                  <a:schemeClr val="hlink"/>
                </a:solidFill>
              </a:rPr>
              <a:t>In this activity, you will explore the shifts in practice that leaders must make in order to implement UDL schoolwide for TALE.  </a:t>
            </a:r>
            <a:endParaRPr sz="1700">
              <a:solidFill>
                <a:srgbClr val="FF0000"/>
              </a:solidFill>
            </a:endParaRPr>
          </a:p>
          <a:p>
            <a:pPr indent="0" lvl="0" marL="0" rtl="0" algn="l">
              <a:lnSpc>
                <a:spcPct val="115000"/>
              </a:lnSpc>
              <a:spcBef>
                <a:spcPts val="0"/>
              </a:spcBef>
              <a:spcAft>
                <a:spcPts val="0"/>
              </a:spcAft>
              <a:buNone/>
            </a:pPr>
            <a:r>
              <a:t/>
            </a:r>
            <a:endParaRPr sz="1700" u="sng">
              <a:solidFill>
                <a:srgbClr val="FF0000"/>
              </a:solidFill>
            </a:endParaRPr>
          </a:p>
          <a:p>
            <a:pPr indent="0" lvl="0" marL="0" rtl="0" algn="l">
              <a:lnSpc>
                <a:spcPct val="115000"/>
              </a:lnSpc>
              <a:spcBef>
                <a:spcPts val="0"/>
              </a:spcBef>
              <a:spcAft>
                <a:spcPts val="0"/>
              </a:spcAft>
              <a:buNone/>
            </a:pPr>
            <a:r>
              <a:rPr i="1" lang="en" sz="1700">
                <a:solidFill>
                  <a:schemeClr val="hlink"/>
                </a:solidFill>
              </a:rPr>
              <a:t>INSTRUCTIONS: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Review the first table on the following page, which summarizes the phases of schoolwide UDL implementation and the associated tasks within each phase.</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Select the most appropriate phase of your school’s UDL implementation. For example, if your school is not currently implementing UDL, start with Pre-phase or Phase 1. If your school is implementing UDL but additional training is needed for full implementation, select Phase 3 or 4.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Advance to the next page and respond to the prompts provided in the second table. </a:t>
            </a:r>
            <a:endParaRPr sz="1700">
              <a:solidFill>
                <a:schemeClr val="hlink"/>
              </a:solidFill>
            </a:endParaRPr>
          </a:p>
        </p:txBody>
      </p:sp>
      <p:sp>
        <p:nvSpPr>
          <p:cNvPr id="1082" name="Google Shape;1082;p4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3" name="Google Shape;1083;p4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4" name="Google Shape;1084;p4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5" name="Google Shape;1085;p4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6" name="Google Shape;1086;p4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7" name="Google Shape;1087;p4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8" name="Google Shape;1088;p4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9" name="Google Shape;1089;p4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0" name="Google Shape;1090;p4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1" name="Google Shape;1091;p4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2" name="Google Shape;1092;p4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3" name="Google Shape;1093;p4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4" name="Google Shape;1094;p4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46"/>
          <p:cNvSpPr txBox="1"/>
          <p:nvPr>
            <p:ph type="title"/>
          </p:nvPr>
        </p:nvSpPr>
        <p:spPr>
          <a:xfrm>
            <a:off x="374550" y="322842"/>
            <a:ext cx="6514500" cy="13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7.3.2 - </a:t>
            </a:r>
            <a:r>
              <a:rPr lang="en" sz="3400"/>
              <a:t>Using the CAST Framework for UDL Implementation (Continued)</a:t>
            </a:r>
            <a:endParaRPr sz="3400"/>
          </a:p>
        </p:txBody>
      </p:sp>
      <p:sp>
        <p:nvSpPr>
          <p:cNvPr id="1100" name="Google Shape;1100;p4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1" name="Google Shape;1101;p4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2" name="Google Shape;1102;p4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3" name="Google Shape;1103;p4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4" name="Google Shape;1104;p4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5" name="Google Shape;1105;p4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6" name="Google Shape;1106;p4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7" name="Google Shape;1107;p4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8" name="Google Shape;1108;p4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9" name="Google Shape;1109;p4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0" name="Google Shape;1110;p4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1" name="Google Shape;1111;p4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2" name="Google Shape;1112;p4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113" name="Google Shape;1113;p46"/>
          <p:cNvGraphicFramePr/>
          <p:nvPr/>
        </p:nvGraphicFramePr>
        <p:xfrm>
          <a:off x="374550" y="2104550"/>
          <a:ext cx="3000000" cy="3000000"/>
        </p:xfrm>
        <a:graphic>
          <a:graphicData uri="http://schemas.openxmlformats.org/drawingml/2006/table">
            <a:tbl>
              <a:tblPr>
                <a:noFill/>
                <a:tableStyleId>{85FB2A98-E81C-4CBC-A2DC-145CE232F8CD}</a:tableStyleId>
              </a:tblPr>
              <a:tblGrid>
                <a:gridCol w="976575"/>
                <a:gridCol w="5672300"/>
              </a:tblGrid>
              <a:tr h="266700">
                <a:tc gridSpan="2">
                  <a:txBody>
                    <a:bodyPr/>
                    <a:lstStyle/>
                    <a:p>
                      <a:pPr indent="0" lvl="0" marL="0" rtl="0" algn="ctr">
                        <a:lnSpc>
                          <a:spcPct val="115000"/>
                        </a:lnSpc>
                        <a:spcBef>
                          <a:spcPts val="0"/>
                        </a:spcBef>
                        <a:spcAft>
                          <a:spcPts val="0"/>
                        </a:spcAft>
                        <a:buNone/>
                      </a:pPr>
                      <a:r>
                        <a:rPr b="1" lang="en" sz="1300">
                          <a:latin typeface="Poppins"/>
                          <a:ea typeface="Poppins"/>
                          <a:cs typeface="Poppins"/>
                          <a:sym typeface="Poppins"/>
                        </a:rPr>
                        <a:t>Overview of the Schoolwide UDL Implementation Process </a:t>
                      </a:r>
                      <a:endParaRPr b="1" sz="1300">
                        <a:latin typeface="Poppins"/>
                        <a:ea typeface="Poppins"/>
                        <a:cs typeface="Poppins"/>
                        <a:sym typeface="Poppins"/>
                      </a:endParaRPr>
                    </a:p>
                    <a:p>
                      <a:pPr indent="0" lvl="0" marL="0" rtl="0" algn="ctr">
                        <a:lnSpc>
                          <a:spcPct val="115000"/>
                        </a:lnSpc>
                        <a:spcBef>
                          <a:spcPts val="0"/>
                        </a:spcBef>
                        <a:spcAft>
                          <a:spcPts val="0"/>
                        </a:spcAft>
                        <a:buNone/>
                      </a:pPr>
                      <a:r>
                        <a:rPr lang="en" sz="1300">
                          <a:latin typeface="Poppins"/>
                          <a:ea typeface="Poppins"/>
                          <a:cs typeface="Poppins"/>
                          <a:sym typeface="Poppins"/>
                        </a:rPr>
                        <a:t>Adapted from </a:t>
                      </a:r>
                      <a:r>
                        <a:rPr lang="en" sz="1300" u="sng">
                          <a:solidFill>
                            <a:srgbClr val="1155CC"/>
                          </a:solidFill>
                          <a:latin typeface="Poppins"/>
                          <a:ea typeface="Poppins"/>
                          <a:cs typeface="Poppins"/>
                          <a:sym typeface="Poppins"/>
                          <a:hlinkClick r:id="rId13">
                            <a:extLst>
                              <a:ext uri="{A12FA001-AC4F-418D-AE19-62706E023703}">
                                <ahyp:hlinkClr val="tx"/>
                              </a:ext>
                            </a:extLst>
                          </a:hlinkClick>
                        </a:rPr>
                        <a:t>CAST</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hMerge="1"/>
              </a:tr>
              <a:tr h="12700">
                <a:tc>
                  <a:txBody>
                    <a:bodyPr/>
                    <a:lstStyle/>
                    <a:p>
                      <a:pPr indent="0" lvl="0" marL="0" rtl="0" algn="l">
                        <a:lnSpc>
                          <a:spcPct val="115000"/>
                        </a:lnSpc>
                        <a:spcBef>
                          <a:spcPts val="0"/>
                        </a:spcBef>
                        <a:spcAft>
                          <a:spcPts val="0"/>
                        </a:spcAft>
                        <a:buNone/>
                      </a:pPr>
                      <a:r>
                        <a:rPr b="1" lang="en" sz="1200">
                          <a:latin typeface="Poppins"/>
                          <a:ea typeface="Poppins"/>
                          <a:cs typeface="Poppins"/>
                          <a:sym typeface="Poppins"/>
                        </a:rPr>
                        <a:t>Pre-phase </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p>
                      <a:pPr indent="0" lvl="0" marL="0" rtl="0" algn="l">
                        <a:lnSpc>
                          <a:spcPct val="115000"/>
                        </a:lnSpc>
                        <a:spcBef>
                          <a:spcPts val="0"/>
                        </a:spcBef>
                        <a:spcAft>
                          <a:spcPts val="0"/>
                        </a:spcAft>
                        <a:buNone/>
                      </a:pPr>
                      <a:r>
                        <a:rPr b="1" lang="en" sz="1200">
                          <a:latin typeface="Poppins"/>
                          <a:ea typeface="Poppins"/>
                          <a:cs typeface="Poppins"/>
                          <a:sym typeface="Poppins"/>
                        </a:rPr>
                        <a:t>Explore</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Investigate UDL as a potential schoolwide framework.</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Build awareness about UDL with key players.</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Determine willingness/interest of staff in schoolwide UDL.</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b="1" lang="en" sz="1200">
                          <a:latin typeface="Poppins"/>
                          <a:ea typeface="Poppins"/>
                          <a:cs typeface="Poppins"/>
                          <a:sym typeface="Poppins"/>
                        </a:rPr>
                        <a:t>Phase 1 </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p>
                      <a:pPr indent="0" lvl="0" marL="0" rtl="0" algn="l">
                        <a:lnSpc>
                          <a:spcPct val="115000"/>
                        </a:lnSpc>
                        <a:spcBef>
                          <a:spcPts val="0"/>
                        </a:spcBef>
                        <a:spcAft>
                          <a:spcPts val="0"/>
                        </a:spcAft>
                        <a:buNone/>
                      </a:pPr>
                      <a:r>
                        <a:rPr b="1" lang="en" sz="1200">
                          <a:latin typeface="Poppins"/>
                          <a:ea typeface="Poppins"/>
                          <a:cs typeface="Poppins"/>
                          <a:sym typeface="Poppins"/>
                        </a:rPr>
                        <a:t>Prepare</a:t>
                      </a:r>
                      <a:endParaRPr b="1" sz="1200">
                        <a:latin typeface="Poppins"/>
                        <a:ea typeface="Poppins"/>
                        <a:cs typeface="Poppins"/>
                        <a:sym typeface="Poppins"/>
                      </a:endParaRPr>
                    </a:p>
                    <a:p>
                      <a:pPr indent="0" lvl="0" marL="457200" rtl="0" algn="l">
                        <a:lnSpc>
                          <a:spcPct val="115000"/>
                        </a:lnSpc>
                        <a:spcBef>
                          <a:spcPts val="0"/>
                        </a:spcBef>
                        <a:spcAft>
                          <a:spcPts val="0"/>
                        </a:spcAft>
                        <a:buNone/>
                      </a:pPr>
                      <a:r>
                        <a:t/>
                      </a:r>
                      <a:endParaRPr b="1" sz="12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Create a climate that is flexible but maintains high expectations.</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Map needed resources and processes (i.e., planning time, materials, curriculum, and professional development).</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Define a strategic vision, action plan, &amp; expected outcomes.</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b="1" lang="en" sz="1200">
                          <a:latin typeface="Poppins"/>
                          <a:ea typeface="Poppins"/>
                          <a:cs typeface="Poppins"/>
                          <a:sym typeface="Poppins"/>
                        </a:rPr>
                        <a:t>Phase 2 </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p>
                      <a:pPr indent="0" lvl="0" marL="0" rtl="0" algn="l">
                        <a:lnSpc>
                          <a:spcPct val="115000"/>
                        </a:lnSpc>
                        <a:spcBef>
                          <a:spcPts val="0"/>
                        </a:spcBef>
                        <a:spcAft>
                          <a:spcPts val="0"/>
                        </a:spcAft>
                        <a:buNone/>
                      </a:pPr>
                      <a:r>
                        <a:rPr b="1" lang="en" sz="1200">
                          <a:latin typeface="Poppins"/>
                          <a:ea typeface="Poppins"/>
                          <a:cs typeface="Poppins"/>
                          <a:sym typeface="Poppins"/>
                        </a:rPr>
                        <a:t>Integrate</a:t>
                      </a:r>
                      <a:endParaRPr b="1" sz="12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Create individual and schoolwide structures and processes to support implementation and evaluate its effectiveness.</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Develop educator expertise and apply UDL to instructional practices and decision-making.</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Foster collaboration and support to integrate UDL broadly.</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b="1" lang="en" sz="1200">
                          <a:latin typeface="Poppins"/>
                          <a:ea typeface="Poppins"/>
                          <a:cs typeface="Poppins"/>
                          <a:sym typeface="Poppins"/>
                        </a:rPr>
                        <a:t>Phase 3</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p>
                      <a:pPr indent="0" lvl="0" marL="0" rtl="0" algn="l">
                        <a:lnSpc>
                          <a:spcPct val="115000"/>
                        </a:lnSpc>
                        <a:spcBef>
                          <a:spcPts val="0"/>
                        </a:spcBef>
                        <a:spcAft>
                          <a:spcPts val="0"/>
                        </a:spcAft>
                        <a:buNone/>
                      </a:pPr>
                      <a:r>
                        <a:rPr b="1" lang="en" sz="1200">
                          <a:latin typeface="Poppins"/>
                          <a:ea typeface="Poppins"/>
                          <a:cs typeface="Poppins"/>
                          <a:sym typeface="Poppins"/>
                        </a:rPr>
                        <a:t>Scale</a:t>
                      </a:r>
                      <a:endParaRPr b="1" sz="12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Promote ongoing professional growth by supporting a UDL community of practice.</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Expand effective practices, processes, and structures through professional development and technical assistance.</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Enhance a schoolwide approach to UDL implementation through continuous evaluation of gaps and needs.</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b="1" lang="en" sz="1200">
                          <a:latin typeface="Poppins"/>
                          <a:ea typeface="Poppins"/>
                          <a:cs typeface="Poppins"/>
                          <a:sym typeface="Poppins"/>
                        </a:rPr>
                        <a:t>Phase 4 </a:t>
                      </a:r>
                      <a:endParaRPr b="1" sz="1200">
                        <a:latin typeface="Poppins"/>
                        <a:ea typeface="Poppins"/>
                        <a:cs typeface="Poppins"/>
                        <a:sym typeface="Poppins"/>
                      </a:endParaRPr>
                    </a:p>
                    <a:p>
                      <a:pPr indent="0" lvl="0" marL="0" rtl="0" algn="l">
                        <a:lnSpc>
                          <a:spcPct val="115000"/>
                        </a:lnSpc>
                        <a:spcBef>
                          <a:spcPts val="0"/>
                        </a:spcBef>
                        <a:spcAft>
                          <a:spcPts val="0"/>
                        </a:spcAft>
                        <a:buNone/>
                      </a:pPr>
                      <a:r>
                        <a:t/>
                      </a:r>
                      <a:endParaRPr b="1" sz="1200">
                        <a:latin typeface="Poppins"/>
                        <a:ea typeface="Poppins"/>
                        <a:cs typeface="Poppins"/>
                        <a:sym typeface="Poppins"/>
                      </a:endParaRPr>
                    </a:p>
                    <a:p>
                      <a:pPr indent="0" lvl="0" marL="0" rtl="0" algn="l">
                        <a:lnSpc>
                          <a:spcPct val="115000"/>
                        </a:lnSpc>
                        <a:spcBef>
                          <a:spcPts val="0"/>
                        </a:spcBef>
                        <a:spcAft>
                          <a:spcPts val="0"/>
                        </a:spcAft>
                        <a:buNone/>
                      </a:pPr>
                      <a:r>
                        <a:rPr b="1" lang="en" sz="1200">
                          <a:latin typeface="Poppins"/>
                          <a:ea typeface="Poppins"/>
                          <a:cs typeface="Poppins"/>
                          <a:sym typeface="Poppins"/>
                        </a:rPr>
                        <a:t>Optimize</a:t>
                      </a:r>
                      <a:endParaRPr b="1" sz="1200">
                        <a:latin typeface="Poppins"/>
                        <a:ea typeface="Poppins"/>
                        <a:cs typeface="Poppins"/>
                        <a:sym typeface="Poppins"/>
                      </a:endParaRPr>
                    </a:p>
                    <a:p>
                      <a:pPr indent="0" lvl="0" marL="457200" rtl="0" algn="l">
                        <a:lnSpc>
                          <a:spcPct val="115000"/>
                        </a:lnSpc>
                        <a:spcBef>
                          <a:spcPts val="0"/>
                        </a:spcBef>
                        <a:spcAft>
                          <a:spcPts val="0"/>
                        </a:spcAft>
                        <a:buNone/>
                      </a:pPr>
                      <a:r>
                        <a:t/>
                      </a:r>
                      <a:endParaRPr b="1" sz="12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Enhance a schoolwide culture that maximizes improvement of teaching practices that align with UDL principles.</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Predict, prepare for, and respond to potential internal and external changes that could impact UDL implementation in the future.</a:t>
                      </a: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AutoNum type="arabicPeriod"/>
                      </a:pPr>
                      <a:r>
                        <a:rPr lang="en" sz="1300">
                          <a:latin typeface="Poppins"/>
                          <a:ea typeface="Poppins"/>
                          <a:cs typeface="Poppins"/>
                          <a:sym typeface="Poppins"/>
                        </a:rPr>
                        <a:t>Maximize improvement by embedding processes that respond to variability that exists within the school.</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47"/>
          <p:cNvSpPr txBox="1"/>
          <p:nvPr>
            <p:ph type="title"/>
          </p:nvPr>
        </p:nvSpPr>
        <p:spPr>
          <a:xfrm>
            <a:off x="374550" y="322842"/>
            <a:ext cx="6514500" cy="13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7.3.2 - </a:t>
            </a:r>
            <a:r>
              <a:rPr lang="en" sz="3400"/>
              <a:t>Using the CAST Framework for UDL Implementation (Continued)</a:t>
            </a:r>
            <a:endParaRPr sz="3400"/>
          </a:p>
        </p:txBody>
      </p:sp>
      <p:sp>
        <p:nvSpPr>
          <p:cNvPr id="1119" name="Google Shape;1119;p4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0" name="Google Shape;1120;p4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1" name="Google Shape;1121;p4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2" name="Google Shape;1122;p4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3" name="Google Shape;1123;p4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4" name="Google Shape;1124;p4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5" name="Google Shape;1125;p4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6" name="Google Shape;1126;p4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7" name="Google Shape;1127;p4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8" name="Google Shape;1128;p4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9" name="Google Shape;1129;p4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0" name="Google Shape;1130;p4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31" name="Google Shape;1131;p47"/>
          <p:cNvGraphicFramePr/>
          <p:nvPr/>
        </p:nvGraphicFramePr>
        <p:xfrm>
          <a:off x="285750" y="2156875"/>
          <a:ext cx="3000000" cy="3000000"/>
        </p:xfrm>
        <a:graphic>
          <a:graphicData uri="http://schemas.openxmlformats.org/drawingml/2006/table">
            <a:tbl>
              <a:tblPr>
                <a:noFill/>
                <a:tableStyleId>{85FB2A98-E81C-4CBC-A2DC-145CE232F8CD}</a:tableStyleId>
              </a:tblPr>
              <a:tblGrid>
                <a:gridCol w="2638600"/>
                <a:gridCol w="4090925"/>
              </a:tblGrid>
              <a:tr h="12700">
                <a:tc>
                  <a:txBody>
                    <a:bodyPr/>
                    <a:lstStyle/>
                    <a:p>
                      <a:pPr indent="0" lvl="0" marL="0" rtl="0" algn="ctr">
                        <a:spcBef>
                          <a:spcPts val="0"/>
                        </a:spcBef>
                        <a:spcAft>
                          <a:spcPts val="0"/>
                        </a:spcAft>
                        <a:buNone/>
                      </a:pPr>
                      <a:r>
                        <a:rPr b="1" lang="en" sz="1600">
                          <a:latin typeface="Poppins"/>
                          <a:ea typeface="Poppins"/>
                          <a:cs typeface="Poppins"/>
                          <a:sym typeface="Poppins"/>
                        </a:rPr>
                        <a:t>PROMPTS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REFLECTIONS</a:t>
                      </a:r>
                      <a:endParaRPr b="1" sz="16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2700">
                <a:tc>
                  <a:txBody>
                    <a:bodyPr/>
                    <a:lstStyle/>
                    <a:p>
                      <a:pPr indent="0" lvl="0" marL="0" rtl="0" algn="l">
                        <a:spcBef>
                          <a:spcPts val="0"/>
                        </a:spcBef>
                        <a:spcAft>
                          <a:spcPts val="0"/>
                        </a:spcAft>
                        <a:buNone/>
                      </a:pPr>
                      <a:r>
                        <a:rPr lang="en" sz="1700">
                          <a:latin typeface="Poppins"/>
                          <a:ea typeface="Poppins"/>
                          <a:cs typeface="Poppins"/>
                          <a:sym typeface="Poppins"/>
                        </a:rPr>
                        <a:t>What phase of schoolwide UDL </a:t>
                      </a:r>
                      <a:r>
                        <a:rPr lang="en" sz="1700">
                          <a:latin typeface="Poppins"/>
                          <a:ea typeface="Poppins"/>
                          <a:cs typeface="Poppins"/>
                          <a:sym typeface="Poppins"/>
                        </a:rPr>
                        <a:t>implementation</a:t>
                      </a:r>
                      <a:r>
                        <a:rPr lang="en" sz="1700">
                          <a:latin typeface="Poppins"/>
                          <a:ea typeface="Poppins"/>
                          <a:cs typeface="Poppins"/>
                          <a:sym typeface="Poppins"/>
                        </a:rPr>
                        <a:t> are you exploring? </a:t>
                      </a:r>
                      <a:endParaRPr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i="1"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700">
                          <a:latin typeface="Poppins"/>
                          <a:ea typeface="Poppins"/>
                          <a:cs typeface="Poppins"/>
                          <a:sym typeface="Poppins"/>
                        </a:rPr>
                        <a:t>Identify three initial steps to advance the tasks in this phase.</a:t>
                      </a:r>
                      <a:endParaRPr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 sz="1700">
                          <a:latin typeface="Poppins"/>
                          <a:ea typeface="Poppins"/>
                          <a:cs typeface="Poppins"/>
                          <a:sym typeface="Poppins"/>
                        </a:rPr>
                        <a:t>1.</a:t>
                      </a:r>
                      <a:endParaRPr i="1" sz="1700">
                        <a:latin typeface="Poppins"/>
                        <a:ea typeface="Poppins"/>
                        <a:cs typeface="Poppins"/>
                        <a:sym typeface="Poppins"/>
                      </a:endParaRPr>
                    </a:p>
                    <a:p>
                      <a:pPr indent="0" lvl="0" marL="0" rtl="0" algn="l">
                        <a:spcBef>
                          <a:spcPts val="0"/>
                        </a:spcBef>
                        <a:spcAft>
                          <a:spcPts val="0"/>
                        </a:spcAft>
                        <a:buNone/>
                      </a:pPr>
                      <a:r>
                        <a:t/>
                      </a:r>
                      <a:endParaRPr i="1" sz="1700">
                        <a:latin typeface="Poppins"/>
                        <a:ea typeface="Poppins"/>
                        <a:cs typeface="Poppins"/>
                        <a:sym typeface="Poppins"/>
                      </a:endParaRPr>
                    </a:p>
                    <a:p>
                      <a:pPr indent="0" lvl="0" marL="0" rtl="0" algn="l">
                        <a:spcBef>
                          <a:spcPts val="0"/>
                        </a:spcBef>
                        <a:spcAft>
                          <a:spcPts val="0"/>
                        </a:spcAft>
                        <a:buNone/>
                      </a:pPr>
                      <a:r>
                        <a:rPr i="1" lang="en" sz="1700">
                          <a:latin typeface="Poppins"/>
                          <a:ea typeface="Poppins"/>
                          <a:cs typeface="Poppins"/>
                          <a:sym typeface="Poppins"/>
                        </a:rPr>
                        <a:t>2.</a:t>
                      </a:r>
                      <a:endParaRPr i="1" sz="1700">
                        <a:latin typeface="Poppins"/>
                        <a:ea typeface="Poppins"/>
                        <a:cs typeface="Poppins"/>
                        <a:sym typeface="Poppins"/>
                      </a:endParaRPr>
                    </a:p>
                    <a:p>
                      <a:pPr indent="0" lvl="0" marL="0" rtl="0" algn="l">
                        <a:spcBef>
                          <a:spcPts val="0"/>
                        </a:spcBef>
                        <a:spcAft>
                          <a:spcPts val="0"/>
                        </a:spcAft>
                        <a:buNone/>
                      </a:pPr>
                      <a:r>
                        <a:t/>
                      </a:r>
                      <a:endParaRPr i="1" sz="1700">
                        <a:latin typeface="Poppins"/>
                        <a:ea typeface="Poppins"/>
                        <a:cs typeface="Poppins"/>
                        <a:sym typeface="Poppins"/>
                      </a:endParaRPr>
                    </a:p>
                    <a:p>
                      <a:pPr indent="0" lvl="0" marL="0" rtl="0" algn="l">
                        <a:spcBef>
                          <a:spcPts val="0"/>
                        </a:spcBef>
                        <a:spcAft>
                          <a:spcPts val="0"/>
                        </a:spcAft>
                        <a:buNone/>
                      </a:pPr>
                      <a:r>
                        <a:rPr i="1" lang="en" sz="1700">
                          <a:latin typeface="Poppins"/>
                          <a:ea typeface="Poppins"/>
                          <a:cs typeface="Poppins"/>
                          <a:sym typeface="Poppins"/>
                        </a:rPr>
                        <a:t>3.</a:t>
                      </a:r>
                      <a:endParaRPr i="1" sz="1700">
                        <a:latin typeface="Poppins"/>
                        <a:ea typeface="Poppins"/>
                        <a:cs typeface="Poppins"/>
                        <a:sym typeface="Poppins"/>
                      </a:endParaRPr>
                    </a:p>
                    <a:p>
                      <a:pPr indent="0" lvl="0" marL="0" rtl="0" algn="l">
                        <a:spcBef>
                          <a:spcPts val="0"/>
                        </a:spcBef>
                        <a:spcAft>
                          <a:spcPts val="0"/>
                        </a:spcAft>
                        <a:buNone/>
                      </a:pPr>
                      <a:r>
                        <a:t/>
                      </a:r>
                      <a:endParaRPr i="1"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700">
                          <a:latin typeface="Poppins"/>
                          <a:ea typeface="Poppins"/>
                          <a:cs typeface="Poppins"/>
                          <a:sym typeface="Poppins"/>
                        </a:rPr>
                        <a:t>What challenges do you foresee?</a:t>
                      </a:r>
                      <a:endParaRPr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i="1"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700">
                          <a:latin typeface="Poppins"/>
                          <a:ea typeface="Poppins"/>
                          <a:cs typeface="Poppins"/>
                          <a:sym typeface="Poppins"/>
                        </a:rPr>
                        <a:t>Identify one strategy that aligns with your initial steps that supports leading schoolwide UDL </a:t>
                      </a:r>
                      <a:r>
                        <a:rPr lang="en" sz="1700">
                          <a:latin typeface="Poppins"/>
                          <a:ea typeface="Poppins"/>
                          <a:cs typeface="Poppins"/>
                          <a:sym typeface="Poppins"/>
                        </a:rPr>
                        <a:t>implementation</a:t>
                      </a:r>
                      <a:r>
                        <a:rPr lang="en" sz="1700">
                          <a:latin typeface="Poppins"/>
                          <a:ea typeface="Poppins"/>
                          <a:cs typeface="Poppins"/>
                          <a:sym typeface="Poppins"/>
                        </a:rPr>
                        <a:t> across learning environments. </a:t>
                      </a:r>
                      <a:endParaRPr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 sz="1700">
                          <a:latin typeface="Poppins"/>
                          <a:ea typeface="Poppins"/>
                          <a:cs typeface="Poppins"/>
                          <a:sym typeface="Poppins"/>
                        </a:rPr>
                        <a:t>1.</a:t>
                      </a:r>
                      <a:endParaRPr i="1" sz="17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48"/>
          <p:cNvSpPr txBox="1"/>
          <p:nvPr>
            <p:ph type="title"/>
          </p:nvPr>
        </p:nvSpPr>
        <p:spPr>
          <a:xfrm>
            <a:off x="374550" y="322825"/>
            <a:ext cx="5284800" cy="115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7.3.3 - </a:t>
            </a:r>
            <a:r>
              <a:rPr lang="en" sz="3300"/>
              <a:t>UDL Walk-Through</a:t>
            </a:r>
            <a:endParaRPr sz="3300"/>
          </a:p>
          <a:p>
            <a:pPr indent="0" lvl="0" marL="0" rtl="0" algn="l">
              <a:spcBef>
                <a:spcPts val="0"/>
              </a:spcBef>
              <a:spcAft>
                <a:spcPts val="0"/>
              </a:spcAft>
              <a:buSzPts val="990"/>
              <a:buNone/>
            </a:pPr>
            <a:r>
              <a:t/>
            </a:r>
            <a:endParaRPr sz="3600"/>
          </a:p>
        </p:txBody>
      </p:sp>
      <p:sp>
        <p:nvSpPr>
          <p:cNvPr id="1137" name="Google Shape;1137;p48"/>
          <p:cNvSpPr txBox="1"/>
          <p:nvPr>
            <p:ph idx="1" type="body"/>
          </p:nvPr>
        </p:nvSpPr>
        <p:spPr>
          <a:xfrm>
            <a:off x="374550" y="1131925"/>
            <a:ext cx="6514500" cy="387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hlink"/>
                </a:solidFill>
              </a:rPr>
              <a:t>INSTRUCTIONS PART 1:</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Engage in a learning walkthrough of your school focused on UDL. Spend some time observing classrooms and talking to teachers about their knowledge of UDL.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As you observe and listen, determine your school’s areas of strength in UDL implementation and areas for improvement.</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Take note of where your school is emerging, proficient, and progressing towards expert practice. Synthesize your reflections below. </a:t>
            </a:r>
            <a:endParaRPr sz="1800">
              <a:solidFill>
                <a:srgbClr val="FF0000"/>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138" name="Google Shape;1138;p48"/>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139" name="Google Shape;1139;p4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0" name="Google Shape;1140;p4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1" name="Google Shape;1141;p4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2" name="Google Shape;1142;p4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3" name="Google Shape;1143;p4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4" name="Google Shape;1144;p4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5" name="Google Shape;1145;p4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6" name="Google Shape;1146;p4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7" name="Google Shape;1147;p4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8" name="Google Shape;1148;p4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9" name="Google Shape;1149;p4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0" name="Google Shape;1150;p4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51" name="Google Shape;1151;p48"/>
          <p:cNvGraphicFramePr/>
          <p:nvPr/>
        </p:nvGraphicFramePr>
        <p:xfrm>
          <a:off x="225500" y="4836800"/>
          <a:ext cx="3000000" cy="3000000"/>
        </p:xfrm>
        <a:graphic>
          <a:graphicData uri="http://schemas.openxmlformats.org/drawingml/2006/table">
            <a:tbl>
              <a:tblPr>
                <a:noFill/>
                <a:tableStyleId>{85FB2A98-E81C-4CBC-A2DC-145CE232F8CD}</a:tableStyleId>
              </a:tblPr>
              <a:tblGrid>
                <a:gridCol w="1699600"/>
                <a:gridCol w="1699600"/>
                <a:gridCol w="1699600"/>
                <a:gridCol w="1699600"/>
              </a:tblGrid>
              <a:tr h="1128675">
                <a:tc>
                  <a:txBody>
                    <a:bodyPr/>
                    <a:lstStyle/>
                    <a:p>
                      <a:pPr indent="0" lvl="0" marL="0" rtl="0" algn="ctr">
                        <a:spcBef>
                          <a:spcPts val="0"/>
                        </a:spcBef>
                        <a:spcAft>
                          <a:spcPts val="0"/>
                        </a:spcAft>
                        <a:buNone/>
                      </a:pPr>
                      <a:r>
                        <a:rPr b="1" lang="en" sz="1500">
                          <a:latin typeface="Poppins"/>
                          <a:ea typeface="Poppins"/>
                          <a:cs typeface="Poppins"/>
                          <a:sym typeface="Poppins"/>
                        </a:rPr>
                        <a:t>UDL Principle</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is Progressing Towards Expert Practice? </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is Proficient?</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is Emerging? </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128675">
                <a:tc>
                  <a:txBody>
                    <a:bodyPr/>
                    <a:lstStyle/>
                    <a:p>
                      <a:pPr indent="0" lvl="0" marL="0" rtl="0" algn="l">
                        <a:spcBef>
                          <a:spcPts val="0"/>
                        </a:spcBef>
                        <a:spcAft>
                          <a:spcPts val="0"/>
                        </a:spcAft>
                        <a:buNone/>
                      </a:pPr>
                      <a:r>
                        <a:rPr b="1" lang="en" sz="1500">
                          <a:latin typeface="Poppins"/>
                          <a:ea typeface="Poppins"/>
                          <a:cs typeface="Poppins"/>
                          <a:sym typeface="Poppins"/>
                        </a:rPr>
                        <a:t>Provide multiple means of</a:t>
                      </a:r>
                      <a:endParaRPr b="1" sz="1500">
                        <a:latin typeface="Poppins"/>
                        <a:ea typeface="Poppins"/>
                        <a:cs typeface="Poppins"/>
                        <a:sym typeface="Poppins"/>
                      </a:endParaRPr>
                    </a:p>
                    <a:p>
                      <a:pPr indent="0" lvl="0" marL="0" rtl="0" algn="l">
                        <a:spcBef>
                          <a:spcPts val="0"/>
                        </a:spcBef>
                        <a:spcAft>
                          <a:spcPts val="0"/>
                        </a:spcAft>
                        <a:buNone/>
                      </a:pPr>
                      <a:r>
                        <a:rPr b="1" lang="en" sz="1500">
                          <a:latin typeface="Poppins"/>
                          <a:ea typeface="Poppins"/>
                          <a:cs typeface="Poppins"/>
                          <a:sym typeface="Poppins"/>
                        </a:rPr>
                        <a:t>engagement</a:t>
                      </a:r>
                      <a:endParaRPr b="1"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128675">
                <a:tc>
                  <a:txBody>
                    <a:bodyPr/>
                    <a:lstStyle/>
                    <a:p>
                      <a:pPr indent="0" lvl="0" marL="0" rtl="0" algn="l">
                        <a:spcBef>
                          <a:spcPts val="0"/>
                        </a:spcBef>
                        <a:spcAft>
                          <a:spcPts val="0"/>
                        </a:spcAft>
                        <a:buNone/>
                      </a:pPr>
                      <a:r>
                        <a:rPr b="1" lang="en" sz="1500">
                          <a:latin typeface="Poppins"/>
                          <a:ea typeface="Poppins"/>
                          <a:cs typeface="Poppins"/>
                          <a:sym typeface="Poppins"/>
                        </a:rPr>
                        <a:t>Provide multiple means of representation</a:t>
                      </a:r>
                      <a:endParaRPr b="1"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376450">
                <a:tc>
                  <a:txBody>
                    <a:bodyPr/>
                    <a:lstStyle/>
                    <a:p>
                      <a:pPr indent="0" lvl="0" marL="0" rtl="0" algn="l">
                        <a:spcBef>
                          <a:spcPts val="0"/>
                        </a:spcBef>
                        <a:spcAft>
                          <a:spcPts val="0"/>
                        </a:spcAft>
                        <a:buNone/>
                      </a:pPr>
                      <a:r>
                        <a:rPr b="1" lang="en" sz="1500">
                          <a:latin typeface="Poppins"/>
                          <a:ea typeface="Poppins"/>
                          <a:cs typeface="Poppins"/>
                          <a:sym typeface="Poppins"/>
                        </a:rPr>
                        <a:t>Provide multiple means of</a:t>
                      </a:r>
                      <a:endParaRPr b="1" sz="1500">
                        <a:latin typeface="Poppins"/>
                        <a:ea typeface="Poppins"/>
                        <a:cs typeface="Poppins"/>
                        <a:sym typeface="Poppins"/>
                      </a:endParaRPr>
                    </a:p>
                    <a:p>
                      <a:pPr indent="0" lvl="0" marL="0" rtl="0" algn="l">
                        <a:spcBef>
                          <a:spcPts val="0"/>
                        </a:spcBef>
                        <a:spcAft>
                          <a:spcPts val="0"/>
                        </a:spcAft>
                        <a:buNone/>
                      </a:pPr>
                      <a:r>
                        <a:rPr b="1" lang="en" sz="1500">
                          <a:latin typeface="Poppins"/>
                          <a:ea typeface="Poppins"/>
                          <a:cs typeface="Poppins"/>
                          <a:sym typeface="Poppins"/>
                        </a:rPr>
                        <a:t>action &amp; expression</a:t>
                      </a:r>
                      <a:endParaRPr b="1"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1152" name="Google Shape;1152;p4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5" name="Google Shape;265;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a:t>
            </a:r>
            <a:r>
              <a:rPr lang="en"/>
              <a:t>lick that hyperlink to be taken to Session 01. Your first activity in Module 7, Session 1 is Activity 7.1.1. In this case, you would click on the “01” tab on the right to jump to Session 1 and scroll to Activity 7.1.1.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8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pic>
        <p:nvPicPr>
          <p:cNvPr id="266" name="Google Shape;266;p22">
            <a:hlinkClick action="ppaction://hlinksldjump" r:id="rId4"/>
          </p:cNvPr>
          <p:cNvPicPr preferRelativeResize="0"/>
          <p:nvPr/>
        </p:nvPicPr>
        <p:blipFill>
          <a:blip r:embed="rId5">
            <a:alphaModFix/>
          </a:blip>
          <a:stretch>
            <a:fillRect/>
          </a:stretch>
        </p:blipFill>
        <p:spPr>
          <a:xfrm>
            <a:off x="2500350" y="8056400"/>
            <a:ext cx="580200" cy="580200"/>
          </a:xfrm>
          <a:prstGeom prst="rect">
            <a:avLst/>
          </a:prstGeom>
          <a:noFill/>
          <a:ln>
            <a:noFill/>
          </a:ln>
        </p:spPr>
      </p:pic>
      <p:sp>
        <p:nvSpPr>
          <p:cNvPr id="267" name="Google Shape;267;p2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0" name="Google Shape;270;p2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 name="Google Shape;271;p2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2" name="Google Shape;272;p2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 name="Google Shape;273;p2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 name="Google Shape;274;p2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5" name="Google Shape;275;p2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 name="Google Shape;276;p2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 name="Google Shape;278;p2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49"/>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a:t>
            </a:r>
            <a:r>
              <a:rPr lang="en" sz="3400"/>
              <a:t>ctivity 7.3.3 - </a:t>
            </a:r>
            <a:r>
              <a:rPr lang="en" sz="3400"/>
              <a:t>UDL Walk-Through </a:t>
            </a:r>
            <a:r>
              <a:rPr lang="en" sz="3444"/>
              <a:t>(Continued)</a:t>
            </a:r>
            <a:endParaRPr sz="3444"/>
          </a:p>
          <a:p>
            <a:pPr indent="0" lvl="0" marL="0" rtl="0" algn="l">
              <a:spcBef>
                <a:spcPts val="0"/>
              </a:spcBef>
              <a:spcAft>
                <a:spcPts val="0"/>
              </a:spcAft>
              <a:buNone/>
            </a:pPr>
            <a:r>
              <a:t/>
            </a:r>
            <a:endParaRPr/>
          </a:p>
        </p:txBody>
      </p:sp>
      <p:sp>
        <p:nvSpPr>
          <p:cNvPr id="1158" name="Google Shape;1158;p49"/>
          <p:cNvSpPr txBox="1"/>
          <p:nvPr>
            <p:ph idx="1" type="body"/>
          </p:nvPr>
        </p:nvSpPr>
        <p:spPr>
          <a:xfrm>
            <a:off x="374550" y="1620775"/>
            <a:ext cx="6514500" cy="1587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Adapted from </a:t>
            </a:r>
            <a:r>
              <a:rPr lang="en" sz="1800" u="sng">
                <a:solidFill>
                  <a:srgbClr val="1155CC"/>
                </a:solidFill>
                <a:hlinkClick r:id="rId3">
                  <a:extLst>
                    <a:ext uri="{A12FA001-AC4F-418D-AE19-62706E023703}">
                      <ahyp:hlinkClr val="tx"/>
                    </a:ext>
                  </a:extLst>
                </a:hlinkClick>
              </a:rPr>
              <a:t>Novak, UDL Self-Assessment and Planner</a:t>
            </a:r>
            <a:endParaRPr sz="1800">
              <a:solidFill>
                <a:schemeClr val="hlink"/>
              </a:solidFill>
            </a:endParaRPr>
          </a:p>
          <a:p>
            <a:pPr indent="0" lvl="0" marL="0" rtl="0" algn="l">
              <a:lnSpc>
                <a:spcPct val="115000"/>
              </a:lnSpc>
              <a:spcBef>
                <a:spcPts val="0"/>
              </a:spcBef>
              <a:spcAft>
                <a:spcPts val="0"/>
              </a:spcAft>
              <a:buNone/>
            </a:pPr>
            <a:r>
              <a:t/>
            </a:r>
            <a:endParaRPr i="1" sz="1800">
              <a:solidFill>
                <a:schemeClr val="hlink"/>
              </a:solidFill>
            </a:endParaRPr>
          </a:p>
          <a:p>
            <a:pPr indent="0" lvl="0" marL="0" rtl="0" algn="l">
              <a:lnSpc>
                <a:spcPct val="115000"/>
              </a:lnSpc>
              <a:spcBef>
                <a:spcPts val="0"/>
              </a:spcBef>
              <a:spcAft>
                <a:spcPts val="0"/>
              </a:spcAft>
              <a:buNone/>
            </a:pPr>
            <a:r>
              <a:rPr i="1" lang="en" sz="1800">
                <a:solidFill>
                  <a:schemeClr val="hlink"/>
                </a:solidFill>
              </a:rPr>
              <a:t>INSTRUCTIONS PART 2:</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Based on your reflections, take note of what is needed to advance the implementation of UDL. </a:t>
            </a:r>
            <a:endParaRPr sz="2500">
              <a:solidFill>
                <a:srgbClr val="FF0000"/>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159" name="Google Shape;1159;p49"/>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160" name="Google Shape;1160;p49">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1" name="Google Shape;1161;p49">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2" name="Google Shape;1162;p4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3" name="Google Shape;1163;p4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4" name="Google Shape;1164;p49">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5" name="Google Shape;1165;p49">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6" name="Google Shape;1166;p49">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7" name="Google Shape;1167;p49">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8" name="Google Shape;1168;p49">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9" name="Google Shape;1169;p49">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0" name="Google Shape;1170;p49">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1" name="Google Shape;1171;p49">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72" name="Google Shape;1172;p49"/>
          <p:cNvGraphicFramePr/>
          <p:nvPr/>
        </p:nvGraphicFramePr>
        <p:xfrm>
          <a:off x="183550" y="3474675"/>
          <a:ext cx="3000000" cy="3000000"/>
        </p:xfrm>
        <a:graphic>
          <a:graphicData uri="http://schemas.openxmlformats.org/drawingml/2006/table">
            <a:tbl>
              <a:tblPr>
                <a:noFill/>
                <a:tableStyleId>{85FB2A98-E81C-4CBC-A2DC-145CE232F8CD}</a:tableStyleId>
              </a:tblPr>
              <a:tblGrid>
                <a:gridCol w="1703475"/>
                <a:gridCol w="1703475"/>
                <a:gridCol w="1703475"/>
                <a:gridCol w="1800650"/>
              </a:tblGrid>
              <a:tr h="12700">
                <a:tc>
                  <a:txBody>
                    <a:bodyPr/>
                    <a:lstStyle/>
                    <a:p>
                      <a:pPr indent="0" lvl="0" marL="0" rtl="0" algn="ctr">
                        <a:spcBef>
                          <a:spcPts val="0"/>
                        </a:spcBef>
                        <a:spcAft>
                          <a:spcPts val="0"/>
                        </a:spcAft>
                        <a:buNone/>
                      </a:pPr>
                      <a:r>
                        <a:rPr b="1" lang="en" sz="1500">
                          <a:latin typeface="Poppins"/>
                          <a:ea typeface="Poppins"/>
                          <a:cs typeface="Poppins"/>
                          <a:sym typeface="Poppins"/>
                        </a:rPr>
                        <a:t>Element</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500">
                          <a:latin typeface="Poppins"/>
                          <a:ea typeface="Poppins"/>
                          <a:cs typeface="Poppins"/>
                          <a:sym typeface="Poppins"/>
                        </a:rPr>
                        <a:t>What We Need</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Questions I Have</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Next Steps</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12800">
                <a:tc>
                  <a:txBody>
                    <a:bodyPr/>
                    <a:lstStyle/>
                    <a:p>
                      <a:pPr indent="0" lvl="0" marL="0" rtl="0" algn="ctr">
                        <a:spcBef>
                          <a:spcPts val="0"/>
                        </a:spcBef>
                        <a:spcAft>
                          <a:spcPts val="0"/>
                        </a:spcAft>
                        <a:buNone/>
                      </a:pPr>
                      <a:r>
                        <a:rPr b="1" lang="en" sz="1500">
                          <a:latin typeface="Poppins"/>
                          <a:ea typeface="Poppins"/>
                          <a:cs typeface="Poppins"/>
                          <a:sym typeface="Poppins"/>
                        </a:rPr>
                        <a:t>Administrative Support</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812800">
                <a:tc>
                  <a:txBody>
                    <a:bodyPr/>
                    <a:lstStyle/>
                    <a:p>
                      <a:pPr indent="0" lvl="0" marL="0" rtl="0" algn="ctr">
                        <a:spcBef>
                          <a:spcPts val="0"/>
                        </a:spcBef>
                        <a:spcAft>
                          <a:spcPts val="0"/>
                        </a:spcAft>
                        <a:buNone/>
                      </a:pPr>
                      <a:r>
                        <a:rPr b="1" lang="en" sz="1500">
                          <a:latin typeface="Poppins"/>
                          <a:ea typeface="Poppins"/>
                          <a:cs typeface="Poppins"/>
                          <a:sym typeface="Poppins"/>
                        </a:rPr>
                        <a:t>Teacher Training and Support</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812800">
                <a:tc>
                  <a:txBody>
                    <a:bodyPr/>
                    <a:lstStyle/>
                    <a:p>
                      <a:pPr indent="0" lvl="0" marL="0" rtl="0" algn="ctr">
                        <a:spcBef>
                          <a:spcPts val="0"/>
                        </a:spcBef>
                        <a:spcAft>
                          <a:spcPts val="0"/>
                        </a:spcAft>
                        <a:buNone/>
                      </a:pPr>
                      <a:r>
                        <a:rPr b="1" lang="en" sz="1500">
                          <a:latin typeface="Poppins"/>
                          <a:ea typeface="Poppins"/>
                          <a:cs typeface="Poppins"/>
                          <a:sym typeface="Poppins"/>
                        </a:rPr>
                        <a:t>Collaborative Curriculum Planning</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812800">
                <a:tc>
                  <a:txBody>
                    <a:bodyPr/>
                    <a:lstStyle/>
                    <a:p>
                      <a:pPr indent="0" lvl="0" marL="0" rtl="0" algn="ctr">
                        <a:spcBef>
                          <a:spcPts val="0"/>
                        </a:spcBef>
                        <a:spcAft>
                          <a:spcPts val="0"/>
                        </a:spcAft>
                        <a:buNone/>
                      </a:pPr>
                      <a:r>
                        <a:rPr b="1" lang="en" sz="1500">
                          <a:latin typeface="Poppins"/>
                          <a:ea typeface="Poppins"/>
                          <a:cs typeface="Poppins"/>
                          <a:sym typeface="Poppins"/>
                        </a:rPr>
                        <a:t>Technology Access/</a:t>
                      </a:r>
                      <a:endParaRPr b="1" sz="1500">
                        <a:latin typeface="Poppins"/>
                        <a:ea typeface="Poppins"/>
                        <a:cs typeface="Poppins"/>
                        <a:sym typeface="Poppins"/>
                      </a:endParaRPr>
                    </a:p>
                    <a:p>
                      <a:pPr indent="0" lvl="0" marL="0" rtl="0" algn="ctr">
                        <a:spcBef>
                          <a:spcPts val="0"/>
                        </a:spcBef>
                        <a:spcAft>
                          <a:spcPts val="0"/>
                        </a:spcAft>
                        <a:buNone/>
                      </a:pPr>
                      <a:r>
                        <a:rPr b="1" lang="en" sz="1500">
                          <a:latin typeface="Poppins"/>
                          <a:ea typeface="Poppins"/>
                          <a:cs typeface="Poppins"/>
                          <a:sym typeface="Poppins"/>
                        </a:rPr>
                        <a:t>Infrastructure</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812800">
                <a:tc>
                  <a:txBody>
                    <a:bodyPr/>
                    <a:lstStyle/>
                    <a:p>
                      <a:pPr indent="0" lvl="0" marL="0" rtl="0" algn="ctr">
                        <a:spcBef>
                          <a:spcPts val="0"/>
                        </a:spcBef>
                        <a:spcAft>
                          <a:spcPts val="0"/>
                        </a:spcAft>
                        <a:buNone/>
                      </a:pPr>
                      <a:r>
                        <a:rPr b="1" lang="en" sz="1500">
                          <a:latin typeface="Poppins"/>
                          <a:ea typeface="Poppins"/>
                          <a:cs typeface="Poppins"/>
                          <a:sym typeface="Poppins"/>
                        </a:rPr>
                        <a:t>Digital Content Resources</a:t>
                      </a:r>
                      <a:endParaRPr b="1" sz="1500">
                        <a:latin typeface="Poppins"/>
                        <a:ea typeface="Poppins"/>
                        <a:cs typeface="Poppins"/>
                        <a:sym typeface="Poppins"/>
                      </a:endParaRPr>
                    </a:p>
                  </a:txBody>
                  <a:tcPr marT="63500" marB="63500" marR="63500" marL="635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grpSp>
        <p:nvGrpSpPr>
          <p:cNvPr id="1177" name="Google Shape;1177;p50"/>
          <p:cNvGrpSpPr/>
          <p:nvPr/>
        </p:nvGrpSpPr>
        <p:grpSpPr>
          <a:xfrm>
            <a:off x="224350" y="224350"/>
            <a:ext cx="7116900" cy="9597300"/>
            <a:chOff x="224350" y="224350"/>
            <a:chExt cx="7116900" cy="9597300"/>
          </a:xfrm>
        </p:grpSpPr>
        <p:sp>
          <p:nvSpPr>
            <p:cNvPr id="1178" name="Google Shape;1178;p50"/>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0"/>
            <p:cNvSpPr/>
            <p:nvPr/>
          </p:nvSpPr>
          <p:spPr>
            <a:xfrm rot="5400000">
              <a:off x="6936250" y="34517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0" name="Google Shape;1180;p50"/>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1181" name="Google Shape;1181;p50"/>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182" name="Google Shape;1182;p5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3" name="Google Shape;1183;p5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4" name="Google Shape;1184;p50">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5" name="Google Shape;1185;p50">
            <a:hlinkClick action="ppaction://hlinksldjump" r:id="rId5"/>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6" name="Google Shape;1186;p50">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7" name="Google Shape;1187;p50">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8" name="Google Shape;1188;p50">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9" name="Google Shape;1189;p50">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90" name="Google Shape;1190;p50">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91" name="Google Shape;1191;p50">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192" name="Google Shape;1192;p50">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193" name="Google Shape;1193;p50"/>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Leading to Support Excellent Teaching Everywhere</a:t>
            </a:r>
            <a:endParaRPr/>
          </a:p>
        </p:txBody>
      </p:sp>
      <p:sp>
        <p:nvSpPr>
          <p:cNvPr id="1194" name="Google Shape;1194;p50">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5" name="Google Shape;1195;p50">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6" name="Google Shape;1196;p50">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7" name="Google Shape;1197;p50">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8" name="Google Shape;1198;p50">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9" name="Google Shape;1199;p50">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0" name="Google Shape;1200;p50">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1" name="Google Shape;1201;p50">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2" name="Google Shape;1202;p50">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3" name="Google Shape;1203;p50">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4" name="Google Shape;1204;p5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5" name="Google Shape;1205;p5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6" name="Google Shape;1206;p50">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7" name="Google Shape;1207;p50">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8" name="Google Shape;1208;p50">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9" name="Google Shape;1209;p50">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0" name="Google Shape;1210;p50">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1" name="Google Shape;1211;p50">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2" name="Google Shape;1212;p50">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3" name="Google Shape;1213;p50">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5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219" name="Google Shape;1219;p51"/>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220" name="Google Shape;1220;p51"/>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sz="1500">
                          <a:latin typeface="Poppins"/>
                          <a:ea typeface="Poppins"/>
                          <a:cs typeface="Poppins"/>
                          <a:sym typeface="Poppins"/>
                        </a:rPr>
                        <a:t>Portable Practices</a:t>
                      </a:r>
                      <a:endParaRPr b="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These are practices that are portable across learning environments and developed through resilient design for learning (RDL), which is the ability to facilitate learning experiences that are designed to be adaptable to fluctuating conditions and disruptions (Quintana &amp; DeVaney, 2020). </a:t>
                      </a:r>
                      <a:r>
                        <a:rPr i="1" lang="en" sz="1500">
                          <a:latin typeface="Poppins"/>
                          <a:ea typeface="Poppins"/>
                          <a:cs typeface="Poppins"/>
                          <a:sym typeface="Poppins"/>
                        </a:rPr>
                        <a:t> </a:t>
                      </a:r>
                      <a:endParaRPr i="1" sz="1500">
                        <a:latin typeface="Poppins"/>
                        <a:ea typeface="Poppins"/>
                        <a:cs typeface="Poppins"/>
                        <a:sym typeface="Poppins"/>
                      </a:endParaRPr>
                    </a:p>
                    <a:p>
                      <a:pPr indent="0" lvl="0" marL="0" rtl="0" algn="l">
                        <a:lnSpc>
                          <a:spcPct val="115000"/>
                        </a:lnSpc>
                        <a:spcBef>
                          <a:spcPts val="0"/>
                        </a:spcBef>
                        <a:spcAft>
                          <a:spcPts val="0"/>
                        </a:spcAft>
                        <a:buNone/>
                      </a:pPr>
                      <a:r>
                        <a:rPr lang="en" sz="1500">
                          <a:latin typeface="Poppins"/>
                          <a:ea typeface="Poppins"/>
                          <a:cs typeface="Poppins"/>
                          <a:sym typeface="Poppins"/>
                        </a:rPr>
                        <a:t>The three elements of RDL are extensibility, flexibility, and redundancy. (Review Module 1, Session 2.)</a:t>
                      </a:r>
                      <a:endParaRPr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146075">
                <a:tc>
                  <a:txBody>
                    <a:bodyPr/>
                    <a:lstStyle/>
                    <a:p>
                      <a:pPr indent="0" lvl="0" marL="0" rtl="0" algn="l">
                        <a:spcBef>
                          <a:spcPts val="0"/>
                        </a:spcBef>
                        <a:spcAft>
                          <a:spcPts val="0"/>
                        </a:spcAft>
                        <a:buNone/>
                      </a:pPr>
                      <a:r>
                        <a:rPr b="1" lang="en" sz="1500">
                          <a:latin typeface="Poppins"/>
                          <a:ea typeface="Poppins"/>
                          <a:cs typeface="Poppins"/>
                          <a:sym typeface="Poppins"/>
                        </a:rPr>
                        <a:t>Professional Learning Community  (PLC)</a:t>
                      </a:r>
                      <a:endParaRPr b="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“An ongoing process in which educators work collaboratively in recurring cycles of collective inquiry and action research to achieve better results for the students they serve” (</a:t>
                      </a:r>
                      <a:r>
                        <a:rPr lang="en" sz="1500" u="sng">
                          <a:solidFill>
                            <a:srgbClr val="1155CC"/>
                          </a:solidFill>
                          <a:latin typeface="Poppins"/>
                          <a:ea typeface="Poppins"/>
                          <a:cs typeface="Poppins"/>
                          <a:sym typeface="Poppins"/>
                          <a:hlinkClick r:id="rId3">
                            <a:extLst>
                              <a:ext uri="{A12FA001-AC4F-418D-AE19-62706E023703}">
                                <ahyp:hlinkClr val="tx"/>
                              </a:ext>
                            </a:extLst>
                          </a:hlinkClick>
                        </a:rPr>
                        <a:t>All Things PLC</a:t>
                      </a:r>
                      <a:r>
                        <a:rPr lang="en" sz="1500">
                          <a:latin typeface="Poppins"/>
                          <a:ea typeface="Poppins"/>
                          <a:cs typeface="Poppins"/>
                          <a:sym typeface="Poppins"/>
                        </a:rPr>
                        <a:t>, n.d.).</a:t>
                      </a:r>
                      <a:endParaRPr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1221" name="Google Shape;1221;p5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2" name="Google Shape;1222;p5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3" name="Google Shape;1223;p5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4" name="Google Shape;1224;p5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5" name="Google Shape;1225;p5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6" name="Google Shape;1226;p5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7" name="Google Shape;1227;p5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8" name="Google Shape;1228;p5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9" name="Google Shape;1229;p5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0" name="Google Shape;1230;p5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1" name="Google Shape;1231;p5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2" name="Google Shape;1232;p5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5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7.4.1 - PLCs: What Has Been Your Experience?</a:t>
            </a:r>
            <a:endParaRPr/>
          </a:p>
        </p:txBody>
      </p:sp>
      <p:sp>
        <p:nvSpPr>
          <p:cNvPr id="1238" name="Google Shape;1238;p52"/>
          <p:cNvSpPr txBox="1"/>
          <p:nvPr>
            <p:ph idx="1" type="body"/>
          </p:nvPr>
        </p:nvSpPr>
        <p:spPr>
          <a:xfrm>
            <a:off x="374550" y="1582625"/>
            <a:ext cx="6514500" cy="138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800"/>
              <a:t>ENGAGE: Activate Prior Knowledge</a:t>
            </a:r>
            <a:endParaRPr i="1" sz="1800">
              <a:solidFill>
                <a:schemeClr val="hlink"/>
              </a:solidFill>
            </a:endParaRPr>
          </a:p>
          <a:p>
            <a:pPr indent="0" lvl="0" marL="0" rtl="0" algn="l">
              <a:lnSpc>
                <a:spcPct val="100000"/>
              </a:lnSpc>
              <a:spcBef>
                <a:spcPts val="0"/>
              </a:spcBef>
              <a:spcAft>
                <a:spcPts val="0"/>
              </a:spcAft>
              <a:buNone/>
            </a:pPr>
            <a:r>
              <a:t/>
            </a:r>
            <a:endParaRPr sz="6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Reflecting upon your experience in supporting PLCs, respond to the prompts below. </a:t>
            </a:r>
            <a:endParaRPr sz="1800">
              <a:solidFill>
                <a:schemeClr val="hlink"/>
              </a:solidFill>
            </a:endParaRPr>
          </a:p>
        </p:txBody>
      </p:sp>
      <p:sp>
        <p:nvSpPr>
          <p:cNvPr id="1239" name="Google Shape;1239;p52">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0" name="Google Shape;1240;p52">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1" name="Google Shape;1241;p5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2" name="Google Shape;1242;p5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3" name="Google Shape;1243;p52">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4" name="Google Shape;1244;p52">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5" name="Google Shape;1245;p52">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6" name="Google Shape;1246;p52">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7" name="Google Shape;1247;p52">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8" name="Google Shape;1248;p5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9" name="Google Shape;1249;p52">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0" name="Google Shape;1250;p52">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51" name="Google Shape;1251;p52"/>
          <p:cNvGraphicFramePr/>
          <p:nvPr/>
        </p:nvGraphicFramePr>
        <p:xfrm>
          <a:off x="257175" y="3083675"/>
          <a:ext cx="3000000" cy="3000000"/>
        </p:xfrm>
        <a:graphic>
          <a:graphicData uri="http://schemas.openxmlformats.org/drawingml/2006/table">
            <a:tbl>
              <a:tblPr>
                <a:noFill/>
                <a:tableStyleId>{85FB2A98-E81C-4CBC-A2DC-145CE232F8CD}</a:tableStyleId>
              </a:tblPr>
              <a:tblGrid>
                <a:gridCol w="2837050"/>
                <a:gridCol w="3959150"/>
              </a:tblGrid>
              <a:tr h="325925">
                <a:tc>
                  <a:txBody>
                    <a:bodyPr/>
                    <a:lstStyle/>
                    <a:p>
                      <a:pPr indent="0" lvl="0" marL="0" rtl="0" algn="ctr">
                        <a:spcBef>
                          <a:spcPts val="0"/>
                        </a:spcBef>
                        <a:spcAft>
                          <a:spcPts val="0"/>
                        </a:spcAft>
                        <a:buNone/>
                      </a:pPr>
                      <a:r>
                        <a:rPr b="1" lang="en" sz="1500">
                          <a:latin typeface="Poppins"/>
                          <a:ea typeface="Poppins"/>
                          <a:cs typeface="Poppins"/>
                          <a:sym typeface="Poppins"/>
                        </a:rPr>
                        <a:t>PROMPTS</a:t>
                      </a:r>
                      <a:endParaRPr b="1"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REFLECTIONS</a:t>
                      </a:r>
                      <a:endParaRPr b="1"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r>
              <a:tr h="535475">
                <a:tc>
                  <a:txBody>
                    <a:bodyPr/>
                    <a:lstStyle/>
                    <a:p>
                      <a:pPr indent="0" lvl="0" marL="0" rtl="0" algn="l">
                        <a:spcBef>
                          <a:spcPts val="0"/>
                        </a:spcBef>
                        <a:spcAft>
                          <a:spcPts val="0"/>
                        </a:spcAft>
                        <a:buNone/>
                      </a:pPr>
                      <a:r>
                        <a:rPr lang="en" sz="1500">
                          <a:latin typeface="Poppins"/>
                          <a:ea typeface="Poppins"/>
                          <a:cs typeface="Poppins"/>
                          <a:sym typeface="Poppins"/>
                        </a:rPr>
                        <a:t>Did your school implement PLCs during the pandemic?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Yes             No</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745000">
                <a:tc>
                  <a:txBody>
                    <a:bodyPr/>
                    <a:lstStyle/>
                    <a:p>
                      <a:pPr indent="0" lvl="0" marL="0" rtl="0" algn="l">
                        <a:spcBef>
                          <a:spcPts val="0"/>
                        </a:spcBef>
                        <a:spcAft>
                          <a:spcPts val="0"/>
                        </a:spcAft>
                        <a:buNone/>
                      </a:pPr>
                      <a:r>
                        <a:rPr lang="en" sz="1500">
                          <a:latin typeface="Poppins"/>
                          <a:ea typeface="Poppins"/>
                          <a:cs typeface="Poppins"/>
                          <a:sym typeface="Poppins"/>
                        </a:rPr>
                        <a:t>What were the focus of these PLCs? (If no PLCs, skip this prompt.)</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164075">
                <a:tc>
                  <a:txBody>
                    <a:bodyPr/>
                    <a:lstStyle/>
                    <a:p>
                      <a:pPr indent="0" lvl="0" marL="0" rtl="0" algn="l">
                        <a:spcBef>
                          <a:spcPts val="0"/>
                        </a:spcBef>
                        <a:spcAft>
                          <a:spcPts val="0"/>
                        </a:spcAft>
                        <a:buNone/>
                      </a:pPr>
                      <a:r>
                        <a:rPr lang="en" sz="1500">
                          <a:latin typeface="Poppins"/>
                          <a:ea typeface="Poppins"/>
                          <a:cs typeface="Poppins"/>
                          <a:sym typeface="Poppins"/>
                        </a:rPr>
                        <a:t>What were the challenges you faced as a leader supporting PLC implementation during this time?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535475">
                <a:tc>
                  <a:txBody>
                    <a:bodyPr/>
                    <a:lstStyle/>
                    <a:p>
                      <a:pPr indent="0" lvl="0" marL="0" rtl="0" algn="l">
                        <a:spcBef>
                          <a:spcPts val="0"/>
                        </a:spcBef>
                        <a:spcAft>
                          <a:spcPts val="0"/>
                        </a:spcAft>
                        <a:buNone/>
                      </a:pPr>
                      <a:r>
                        <a:rPr lang="en" sz="1500">
                          <a:latin typeface="Poppins"/>
                          <a:ea typeface="Poppins"/>
                          <a:cs typeface="Poppins"/>
                          <a:sym typeface="Poppins"/>
                        </a:rPr>
                        <a:t>How did you address these challenges?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535475">
                <a:tc>
                  <a:txBody>
                    <a:bodyPr/>
                    <a:lstStyle/>
                    <a:p>
                      <a:pPr indent="0" lvl="0" marL="0" rtl="0" algn="l">
                        <a:spcBef>
                          <a:spcPts val="0"/>
                        </a:spcBef>
                        <a:spcAft>
                          <a:spcPts val="0"/>
                        </a:spcAft>
                        <a:buNone/>
                      </a:pPr>
                      <a:r>
                        <a:rPr lang="en" sz="1500">
                          <a:latin typeface="Poppins"/>
                          <a:ea typeface="Poppins"/>
                          <a:cs typeface="Poppins"/>
                          <a:sym typeface="Poppins"/>
                        </a:rPr>
                        <a:t>Is your school currently implementing PLCs?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Yes             No</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745000">
                <a:tc>
                  <a:txBody>
                    <a:bodyPr/>
                    <a:lstStyle/>
                    <a:p>
                      <a:pPr indent="0" lvl="0" marL="0" rtl="0" algn="l">
                        <a:spcBef>
                          <a:spcPts val="0"/>
                        </a:spcBef>
                        <a:spcAft>
                          <a:spcPts val="0"/>
                        </a:spcAft>
                        <a:buNone/>
                      </a:pPr>
                      <a:r>
                        <a:rPr lang="en" sz="1500">
                          <a:latin typeface="Poppins"/>
                          <a:ea typeface="Poppins"/>
                          <a:cs typeface="Poppins"/>
                          <a:sym typeface="Poppins"/>
                        </a:rPr>
                        <a:t>What is the focus of these PLCs? (If no PLCs, skip this prompt.)</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954525">
                <a:tc>
                  <a:txBody>
                    <a:bodyPr/>
                    <a:lstStyle/>
                    <a:p>
                      <a:pPr indent="0" lvl="0" marL="0" rtl="0" algn="l">
                        <a:spcBef>
                          <a:spcPts val="0"/>
                        </a:spcBef>
                        <a:spcAft>
                          <a:spcPts val="0"/>
                        </a:spcAft>
                        <a:buNone/>
                      </a:pPr>
                      <a:r>
                        <a:rPr lang="en" sz="1500">
                          <a:latin typeface="Poppins"/>
                          <a:ea typeface="Poppins"/>
                          <a:cs typeface="Poppins"/>
                          <a:sym typeface="Poppins"/>
                        </a:rPr>
                        <a:t>What are the current challenges you face as a leader supporting PLC implementation?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535475">
                <a:tc>
                  <a:txBody>
                    <a:bodyPr/>
                    <a:lstStyle/>
                    <a:p>
                      <a:pPr indent="0" lvl="0" marL="0" rtl="0" algn="l">
                        <a:spcBef>
                          <a:spcPts val="0"/>
                        </a:spcBef>
                        <a:spcAft>
                          <a:spcPts val="0"/>
                        </a:spcAft>
                        <a:buNone/>
                      </a:pPr>
                      <a:r>
                        <a:rPr lang="en" sz="1500">
                          <a:latin typeface="Poppins"/>
                          <a:ea typeface="Poppins"/>
                          <a:cs typeface="Poppins"/>
                          <a:sym typeface="Poppins"/>
                        </a:rPr>
                        <a:t>How are you addressing these challenges?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5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300"/>
              <a:t>Activity 7.4.2 - </a:t>
            </a:r>
            <a:r>
              <a:rPr lang="en" sz="3300"/>
              <a:t>Supporting the Integration of Portable Practices into PLCs</a:t>
            </a:r>
            <a:endParaRPr sz="3300"/>
          </a:p>
        </p:txBody>
      </p:sp>
      <p:sp>
        <p:nvSpPr>
          <p:cNvPr id="1257" name="Google Shape;1257;p53"/>
          <p:cNvSpPr txBox="1"/>
          <p:nvPr>
            <p:ph idx="1" type="body"/>
          </p:nvPr>
        </p:nvSpPr>
        <p:spPr>
          <a:xfrm>
            <a:off x="374550" y="1507675"/>
            <a:ext cx="6514500" cy="32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ESTABLISH: Reflection for Action</a:t>
            </a:r>
            <a:endParaRPr sz="1700">
              <a:solidFill>
                <a:srgbClr val="262626"/>
              </a:solidFill>
            </a:endParaRPr>
          </a:p>
          <a:p>
            <a:pPr indent="0" lvl="0" marL="0" rtl="0" algn="l">
              <a:lnSpc>
                <a:spcPct val="100000"/>
              </a:lnSpc>
              <a:spcBef>
                <a:spcPts val="0"/>
              </a:spcBef>
              <a:spcAft>
                <a:spcPts val="0"/>
              </a:spcAft>
              <a:buClr>
                <a:schemeClr val="hlink"/>
              </a:buClr>
              <a:buSzPts val="1100"/>
              <a:buFont typeface="Arial"/>
              <a:buNone/>
            </a:pPr>
            <a:r>
              <a:rPr i="1" lang="en" sz="1700">
                <a:solidFill>
                  <a:schemeClr val="hlink"/>
                </a:solidFill>
              </a:rPr>
              <a:t>INSTRUCTIONS:</a:t>
            </a:r>
            <a:endParaRPr b="1" sz="1700">
              <a:solidFill>
                <a:srgbClr val="262626"/>
              </a:solidFill>
            </a:endParaRPr>
          </a:p>
          <a:p>
            <a:pPr indent="-336550" lvl="0" marL="457200" rtl="0" algn="l">
              <a:lnSpc>
                <a:spcPct val="115000"/>
              </a:lnSpc>
              <a:spcBef>
                <a:spcPts val="0"/>
              </a:spcBef>
              <a:spcAft>
                <a:spcPts val="0"/>
              </a:spcAft>
              <a:buClr>
                <a:srgbClr val="262626"/>
              </a:buClr>
              <a:buSzPts val="1700"/>
              <a:buChar char="●"/>
            </a:pPr>
            <a:r>
              <a:rPr lang="en" sz="1700">
                <a:solidFill>
                  <a:srgbClr val="262626"/>
                </a:solidFill>
              </a:rPr>
              <a:t>Review this protocol that teacher-led PLCs can follow in order to collaboratively (and asynchronously) design portable practices: </a:t>
            </a:r>
            <a:r>
              <a:rPr lang="en" sz="1700" u="sng">
                <a:solidFill>
                  <a:schemeClr val="hlink"/>
                </a:solidFill>
                <a:hlinkClick r:id="rId3"/>
              </a:rPr>
              <a:t>Collaborating to Design Portable Practices Protocol.  </a:t>
            </a:r>
            <a:endParaRPr sz="1700">
              <a:solidFill>
                <a:srgbClr val="262626"/>
              </a:solidFill>
            </a:endParaRPr>
          </a:p>
          <a:p>
            <a:pPr indent="-336550" lvl="0" marL="457200" rtl="0" algn="l">
              <a:lnSpc>
                <a:spcPct val="115000"/>
              </a:lnSpc>
              <a:spcBef>
                <a:spcPts val="0"/>
              </a:spcBef>
              <a:spcAft>
                <a:spcPts val="0"/>
              </a:spcAft>
              <a:buClr>
                <a:srgbClr val="262626"/>
              </a:buClr>
              <a:buSzPts val="1700"/>
              <a:buChar char="●"/>
            </a:pPr>
            <a:r>
              <a:rPr lang="en" sz="1700">
                <a:solidFill>
                  <a:srgbClr val="262626"/>
                </a:solidFill>
              </a:rPr>
              <a:t>Consider your role as a leader in supporting teachers in using this protocol to design portable practices. Record a video response or draft written responses to the prompts below. </a:t>
            </a:r>
            <a:endParaRPr sz="1700">
              <a:solidFill>
                <a:srgbClr val="262626"/>
              </a:solidFill>
            </a:endParaRPr>
          </a:p>
          <a:p>
            <a:pPr indent="0" lvl="0" marL="0" rtl="0" algn="l">
              <a:lnSpc>
                <a:spcPct val="115000"/>
              </a:lnSpc>
              <a:spcBef>
                <a:spcPts val="0"/>
              </a:spcBef>
              <a:spcAft>
                <a:spcPts val="0"/>
              </a:spcAft>
              <a:buNone/>
            </a:pPr>
            <a:r>
              <a:t/>
            </a:r>
            <a:endParaRPr sz="1600">
              <a:solidFill>
                <a:srgbClr val="262626"/>
              </a:solidFill>
            </a:endParaRPr>
          </a:p>
        </p:txBody>
      </p:sp>
      <p:sp>
        <p:nvSpPr>
          <p:cNvPr id="1258" name="Google Shape;1258;p5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9" name="Google Shape;1259;p5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0" name="Google Shape;1260;p5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1" name="Google Shape;1261;p5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2" name="Google Shape;1262;p5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3" name="Google Shape;1263;p5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4" name="Google Shape;1264;p5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5" name="Google Shape;1265;p5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6" name="Google Shape;1266;p5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7" name="Google Shape;1267;p5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8" name="Google Shape;1268;p5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9" name="Google Shape;1269;p5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70" name="Google Shape;1270;p53"/>
          <p:cNvGraphicFramePr/>
          <p:nvPr/>
        </p:nvGraphicFramePr>
        <p:xfrm>
          <a:off x="374550" y="4716750"/>
          <a:ext cx="3000000" cy="3000000"/>
        </p:xfrm>
        <a:graphic>
          <a:graphicData uri="http://schemas.openxmlformats.org/drawingml/2006/table">
            <a:tbl>
              <a:tblPr>
                <a:noFill/>
                <a:tableStyleId>{85FB2A98-E81C-4CBC-A2DC-145CE232F8CD}</a:tableStyleId>
              </a:tblPr>
              <a:tblGrid>
                <a:gridCol w="3304675"/>
                <a:gridCol w="3345750"/>
              </a:tblGrid>
              <a:tr h="298800">
                <a:tc>
                  <a:txBody>
                    <a:bodyPr/>
                    <a:lstStyle/>
                    <a:p>
                      <a:pPr indent="-228600" lvl="0" marL="285750" rtl="0" algn="ctr">
                        <a:lnSpc>
                          <a:spcPct val="115000"/>
                        </a:lnSpc>
                        <a:spcBef>
                          <a:spcPts val="0"/>
                        </a:spcBef>
                        <a:spcAft>
                          <a:spcPts val="0"/>
                        </a:spcAft>
                        <a:buNone/>
                      </a:pPr>
                      <a:r>
                        <a:rPr b="1" lang="en" sz="1500">
                          <a:latin typeface="Poppins"/>
                          <a:ea typeface="Poppins"/>
                          <a:cs typeface="Poppins"/>
                          <a:sym typeface="Poppins"/>
                        </a:rPr>
                        <a:t>PROMPTS</a:t>
                      </a:r>
                      <a:endParaRPr b="1"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500">
                          <a:latin typeface="Poppins"/>
                          <a:ea typeface="Poppins"/>
                          <a:cs typeface="Poppins"/>
                          <a:sym typeface="Poppins"/>
                        </a:rPr>
                        <a:t>REFLECTIONS</a:t>
                      </a:r>
                      <a:endParaRPr b="1"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906075">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What about this protocol encourages my teachers to shift to a TALE mindset and TALE practices?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108500">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What effective practices might your school identify for portability across learning environments using this protocol?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703650">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What might be some challenges to implementing this protocol?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108500">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What are three initial steps you can take to have a PLC in your school </a:t>
                      </a:r>
                      <a:r>
                        <a:rPr i="1" lang="en" sz="1500">
                          <a:latin typeface="Poppins"/>
                          <a:ea typeface="Poppins"/>
                          <a:cs typeface="Poppins"/>
                          <a:sym typeface="Poppins"/>
                        </a:rPr>
                        <a:t>pilot</a:t>
                      </a:r>
                      <a:r>
                        <a:rPr lang="en" sz="1500">
                          <a:latin typeface="Poppins"/>
                          <a:ea typeface="Poppins"/>
                          <a:cs typeface="Poppins"/>
                          <a:sym typeface="Poppins"/>
                        </a:rPr>
                        <a:t> the use of this protocol as a learning experience?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54"/>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7.4.3 - </a:t>
            </a:r>
            <a:r>
              <a:rPr lang="en"/>
              <a:t>PLC Readiness Self-Assessment</a:t>
            </a:r>
            <a:endParaRPr/>
          </a:p>
          <a:p>
            <a:pPr indent="0" lvl="0" marL="0" rtl="0" algn="l">
              <a:spcBef>
                <a:spcPts val="0"/>
              </a:spcBef>
              <a:spcAft>
                <a:spcPts val="0"/>
              </a:spcAft>
              <a:buNone/>
            </a:pPr>
            <a:r>
              <a:t/>
            </a:r>
            <a:endParaRPr/>
          </a:p>
        </p:txBody>
      </p:sp>
      <p:sp>
        <p:nvSpPr>
          <p:cNvPr id="1276" name="Google Shape;1276;p54"/>
          <p:cNvSpPr txBox="1"/>
          <p:nvPr>
            <p:ph idx="1" type="body"/>
          </p:nvPr>
        </p:nvSpPr>
        <p:spPr>
          <a:xfrm>
            <a:off x="374550" y="1530950"/>
            <a:ext cx="6514500" cy="2672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Adapted from the </a:t>
            </a:r>
            <a:r>
              <a:rPr lang="en" sz="1800" u="sng">
                <a:solidFill>
                  <a:srgbClr val="1155CC"/>
                </a:solidFill>
                <a:hlinkClick r:id="rId3">
                  <a:extLst>
                    <a:ext uri="{A12FA001-AC4F-418D-AE19-62706E023703}">
                      <ahyp:hlinkClr val="tx"/>
                    </a:ext>
                  </a:extLst>
                </a:hlinkClick>
              </a:rPr>
              <a:t>Massachusetts Department of ESE </a:t>
            </a:r>
            <a:r>
              <a:rPr i="1" lang="en" sz="1800" u="sng">
                <a:solidFill>
                  <a:srgbClr val="1155CC"/>
                </a:solidFill>
                <a:hlinkClick r:id="rId4">
                  <a:extLst>
                    <a:ext uri="{A12FA001-AC4F-418D-AE19-62706E023703}">
                      <ahyp:hlinkClr val="tx"/>
                    </a:ext>
                  </a:extLst>
                </a:hlinkClick>
              </a:rPr>
              <a:t>Building Professional Learning Communities to Improve Instruction and Raise Achievement</a:t>
            </a:r>
            <a:endParaRPr sz="1800">
              <a:solidFill>
                <a:schemeClr val="hlink"/>
              </a:solidFill>
            </a:endParaRPr>
          </a:p>
          <a:p>
            <a:pPr indent="0" lvl="0" marL="0" rtl="0" algn="l">
              <a:lnSpc>
                <a:spcPct val="115000"/>
              </a:lnSpc>
              <a:spcBef>
                <a:spcPts val="0"/>
              </a:spcBef>
              <a:spcAft>
                <a:spcPts val="0"/>
              </a:spcAft>
              <a:buNone/>
            </a:pPr>
            <a:r>
              <a:t/>
            </a:r>
            <a:endParaRPr i="1" sz="1400">
              <a:solidFill>
                <a:schemeClr val="hlink"/>
              </a:solidFill>
            </a:endParaRPr>
          </a:p>
          <a:p>
            <a:pPr indent="0" lvl="0" marL="0" rtl="0" algn="l">
              <a:lnSpc>
                <a:spcPct val="115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Self-assess your school’s readiness to engage and sustain professional learning communities across learning environments. </a:t>
            </a:r>
            <a:endParaRPr i="1" sz="18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277" name="Google Shape;1277;p54"/>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278" name="Google Shape;1278;p5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9" name="Google Shape;1279;p54">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0" name="Google Shape;1280;p5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1" name="Google Shape;1281;p5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2" name="Google Shape;1282;p54">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3" name="Google Shape;1283;p54">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4" name="Google Shape;1284;p54">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5" name="Google Shape;1285;p54">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6" name="Google Shape;1286;p54">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7" name="Google Shape;1287;p54">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8" name="Google Shape;1288;p54">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9" name="Google Shape;1289;p54">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90" name="Google Shape;1290;p54"/>
          <p:cNvGraphicFramePr/>
          <p:nvPr/>
        </p:nvGraphicFramePr>
        <p:xfrm>
          <a:off x="281950" y="4121700"/>
          <a:ext cx="3000000" cy="3000000"/>
        </p:xfrm>
        <a:graphic>
          <a:graphicData uri="http://schemas.openxmlformats.org/drawingml/2006/table">
            <a:tbl>
              <a:tblPr>
                <a:noFill/>
                <a:tableStyleId>{85FB2A98-E81C-4CBC-A2DC-145CE232F8CD}</a:tableStyleId>
              </a:tblPr>
              <a:tblGrid>
                <a:gridCol w="3545675"/>
                <a:gridCol w="1080000"/>
                <a:gridCol w="1080000"/>
                <a:gridCol w="1080000"/>
              </a:tblGrid>
              <a:tr h="306800">
                <a:tc>
                  <a:txBody>
                    <a:bodyPr/>
                    <a:lstStyle/>
                    <a:p>
                      <a:pPr indent="0" lvl="0" marL="0" rtl="0" algn="l">
                        <a:lnSpc>
                          <a:spcPct val="106999"/>
                        </a:lnSpc>
                        <a:spcBef>
                          <a:spcPts val="0"/>
                        </a:spcBef>
                        <a:spcAft>
                          <a:spcPts val="0"/>
                        </a:spcAft>
                        <a:buNone/>
                      </a:pPr>
                      <a:r>
                        <a:rPr b="1" lang="en" sz="1500">
                          <a:solidFill>
                            <a:srgbClr val="262626"/>
                          </a:solidFill>
                          <a:latin typeface="Poppins"/>
                          <a:ea typeface="Poppins"/>
                          <a:cs typeface="Poppins"/>
                          <a:sym typeface="Poppins"/>
                        </a:rPr>
                        <a:t>Professional Learning and Coaching</a:t>
                      </a:r>
                      <a:endParaRPr b="1"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Never</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Sometimes</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Always</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659950">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Our school’s professional development addresses the individual and collective needs of staff across learning environments.</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659950">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Teachers in our school take active roles in promoting, creating, and leading professional development, across learning environments.</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659950">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Job-embedded coaching and other supports provide follow-up on the implementation of what is learned through professional development.</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659950">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Coaches and teacher leaders are trained in effectively engaging adults, which includes systems and protocols to guide collaborative discussions.</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
        <p:nvSpPr>
          <p:cNvPr id="1291" name="Google Shape;1291;p5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55"/>
          <p:cNvSpPr txBox="1"/>
          <p:nvPr>
            <p:ph type="title"/>
          </p:nvPr>
        </p:nvSpPr>
        <p:spPr>
          <a:xfrm>
            <a:off x="374550" y="322825"/>
            <a:ext cx="5284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7.4.3 - </a:t>
            </a:r>
            <a:r>
              <a:rPr lang="en"/>
              <a:t>PLC Readiness Self-Assessment </a:t>
            </a:r>
            <a:r>
              <a:rPr lang="en"/>
              <a:t>(Continued)</a:t>
            </a:r>
            <a:endParaRPr/>
          </a:p>
          <a:p>
            <a:pPr indent="0" lvl="0" marL="0" rtl="0" algn="l">
              <a:spcBef>
                <a:spcPts val="0"/>
              </a:spcBef>
              <a:spcAft>
                <a:spcPts val="0"/>
              </a:spcAft>
              <a:buNone/>
            </a:pPr>
            <a:r>
              <a:t/>
            </a:r>
            <a:endParaRPr/>
          </a:p>
        </p:txBody>
      </p:sp>
      <p:pic>
        <p:nvPicPr>
          <p:cNvPr id="1297" name="Google Shape;1297;p55"/>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98" name="Google Shape;1298;p5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9" name="Google Shape;1299;p5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0" name="Google Shape;1300;p5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1" name="Google Shape;1301;p5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2" name="Google Shape;1302;p5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3" name="Google Shape;1303;p5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4" name="Google Shape;1304;p5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5" name="Google Shape;1305;p5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6" name="Google Shape;1306;p5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7" name="Google Shape;1307;p5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8" name="Google Shape;1308;p5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9" name="Google Shape;1309;p5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10" name="Google Shape;1310;p55"/>
          <p:cNvGraphicFramePr/>
          <p:nvPr/>
        </p:nvGraphicFramePr>
        <p:xfrm>
          <a:off x="281950" y="1692650"/>
          <a:ext cx="3000000" cy="3000000"/>
        </p:xfrm>
        <a:graphic>
          <a:graphicData uri="http://schemas.openxmlformats.org/drawingml/2006/table">
            <a:tbl>
              <a:tblPr>
                <a:noFill/>
                <a:tableStyleId>{85FB2A98-E81C-4CBC-A2DC-145CE232F8CD}</a:tableStyleId>
              </a:tblPr>
              <a:tblGrid>
                <a:gridCol w="3545675"/>
                <a:gridCol w="1080000"/>
                <a:gridCol w="1080000"/>
                <a:gridCol w="1080000"/>
              </a:tblGrid>
              <a:tr h="285050">
                <a:tc>
                  <a:txBody>
                    <a:bodyPr/>
                    <a:lstStyle/>
                    <a:p>
                      <a:pPr indent="0" lvl="0" marL="0" rtl="0" algn="l">
                        <a:lnSpc>
                          <a:spcPct val="106999"/>
                        </a:lnSpc>
                        <a:spcBef>
                          <a:spcPts val="0"/>
                        </a:spcBef>
                        <a:spcAft>
                          <a:spcPts val="0"/>
                        </a:spcAft>
                        <a:buNone/>
                      </a:pPr>
                      <a:r>
                        <a:rPr b="1" lang="en" sz="1500">
                          <a:solidFill>
                            <a:srgbClr val="262626"/>
                          </a:solidFill>
                          <a:latin typeface="Poppins"/>
                          <a:ea typeface="Poppins"/>
                          <a:cs typeface="Poppins"/>
                          <a:sym typeface="Poppins"/>
                        </a:rPr>
                        <a:t>Structures and Culture for Collaboration</a:t>
                      </a:r>
                      <a:endParaRPr b="1"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Never</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Sometimes</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200">
                          <a:solidFill>
                            <a:srgbClr val="262626"/>
                          </a:solidFill>
                          <a:latin typeface="Poppins"/>
                          <a:ea typeface="Poppins"/>
                          <a:cs typeface="Poppins"/>
                          <a:sym typeface="Poppins"/>
                        </a:rPr>
                        <a:t>Always</a:t>
                      </a:r>
                      <a:endParaRPr b="1" sz="12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508125">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Professional development is embedded as an integral part of daily routines (coaching, staff meetings, and collaborative time).</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396575">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Our school’s schedule is designed to include common planning time for teachers at least weekly.</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396575">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Our school’s calendar reflects our staff’s commitment to making the overall time to do this work well.</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842725">
                <a:tc>
                  <a:txBody>
                    <a:bodyPr/>
                    <a:lstStyle/>
                    <a:p>
                      <a:pPr indent="0" lvl="0" marL="0" rtl="0" algn="l">
                        <a:lnSpc>
                          <a:spcPct val="106999"/>
                        </a:lnSpc>
                        <a:spcBef>
                          <a:spcPts val="0"/>
                        </a:spcBef>
                        <a:spcAft>
                          <a:spcPts val="0"/>
                        </a:spcAft>
                        <a:buNone/>
                      </a:pPr>
                      <a:r>
                        <a:rPr lang="en" sz="1500">
                          <a:solidFill>
                            <a:srgbClr val="262626"/>
                          </a:solidFill>
                          <a:latin typeface="Poppins"/>
                          <a:ea typeface="Poppins"/>
                          <a:cs typeface="Poppins"/>
                          <a:sym typeface="Poppins"/>
                        </a:rPr>
                        <a:t>Our classrooms and instructional practices across learning environments are “de-privatized” and there is a culture of openness and dialogue about all classroom practices including instruction, assessment, and student work.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00000">
                <a:tc gridSpan="4">
                  <a:txBody>
                    <a:bodyPr/>
                    <a:lstStyle/>
                    <a:p>
                      <a:pPr indent="0" lvl="0" marL="0" rtl="0" algn="ctr">
                        <a:spcBef>
                          <a:spcPts val="0"/>
                        </a:spcBef>
                        <a:spcAft>
                          <a:spcPts val="0"/>
                        </a:spcAft>
                        <a:buNone/>
                      </a:pPr>
                      <a:r>
                        <a:rPr b="1" lang="en" sz="1500">
                          <a:latin typeface="Poppins"/>
                          <a:ea typeface="Poppins"/>
                          <a:cs typeface="Poppins"/>
                          <a:sym typeface="Poppins"/>
                        </a:rPr>
                        <a:t>Identify 1-2 next steps you can take to increase schoolwide readiness to engage &amp; sustain PLCs across learning environments.</a:t>
                      </a:r>
                      <a:endParaRPr b="1" sz="15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hMerge="1"/>
                <a:tc hMerge="1"/>
                <a:tc hMerge="1"/>
              </a:tr>
              <a:tr h="2030900">
                <a:tc>
                  <a:txBody>
                    <a:bodyPr/>
                    <a:lstStyle/>
                    <a:p>
                      <a:pPr indent="0" lvl="0" marL="0" rtl="0" algn="l">
                        <a:lnSpc>
                          <a:spcPct val="106999"/>
                        </a:lnSpc>
                        <a:spcBef>
                          <a:spcPts val="0"/>
                        </a:spcBef>
                        <a:spcAft>
                          <a:spcPts val="0"/>
                        </a:spcAft>
                        <a:buNone/>
                      </a:pPr>
                      <a:r>
                        <a:rPr lang="en" sz="1500">
                          <a:solidFill>
                            <a:schemeClr val="hlink"/>
                          </a:solidFill>
                          <a:latin typeface="Poppins"/>
                          <a:ea typeface="Poppins"/>
                          <a:cs typeface="Poppins"/>
                          <a:sym typeface="Poppins"/>
                        </a:rPr>
                        <a:t>Next Step: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None/>
                      </a:pPr>
                      <a:r>
                        <a:rPr lang="en" sz="1500">
                          <a:solidFill>
                            <a:schemeClr val="hlink"/>
                          </a:solidFill>
                          <a:latin typeface="Poppins"/>
                          <a:ea typeface="Poppins"/>
                          <a:cs typeface="Poppins"/>
                          <a:sym typeface="Poppins"/>
                        </a:rPr>
                        <a:t>Why it is needed:</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None/>
                      </a:pPr>
                      <a:r>
                        <a:rPr lang="en" sz="1500">
                          <a:solidFill>
                            <a:schemeClr val="hlink"/>
                          </a:solidFill>
                          <a:latin typeface="Poppins"/>
                          <a:ea typeface="Poppins"/>
                          <a:cs typeface="Poppins"/>
                          <a:sym typeface="Poppins"/>
                        </a:rPr>
                        <a:t>What it will achieve:</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gridSpan="3">
                  <a:txBody>
                    <a:bodyPr/>
                    <a:lstStyle/>
                    <a:p>
                      <a:pPr indent="0" lvl="0" marL="0" rtl="0" algn="l">
                        <a:lnSpc>
                          <a:spcPct val="106999"/>
                        </a:lnSpc>
                        <a:spcBef>
                          <a:spcPts val="0"/>
                        </a:spcBef>
                        <a:spcAft>
                          <a:spcPts val="0"/>
                        </a:spcAft>
                        <a:buNone/>
                      </a:pPr>
                      <a:r>
                        <a:rPr lang="en" sz="1500">
                          <a:solidFill>
                            <a:schemeClr val="hlink"/>
                          </a:solidFill>
                          <a:latin typeface="Poppins"/>
                          <a:ea typeface="Poppins"/>
                          <a:cs typeface="Poppins"/>
                          <a:sym typeface="Poppins"/>
                        </a:rPr>
                        <a:t>Next Step: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None/>
                      </a:pPr>
                      <a:r>
                        <a:rPr lang="en" sz="1500">
                          <a:solidFill>
                            <a:schemeClr val="hlink"/>
                          </a:solidFill>
                          <a:latin typeface="Poppins"/>
                          <a:ea typeface="Poppins"/>
                          <a:cs typeface="Poppins"/>
                          <a:sym typeface="Poppins"/>
                        </a:rPr>
                        <a:t>Why it is needed:</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t/>
                      </a:r>
                      <a:endParaRPr sz="1500">
                        <a:solidFill>
                          <a:schemeClr val="hlink"/>
                        </a:solidFill>
                        <a:latin typeface="Poppins"/>
                        <a:ea typeface="Poppins"/>
                        <a:cs typeface="Poppins"/>
                        <a:sym typeface="Poppins"/>
                      </a:endParaRPr>
                    </a:p>
                    <a:p>
                      <a:pPr indent="0" lvl="0" marL="0" rtl="0" algn="l">
                        <a:lnSpc>
                          <a:spcPct val="106999"/>
                        </a:lnSpc>
                        <a:spcBef>
                          <a:spcPts val="0"/>
                        </a:spcBef>
                        <a:spcAft>
                          <a:spcPts val="0"/>
                        </a:spcAft>
                        <a:buClr>
                          <a:schemeClr val="hlink"/>
                        </a:buClr>
                        <a:buSzPts val="1100"/>
                        <a:buFont typeface="Arial"/>
                        <a:buNone/>
                      </a:pPr>
                      <a:r>
                        <a:rPr lang="en" sz="1500">
                          <a:solidFill>
                            <a:schemeClr val="hlink"/>
                          </a:solidFill>
                          <a:latin typeface="Poppins"/>
                          <a:ea typeface="Poppins"/>
                          <a:cs typeface="Poppins"/>
                          <a:sym typeface="Poppins"/>
                        </a:rPr>
                        <a:t>What it will achieve:</a:t>
                      </a:r>
                      <a:endParaRPr sz="1500">
                        <a:solidFill>
                          <a:schemeClr val="hlink"/>
                        </a:solidFill>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hMerge="1"/>
                <a:tc h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grpSp>
        <p:nvGrpSpPr>
          <p:cNvPr id="1315" name="Google Shape;1315;p56"/>
          <p:cNvGrpSpPr/>
          <p:nvPr/>
        </p:nvGrpSpPr>
        <p:grpSpPr>
          <a:xfrm>
            <a:off x="224350" y="224350"/>
            <a:ext cx="7116900" cy="9597300"/>
            <a:chOff x="224350" y="224350"/>
            <a:chExt cx="7116900" cy="9597300"/>
          </a:xfrm>
        </p:grpSpPr>
        <p:sp>
          <p:nvSpPr>
            <p:cNvPr id="1316" name="Google Shape;1316;p56"/>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6"/>
            <p:cNvSpPr/>
            <p:nvPr/>
          </p:nvSpPr>
          <p:spPr>
            <a:xfrm rot="5400000">
              <a:off x="6936250" y="5457769"/>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8" name="Google Shape;1318;p5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319" name="Google Shape;1319;p5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320" name="Google Shape;1320;p5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1" name="Google Shape;1321;p5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2" name="Google Shape;1322;p5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3" name="Google Shape;1323;p5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4" name="Google Shape;1324;p56">
            <a:hlinkClick action="ppaction://hlinksldjump" r:id="rId5"/>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5" name="Google Shape;1325;p5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6" name="Google Shape;1326;p5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7" name="Google Shape;1327;p5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8" name="Google Shape;1328;p5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9" name="Google Shape;1329;p56">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330" name="Google Shape;1330;p56">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331" name="Google Shape;1331;p5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Leading for Student Engagement Across Learning Environments</a:t>
            </a:r>
            <a:endParaRPr/>
          </a:p>
        </p:txBody>
      </p:sp>
      <p:sp>
        <p:nvSpPr>
          <p:cNvPr id="1332" name="Google Shape;1332;p56">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3" name="Google Shape;1333;p56">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4" name="Google Shape;1334;p56">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5" name="Google Shape;1335;p56">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6" name="Google Shape;1336;p56">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7" name="Google Shape;1337;p56">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8" name="Google Shape;1338;p56">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9" name="Google Shape;1339;p56">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0" name="Google Shape;1340;p56">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1" name="Google Shape;1341;p56">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2" name="Google Shape;1342;p5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3" name="Google Shape;1343;p5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4" name="Google Shape;1344;p56">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5" name="Google Shape;1345;p56">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6" name="Google Shape;1346;p56">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7" name="Google Shape;1347;p56">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8" name="Google Shape;1348;p56">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9" name="Google Shape;1349;p56">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0" name="Google Shape;1350;p56">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1" name="Google Shape;1351;p56">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5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357" name="Google Shape;1357;p5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358" name="Google Shape;1358;p57"/>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569850"/>
                <a:gridCol w="2652300"/>
                <a:gridCol w="22215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sz="1300">
                          <a:latin typeface="Poppins"/>
                          <a:ea typeface="Poppins"/>
                          <a:cs typeface="Poppins"/>
                          <a:sym typeface="Poppins"/>
                        </a:rPr>
                        <a:t>Pedagogy</a:t>
                      </a:r>
                      <a:endParaRPr b="1"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According to </a:t>
                      </a:r>
                      <a:r>
                        <a:rPr lang="en" sz="1300" u="sng">
                          <a:solidFill>
                            <a:srgbClr val="1155CC"/>
                          </a:solidFill>
                          <a:latin typeface="Poppins"/>
                          <a:ea typeface="Poppins"/>
                          <a:cs typeface="Poppins"/>
                          <a:sym typeface="Poppins"/>
                          <a:hlinkClick r:id="rId3">
                            <a:extLst>
                              <a:ext uri="{A12FA001-AC4F-418D-AE19-62706E023703}">
                                <ahyp:hlinkClr val="tx"/>
                              </a:ext>
                            </a:extLst>
                          </a:hlinkClick>
                        </a:rPr>
                        <a:t>Merriam-Webster</a:t>
                      </a:r>
                      <a:r>
                        <a:rPr lang="en" sz="1300">
                          <a:latin typeface="Poppins"/>
                          <a:ea typeface="Poppins"/>
                          <a:cs typeface="Poppins"/>
                          <a:sym typeface="Poppins"/>
                        </a:rPr>
                        <a:t>, pedagogy is the “art, science, or profession of teaching.” Alejandro Paniagua and David Istance, authors of </a:t>
                      </a:r>
                      <a:r>
                        <a:rPr i="1" lang="en" sz="1300" u="sng">
                          <a:solidFill>
                            <a:srgbClr val="1155CC"/>
                          </a:solidFill>
                          <a:latin typeface="Poppins"/>
                          <a:ea typeface="Poppins"/>
                          <a:cs typeface="Poppins"/>
                          <a:sym typeface="Poppins"/>
                          <a:hlinkClick r:id="rId4">
                            <a:extLst>
                              <a:ext uri="{A12FA001-AC4F-418D-AE19-62706E023703}">
                                <ahyp:hlinkClr val="tx"/>
                              </a:ext>
                            </a:extLst>
                          </a:hlinkClick>
                        </a:rPr>
                        <a:t>Teachers as Designers of Learning Environments</a:t>
                      </a:r>
                      <a:r>
                        <a:rPr lang="en" sz="1300">
                          <a:latin typeface="Poppins"/>
                          <a:ea typeface="Poppins"/>
                          <a:cs typeface="Poppins"/>
                          <a:sym typeface="Poppins"/>
                        </a:rPr>
                        <a:t>, put it this way: “Focusing on pedagogies shifts the perception of teachers from technicians who strive to attain the education goals set by the curriculum to experts in the art and science of teaching.”</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146075">
                <a:tc>
                  <a:txBody>
                    <a:bodyPr/>
                    <a:lstStyle/>
                    <a:p>
                      <a:pPr indent="0" lvl="0" marL="0" rtl="0" algn="l">
                        <a:spcBef>
                          <a:spcPts val="0"/>
                        </a:spcBef>
                        <a:spcAft>
                          <a:spcPts val="0"/>
                        </a:spcAft>
                        <a:buNone/>
                      </a:pPr>
                      <a:r>
                        <a:rPr b="1" lang="en" sz="1300">
                          <a:latin typeface="Poppins"/>
                          <a:ea typeface="Poppins"/>
                          <a:cs typeface="Poppins"/>
                          <a:sym typeface="Poppins"/>
                        </a:rPr>
                        <a:t>Student Engagement - </a:t>
                      </a:r>
                      <a:r>
                        <a:rPr lang="en" sz="1300">
                          <a:latin typeface="Poppins"/>
                          <a:ea typeface="Poppins"/>
                          <a:cs typeface="Poppins"/>
                          <a:sym typeface="Poppins"/>
                        </a:rPr>
                        <a:t>Traditional Definition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 traditional understanding of student engagement focuses on students </a:t>
                      </a:r>
                      <a:r>
                        <a:rPr i="1" lang="en" sz="1300">
                          <a:latin typeface="Poppins"/>
                          <a:ea typeface="Poppins"/>
                          <a:cs typeface="Poppins"/>
                          <a:sym typeface="Poppins"/>
                        </a:rPr>
                        <a:t>demonstrating</a:t>
                      </a:r>
                      <a:r>
                        <a:rPr lang="en" sz="1300">
                          <a:latin typeface="Poppins"/>
                          <a:ea typeface="Poppins"/>
                          <a:cs typeface="Poppins"/>
                          <a:sym typeface="Poppins"/>
                        </a:rPr>
                        <a:t> engagement across three domains: </a:t>
                      </a:r>
                      <a:r>
                        <a:rPr lang="en" sz="1300" u="sng">
                          <a:latin typeface="Poppins"/>
                          <a:ea typeface="Poppins"/>
                          <a:cs typeface="Poppins"/>
                          <a:sym typeface="Poppins"/>
                        </a:rPr>
                        <a:t>behavior</a:t>
                      </a:r>
                      <a:r>
                        <a:rPr lang="en" sz="1300">
                          <a:latin typeface="Poppins"/>
                          <a:ea typeface="Poppins"/>
                          <a:cs typeface="Poppins"/>
                          <a:sym typeface="Poppins"/>
                        </a:rPr>
                        <a:t> (e.g., compliance and participation), </a:t>
                      </a:r>
                      <a:r>
                        <a:rPr lang="en" sz="1300" u="sng">
                          <a:latin typeface="Poppins"/>
                          <a:ea typeface="Poppins"/>
                          <a:cs typeface="Poppins"/>
                          <a:sym typeface="Poppins"/>
                        </a:rPr>
                        <a:t>affect</a:t>
                      </a:r>
                      <a:r>
                        <a:rPr lang="en" sz="1300">
                          <a:latin typeface="Poppins"/>
                          <a:ea typeface="Poppins"/>
                          <a:cs typeface="Poppins"/>
                          <a:sym typeface="Poppins"/>
                        </a:rPr>
                        <a:t> (e.g., interest and belonging), and </a:t>
                      </a:r>
                      <a:r>
                        <a:rPr lang="en" sz="1300" u="sng">
                          <a:latin typeface="Poppins"/>
                          <a:ea typeface="Poppins"/>
                          <a:cs typeface="Poppins"/>
                          <a:sym typeface="Poppins"/>
                        </a:rPr>
                        <a:t>cognition</a:t>
                      </a:r>
                      <a:r>
                        <a:rPr lang="en" sz="1300">
                          <a:latin typeface="Poppins"/>
                          <a:ea typeface="Poppins"/>
                          <a:cs typeface="Poppins"/>
                          <a:sym typeface="Poppins"/>
                        </a:rPr>
                        <a:t> (e.g., effort and self-regulation).</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sz="1300">
                          <a:latin typeface="Poppins"/>
                          <a:ea typeface="Poppins"/>
                          <a:cs typeface="Poppins"/>
                          <a:sym typeface="Poppins"/>
                        </a:rPr>
                        <a:t>Student Engagement - </a:t>
                      </a:r>
                      <a:r>
                        <a:rPr lang="en" sz="1300">
                          <a:latin typeface="Poppins"/>
                          <a:ea typeface="Poppins"/>
                          <a:cs typeface="Poppins"/>
                          <a:sym typeface="Poppins"/>
                        </a:rPr>
                        <a:t>Trauma-</a:t>
                      </a:r>
                      <a:endParaRPr sz="1300">
                        <a:latin typeface="Poppins"/>
                        <a:ea typeface="Poppins"/>
                        <a:cs typeface="Poppins"/>
                        <a:sym typeface="Poppins"/>
                      </a:endParaRPr>
                    </a:p>
                    <a:p>
                      <a:pPr indent="0" lvl="0" marL="0" rtl="0" algn="l">
                        <a:spcBef>
                          <a:spcPts val="0"/>
                        </a:spcBef>
                        <a:spcAft>
                          <a:spcPts val="0"/>
                        </a:spcAft>
                        <a:buNone/>
                      </a:pPr>
                      <a:r>
                        <a:rPr lang="en" sz="1300">
                          <a:latin typeface="Poppins"/>
                          <a:ea typeface="Poppins"/>
                          <a:cs typeface="Poppins"/>
                          <a:sym typeface="Poppins"/>
                        </a:rPr>
                        <a:t>Informed, Equity-Centered Definition</a:t>
                      </a:r>
                      <a:endParaRPr b="1"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 trauma-informed, equity-centered understanding of student engagement focuses on students </a:t>
                      </a:r>
                      <a:r>
                        <a:rPr i="1" lang="en" sz="1300">
                          <a:latin typeface="Poppins"/>
                          <a:ea typeface="Poppins"/>
                          <a:cs typeface="Poppins"/>
                          <a:sym typeface="Poppins"/>
                        </a:rPr>
                        <a:t>experiencing</a:t>
                      </a:r>
                      <a:r>
                        <a:rPr lang="en" sz="1300">
                          <a:latin typeface="Poppins"/>
                          <a:ea typeface="Poppins"/>
                          <a:cs typeface="Poppins"/>
                          <a:sym typeface="Poppins"/>
                        </a:rPr>
                        <a:t> engagement across three domains: </a:t>
                      </a:r>
                      <a:r>
                        <a:rPr lang="en" sz="1300" u="sng">
                          <a:latin typeface="Poppins"/>
                          <a:ea typeface="Poppins"/>
                          <a:cs typeface="Poppins"/>
                          <a:sym typeface="Poppins"/>
                        </a:rPr>
                        <a:t>attraction</a:t>
                      </a:r>
                      <a:r>
                        <a:rPr lang="en" sz="1300">
                          <a:latin typeface="Poppins"/>
                          <a:ea typeface="Poppins"/>
                          <a:cs typeface="Poppins"/>
                          <a:sym typeface="Poppins"/>
                        </a:rPr>
                        <a:t> (e.g., connection to learning activities and environment), </a:t>
                      </a:r>
                      <a:r>
                        <a:rPr lang="en" sz="1300" u="sng">
                          <a:latin typeface="Poppins"/>
                          <a:ea typeface="Poppins"/>
                          <a:cs typeface="Poppins"/>
                          <a:sym typeface="Poppins"/>
                        </a:rPr>
                        <a:t>persistence</a:t>
                      </a:r>
                      <a:r>
                        <a:rPr lang="en" sz="1300">
                          <a:latin typeface="Poppins"/>
                          <a:ea typeface="Poppins"/>
                          <a:cs typeface="Poppins"/>
                          <a:sym typeface="Poppins"/>
                        </a:rPr>
                        <a:t> (e.g., overcoming obstacles), and </a:t>
                      </a:r>
                      <a:r>
                        <a:rPr lang="en" sz="1300" u="sng">
                          <a:latin typeface="Poppins"/>
                          <a:ea typeface="Poppins"/>
                          <a:cs typeface="Poppins"/>
                          <a:sym typeface="Poppins"/>
                        </a:rPr>
                        <a:t>delight</a:t>
                      </a:r>
                      <a:r>
                        <a:rPr lang="en" sz="1300">
                          <a:latin typeface="Poppins"/>
                          <a:ea typeface="Poppins"/>
                          <a:cs typeface="Poppins"/>
                          <a:sym typeface="Poppins"/>
                        </a:rPr>
                        <a:t> (e.g., valuing both the processes and products of learning).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359" name="Google Shape;1359;p5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0" name="Google Shape;1360;p5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1" name="Google Shape;1361;p5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2" name="Google Shape;1362;p5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3" name="Google Shape;1363;p5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4" name="Google Shape;1364;p5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5" name="Google Shape;1365;p5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6" name="Google Shape;1366;p5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7" name="Google Shape;1367;p5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8" name="Google Shape;1368;p5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9" name="Google Shape;1369;p5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0" name="Google Shape;1370;p5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5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Activity 7.5.1 - Facilitating Student Engagement</a:t>
            </a:r>
            <a:endParaRPr sz="3200"/>
          </a:p>
          <a:p>
            <a:pPr indent="0" lvl="0" marL="0" rtl="0" algn="l">
              <a:spcBef>
                <a:spcPts val="0"/>
              </a:spcBef>
              <a:spcAft>
                <a:spcPts val="0"/>
              </a:spcAft>
              <a:buSzPts val="990"/>
              <a:buNone/>
            </a:pPr>
            <a:r>
              <a:t/>
            </a:r>
            <a:endParaRPr sz="3200"/>
          </a:p>
        </p:txBody>
      </p:sp>
      <p:sp>
        <p:nvSpPr>
          <p:cNvPr id="1376" name="Google Shape;1376;p58"/>
          <p:cNvSpPr txBox="1"/>
          <p:nvPr>
            <p:ph idx="1" type="body"/>
          </p:nvPr>
        </p:nvSpPr>
        <p:spPr>
          <a:xfrm>
            <a:off x="374550" y="1529875"/>
            <a:ext cx="6514500" cy="2073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Answer the prompts to reflect on student engagement in your school over time, your definition of student engagement, and your role in facilitating student engagement.</a:t>
            </a:r>
            <a:endParaRPr>
              <a:solidFill>
                <a:schemeClr val="hlink"/>
              </a:solidFill>
            </a:endParaRPr>
          </a:p>
        </p:txBody>
      </p:sp>
      <p:sp>
        <p:nvSpPr>
          <p:cNvPr id="1377" name="Google Shape;1377;p5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8" name="Google Shape;1378;p5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9" name="Google Shape;1379;p5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0" name="Google Shape;1380;p5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1" name="Google Shape;1381;p5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2" name="Google Shape;1382;p5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3" name="Google Shape;1383;p5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4" name="Google Shape;1384;p5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5" name="Google Shape;1385;p5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6" name="Google Shape;1386;p5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7" name="Google Shape;1387;p5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8" name="Google Shape;1388;p5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89" name="Google Shape;1389;p58"/>
          <p:cNvGraphicFramePr/>
          <p:nvPr/>
        </p:nvGraphicFramePr>
        <p:xfrm>
          <a:off x="374550" y="3602875"/>
          <a:ext cx="3000000" cy="3000000"/>
        </p:xfrm>
        <a:graphic>
          <a:graphicData uri="http://schemas.openxmlformats.org/drawingml/2006/table">
            <a:tbl>
              <a:tblPr>
                <a:noFill/>
                <a:tableStyleId>{85FB2A98-E81C-4CBC-A2DC-145CE232F8CD}</a:tableStyleId>
              </a:tblPr>
              <a:tblGrid>
                <a:gridCol w="2422050"/>
                <a:gridCol w="4092450"/>
              </a:tblGrid>
              <a:tr h="343575">
                <a:tc>
                  <a:txBody>
                    <a:bodyPr/>
                    <a:lstStyle/>
                    <a:p>
                      <a:pPr indent="0" lvl="0" marL="0" rtl="0" algn="ctr">
                        <a:spcBef>
                          <a:spcPts val="0"/>
                        </a:spcBef>
                        <a:spcAft>
                          <a:spcPts val="0"/>
                        </a:spcAft>
                        <a:buNone/>
                      </a:pPr>
                      <a:r>
                        <a:rPr b="1" lang="en" sz="1600">
                          <a:latin typeface="Poppins"/>
                          <a:ea typeface="Poppins"/>
                          <a:cs typeface="Poppins"/>
                          <a:sym typeface="Poppins"/>
                        </a:rPr>
                        <a:t>PROMPTS</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REFLECTIONS</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r>
              <a:tr h="1613125">
                <a:tc>
                  <a:txBody>
                    <a:bodyPr/>
                    <a:lstStyle/>
                    <a:p>
                      <a:pPr indent="0" lvl="0" marL="0" rtl="0" algn="l">
                        <a:spcBef>
                          <a:spcPts val="0"/>
                        </a:spcBef>
                        <a:spcAft>
                          <a:spcPts val="0"/>
                        </a:spcAft>
                        <a:buNone/>
                      </a:pPr>
                      <a:r>
                        <a:rPr lang="en" sz="1600">
                          <a:latin typeface="Poppins"/>
                          <a:ea typeface="Poppins"/>
                          <a:cs typeface="Poppins"/>
                          <a:sym typeface="Poppins"/>
                        </a:rPr>
                        <a:t>Jot down words or adjectives that come to mind that paint a picture of student engagement from your lens of leadership. </a:t>
                      </a:r>
                      <a:endParaRPr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sz="1600">
                          <a:latin typeface="Poppins"/>
                          <a:ea typeface="Poppins"/>
                          <a:cs typeface="Poppins"/>
                          <a:sym typeface="Poppins"/>
                        </a:rPr>
                        <a:t>Pre-Pandemic</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During the Pandemic</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Currently</a:t>
                      </a:r>
                      <a:endParaRPr i="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042550">
                <a:tc>
                  <a:txBody>
                    <a:bodyPr/>
                    <a:lstStyle/>
                    <a:p>
                      <a:pPr indent="0" lvl="0" marL="0" rtl="0" algn="l">
                        <a:spcBef>
                          <a:spcPts val="0"/>
                        </a:spcBef>
                        <a:spcAft>
                          <a:spcPts val="0"/>
                        </a:spcAft>
                        <a:buNone/>
                      </a:pPr>
                      <a:r>
                        <a:rPr lang="en" sz="1600">
                          <a:latin typeface="Poppins"/>
                          <a:ea typeface="Poppins"/>
                          <a:cs typeface="Poppins"/>
                          <a:sym typeface="Poppins"/>
                        </a:rPr>
                        <a:t>Do you agree or disagree with the shift from the traditional definition of student engagement to the trauma-informed, equity-centered definition? (see Key Terms)</a:t>
                      </a:r>
                      <a:endParaRPr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sz="1600">
                          <a:latin typeface="Poppins"/>
                          <a:ea typeface="Poppins"/>
                          <a:cs typeface="Poppins"/>
                          <a:sym typeface="Poppins"/>
                        </a:rPr>
                        <a:t>Agree? Disagree?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Why? </a:t>
                      </a:r>
                      <a:endParaRPr i="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479100">
                <a:tc>
                  <a:txBody>
                    <a:bodyPr/>
                    <a:lstStyle/>
                    <a:p>
                      <a:pPr indent="0" lvl="0" marL="0" rtl="0" algn="l">
                        <a:spcBef>
                          <a:spcPts val="0"/>
                        </a:spcBef>
                        <a:spcAft>
                          <a:spcPts val="0"/>
                        </a:spcAft>
                        <a:buNone/>
                      </a:pPr>
                      <a:r>
                        <a:rPr lang="en" sz="1600">
                          <a:latin typeface="Poppins"/>
                          <a:ea typeface="Poppins"/>
                          <a:cs typeface="Poppins"/>
                          <a:sym typeface="Poppins"/>
                        </a:rPr>
                        <a:t>In what ways do school leaders support teachers to obtain the highest levels of student engagement?  </a:t>
                      </a:r>
                      <a:endParaRPr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84" name="Google Shape;284;p2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5" name="Google Shape;285;p2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 name="Google Shape;286;p2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 name="Google Shape;287;p2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8" name="Google Shape;288;p2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9" name="Google Shape;289;p2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 name="Google Shape;290;p2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1" name="Google Shape;291;p2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2" name="Google Shape;292;p2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 name="Google Shape;293;p2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 name="Google Shape;294;p2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5" name="Google Shape;295;p2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 name="Google Shape;296;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97" name="Google Shape;297;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t/>
            </a:r>
            <a:endParaRPr b="1" i="1" sz="1757">
              <a:solidFill>
                <a:srgbClr val="353535"/>
              </a:solidFill>
              <a:latin typeface="Poppins"/>
              <a:ea typeface="Poppins"/>
              <a:cs typeface="Poppins"/>
              <a:sym typeface="Poppins"/>
            </a:endParaRPr>
          </a:p>
        </p:txBody>
      </p:sp>
      <p:sp>
        <p:nvSpPr>
          <p:cNvPr id="298" name="Google Shape;298;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299" name="Google Shape;299;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300" name="Google Shape;300;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301" name="Google Shape;301;p23"/>
          <p:cNvPicPr preferRelativeResize="0"/>
          <p:nvPr/>
        </p:nvPicPr>
        <p:blipFill rotWithShape="1">
          <a:blip r:embed="rId13">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5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400"/>
              <a:t>Activity 7.5.2 -  </a:t>
            </a:r>
            <a:r>
              <a:rPr lang="en" sz="3400"/>
              <a:t>Supporting Teachers as Designers</a:t>
            </a:r>
            <a:endParaRPr sz="3400"/>
          </a:p>
          <a:p>
            <a:pPr indent="0" lvl="0" marL="0" rtl="0" algn="l">
              <a:spcBef>
                <a:spcPts val="0"/>
              </a:spcBef>
              <a:spcAft>
                <a:spcPts val="0"/>
              </a:spcAft>
              <a:buClr>
                <a:schemeClr val="hlink"/>
              </a:buClr>
              <a:buSzPts val="990"/>
              <a:buFont typeface="Arial"/>
              <a:buNone/>
            </a:pPr>
            <a:r>
              <a:t/>
            </a:r>
            <a:endParaRPr sz="3400"/>
          </a:p>
        </p:txBody>
      </p:sp>
      <p:sp>
        <p:nvSpPr>
          <p:cNvPr id="1395" name="Google Shape;1395;p59"/>
          <p:cNvSpPr txBox="1"/>
          <p:nvPr>
            <p:ph idx="1" type="body"/>
          </p:nvPr>
        </p:nvSpPr>
        <p:spPr>
          <a:xfrm>
            <a:off x="374550" y="1421525"/>
            <a:ext cx="6514500" cy="20892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80000"/>
              </a:lnSpc>
              <a:spcBef>
                <a:spcPts val="0"/>
              </a:spcBef>
              <a:spcAft>
                <a:spcPts val="0"/>
              </a:spcAft>
              <a:buSzPts val="852"/>
              <a:buNone/>
            </a:pPr>
            <a:r>
              <a:rPr i="1" lang="en" sz="1700">
                <a:solidFill>
                  <a:schemeClr val="hlink"/>
                </a:solidFill>
              </a:rPr>
              <a:t>INSTRUCTIONS:</a:t>
            </a:r>
            <a:endParaRPr i="1"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Respond to the prompts to consider how you might approach implementing Schlechty's design team framework to support teachers as “designers of learning environments” toward greater student engagement. </a:t>
            </a:r>
            <a:endParaRPr sz="1700">
              <a:solidFill>
                <a:schemeClr val="hlink"/>
              </a:solidFill>
            </a:endParaRPr>
          </a:p>
          <a:p>
            <a:pPr indent="0" lvl="0" marL="0" rtl="0" algn="l">
              <a:lnSpc>
                <a:spcPct val="95000"/>
              </a:lnSpc>
              <a:spcBef>
                <a:spcPts val="0"/>
              </a:spcBef>
              <a:spcAft>
                <a:spcPts val="0"/>
              </a:spcAft>
              <a:buNone/>
            </a:pPr>
            <a:r>
              <a:t/>
            </a:r>
            <a:endParaRPr sz="1700">
              <a:solidFill>
                <a:schemeClr val="hlink"/>
              </a:solidFill>
            </a:endParaRPr>
          </a:p>
        </p:txBody>
      </p:sp>
      <p:sp>
        <p:nvSpPr>
          <p:cNvPr id="1396" name="Google Shape;1396;p5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7" name="Google Shape;1397;p5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8" name="Google Shape;1398;p5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9" name="Google Shape;1399;p5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0" name="Google Shape;1400;p5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1" name="Google Shape;1401;p5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2" name="Google Shape;1402;p5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3" name="Google Shape;1403;p5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4" name="Google Shape;1404;p5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5" name="Google Shape;1405;p5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6" name="Google Shape;1406;p5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7" name="Google Shape;1407;p5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08" name="Google Shape;1408;p59"/>
          <p:cNvGraphicFramePr/>
          <p:nvPr/>
        </p:nvGraphicFramePr>
        <p:xfrm>
          <a:off x="374550" y="3510625"/>
          <a:ext cx="3000000" cy="3000000"/>
        </p:xfrm>
        <a:graphic>
          <a:graphicData uri="http://schemas.openxmlformats.org/drawingml/2006/table">
            <a:tbl>
              <a:tblPr>
                <a:noFill/>
                <a:tableStyleId>{85FB2A98-E81C-4CBC-A2DC-145CE232F8CD}</a:tableStyleId>
              </a:tblPr>
              <a:tblGrid>
                <a:gridCol w="1708675"/>
                <a:gridCol w="4805825"/>
              </a:tblGrid>
              <a:tr h="930575">
                <a:tc gridSpan="2">
                  <a:txBody>
                    <a:bodyPr/>
                    <a:lstStyle/>
                    <a:p>
                      <a:pPr indent="0" lvl="0" marL="0" rtl="0" algn="l">
                        <a:lnSpc>
                          <a:spcPct val="115000"/>
                        </a:lnSpc>
                        <a:spcBef>
                          <a:spcPts val="0"/>
                        </a:spcBef>
                        <a:spcAft>
                          <a:spcPts val="0"/>
                        </a:spcAft>
                        <a:buNone/>
                      </a:pPr>
                      <a:r>
                        <a:rPr b="1" i="1" lang="en" sz="1600" u="sng">
                          <a:latin typeface="Poppins"/>
                          <a:ea typeface="Poppins"/>
                          <a:cs typeface="Poppins"/>
                          <a:sym typeface="Poppins"/>
                        </a:rPr>
                        <a:t>Work</a:t>
                      </a:r>
                      <a:r>
                        <a:rPr b="1" i="1" lang="en" sz="1600">
                          <a:latin typeface="Poppins"/>
                          <a:ea typeface="Poppins"/>
                          <a:cs typeface="Poppins"/>
                          <a:sym typeface="Poppins"/>
                        </a:rPr>
                        <a:t> Design Team Focus: </a:t>
                      </a:r>
                      <a:r>
                        <a:rPr lang="en" sz="1600">
                          <a:latin typeface="Poppins"/>
                          <a:ea typeface="Poppins"/>
                          <a:cs typeface="Poppins"/>
                          <a:sym typeface="Poppins"/>
                        </a:rPr>
                        <a:t>A design team that focuses on creating engaging work for students and conducting action research on carrying out this work</a:t>
                      </a:r>
                      <a:endParaRPr b="1" i="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hMerge="1"/>
              </a:tr>
              <a:tr h="1929075">
                <a:tc gridSpan="2">
                  <a:txBody>
                    <a:bodyPr/>
                    <a:lstStyle/>
                    <a:p>
                      <a:pPr indent="0" lvl="0" marL="0" rtl="0" algn="l">
                        <a:spcBef>
                          <a:spcPts val="0"/>
                        </a:spcBef>
                        <a:spcAft>
                          <a:spcPts val="0"/>
                        </a:spcAft>
                        <a:buNone/>
                      </a:pPr>
                      <a:r>
                        <a:rPr b="1" i="1" lang="en" sz="1600">
                          <a:latin typeface="Poppins"/>
                          <a:ea typeface="Poppins"/>
                          <a:cs typeface="Poppins"/>
                          <a:sym typeface="Poppins"/>
                        </a:rPr>
                        <a:t>Leadership’s Role in Implementation</a:t>
                      </a:r>
                      <a:r>
                        <a:rPr lang="en" sz="1600">
                          <a:latin typeface="Poppins"/>
                          <a:ea typeface="Poppins"/>
                          <a:cs typeface="Poppins"/>
                          <a:sym typeface="Poppins"/>
                        </a:rPr>
                        <a:t>:</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How might a work design team focused on student engagement be implemented in your school?</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might be the benefits? </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Challenges?</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r h="930575">
                <a:tc gridSpan="2">
                  <a:txBody>
                    <a:bodyPr/>
                    <a:lstStyle/>
                    <a:p>
                      <a:pPr indent="0" lvl="0" marL="0" rtl="0" algn="l">
                        <a:lnSpc>
                          <a:spcPct val="115000"/>
                        </a:lnSpc>
                        <a:spcBef>
                          <a:spcPts val="0"/>
                        </a:spcBef>
                        <a:spcAft>
                          <a:spcPts val="0"/>
                        </a:spcAft>
                        <a:buNone/>
                      </a:pPr>
                      <a:r>
                        <a:rPr b="1" i="1" lang="en" sz="1600" u="sng">
                          <a:latin typeface="Poppins"/>
                          <a:ea typeface="Poppins"/>
                          <a:cs typeface="Poppins"/>
                          <a:sym typeface="Poppins"/>
                        </a:rPr>
                        <a:t>Building-Level</a:t>
                      </a:r>
                      <a:r>
                        <a:rPr b="1" i="1" lang="en" sz="1600">
                          <a:latin typeface="Poppins"/>
                          <a:ea typeface="Poppins"/>
                          <a:cs typeface="Poppins"/>
                          <a:sym typeface="Poppins"/>
                        </a:rPr>
                        <a:t> Design Team Focus: </a:t>
                      </a:r>
                      <a:r>
                        <a:rPr lang="en" sz="1600">
                          <a:latin typeface="Poppins"/>
                          <a:ea typeface="Poppins"/>
                          <a:cs typeface="Poppins"/>
                          <a:sym typeface="Poppins"/>
                        </a:rPr>
                        <a:t>A team that focuses on an established shared vision of student engagement among staff and faculty, as well as systems that can support that vision </a:t>
                      </a:r>
                      <a:endParaRPr sz="1600">
                        <a:solidFill>
                          <a:srgbClr val="FF0000"/>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hMerge="1"/>
              </a:tr>
              <a:tr h="1929075">
                <a:tc gridSpan="2">
                  <a:txBody>
                    <a:bodyPr/>
                    <a:lstStyle/>
                    <a:p>
                      <a:pPr indent="0" lvl="0" marL="0" rtl="0" algn="l">
                        <a:spcBef>
                          <a:spcPts val="0"/>
                        </a:spcBef>
                        <a:spcAft>
                          <a:spcPts val="0"/>
                        </a:spcAft>
                        <a:buNone/>
                      </a:pPr>
                      <a:r>
                        <a:rPr b="1" i="1" lang="en" sz="1600">
                          <a:latin typeface="Poppins"/>
                          <a:ea typeface="Poppins"/>
                          <a:cs typeface="Poppins"/>
                          <a:sym typeface="Poppins"/>
                        </a:rPr>
                        <a:t>Leadership’s Role in Implementation</a:t>
                      </a:r>
                      <a:r>
                        <a:rPr lang="en" sz="1600">
                          <a:latin typeface="Poppins"/>
                          <a:ea typeface="Poppins"/>
                          <a:cs typeface="Poppins"/>
                          <a:sym typeface="Poppins"/>
                        </a:rPr>
                        <a:t>:</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How might a building-level engagement design team be implemented in your school?</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What might be the benefits? </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Challenges?</a:t>
                      </a:r>
                      <a:endParaRPr sz="1600">
                        <a:latin typeface="Poppins"/>
                        <a:ea typeface="Poppins"/>
                        <a:cs typeface="Poppins"/>
                        <a:sym typeface="Poppins"/>
                      </a:endParaRPr>
                    </a:p>
                    <a:p>
                      <a:pPr indent="0" lvl="0" marL="0" rtl="0" algn="l">
                        <a:spcBef>
                          <a:spcPts val="0"/>
                        </a:spcBef>
                        <a:spcAft>
                          <a:spcPts val="0"/>
                        </a:spcAft>
                        <a:buNone/>
                      </a:pPr>
                      <a:r>
                        <a:rPr i="1" lang="en" sz="1600">
                          <a:solidFill>
                            <a:srgbClr val="FF0000"/>
                          </a:solidFill>
                          <a:latin typeface="Poppins"/>
                          <a:ea typeface="Poppins"/>
                          <a:cs typeface="Poppins"/>
                          <a:sym typeface="Poppins"/>
                        </a:rPr>
                        <a:t>Reflection: </a:t>
                      </a:r>
                      <a:endParaRPr sz="1600">
                        <a:solidFill>
                          <a:srgbClr val="FF0000"/>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60"/>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7.5.3 - </a:t>
            </a:r>
            <a:r>
              <a:rPr lang="en" sz="3300"/>
              <a:t>Engagement Design Team Plan</a:t>
            </a:r>
            <a:endParaRPr sz="3300"/>
          </a:p>
          <a:p>
            <a:pPr indent="0" lvl="0" marL="0" rtl="0" algn="l">
              <a:spcBef>
                <a:spcPts val="0"/>
              </a:spcBef>
              <a:spcAft>
                <a:spcPts val="0"/>
              </a:spcAft>
              <a:buSzPts val="990"/>
              <a:buNone/>
            </a:pPr>
            <a:r>
              <a:t/>
            </a:r>
            <a:endParaRPr sz="3600"/>
          </a:p>
        </p:txBody>
      </p:sp>
      <p:sp>
        <p:nvSpPr>
          <p:cNvPr id="1414" name="Google Shape;1414;p60"/>
          <p:cNvSpPr txBox="1"/>
          <p:nvPr>
            <p:ph idx="1" type="body"/>
          </p:nvPr>
        </p:nvSpPr>
        <p:spPr>
          <a:xfrm>
            <a:off x="374550" y="1592450"/>
            <a:ext cx="6514500" cy="6879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SzPts val="1800"/>
              <a:buChar char="●"/>
            </a:pPr>
            <a:r>
              <a:rPr lang="en" sz="1800">
                <a:solidFill>
                  <a:schemeClr val="hlink"/>
                </a:solidFill>
              </a:rPr>
              <a:t>Schlechty suggests that leaders create two design teams at the school level: (1) a work design team that focuses on creating engaging work for students and conducting action research on carrying out this work and (2) a building-level design team that focuses on an established shared vision of student engagement among staff and faculty, as well as systems that can support that vision. Schlechty emphasized the role of school leaders in creating the conditions for teachers to design engaging work. (He also suggests a district-level design team.)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Select one design team to focus on for this activity.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Respond to each prompt on the following pages to begin drafting a plan for establishing your team.</a:t>
            </a:r>
            <a:endParaRPr sz="1800">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15" name="Google Shape;1415;p6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16" name="Google Shape;1416;p6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7" name="Google Shape;1417;p6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8" name="Google Shape;1418;p6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9" name="Google Shape;1419;p6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0" name="Google Shape;1420;p6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1" name="Google Shape;1421;p6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2" name="Google Shape;1422;p6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3" name="Google Shape;1423;p6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4" name="Google Shape;1424;p6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5" name="Google Shape;1425;p6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6" name="Google Shape;1426;p6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7" name="Google Shape;1427;p6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8" name="Google Shape;1428;p6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61"/>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t>Activity 7.5.3 - </a:t>
            </a:r>
            <a:r>
              <a:rPr lang="en" sz="3300"/>
              <a:t>Engagement Design Team Plan</a:t>
            </a:r>
            <a:r>
              <a:rPr lang="en" sz="3300"/>
              <a:t> (Continued) </a:t>
            </a:r>
            <a:endParaRPr sz="3300"/>
          </a:p>
          <a:p>
            <a:pPr indent="0" lvl="0" marL="0" rtl="0" algn="l">
              <a:spcBef>
                <a:spcPts val="0"/>
              </a:spcBef>
              <a:spcAft>
                <a:spcPts val="0"/>
              </a:spcAft>
              <a:buSzPts val="990"/>
              <a:buNone/>
            </a:pPr>
            <a:r>
              <a:t/>
            </a:r>
            <a:endParaRPr sz="3600"/>
          </a:p>
        </p:txBody>
      </p:sp>
      <p:sp>
        <p:nvSpPr>
          <p:cNvPr id="1434" name="Google Shape;1434;p61"/>
          <p:cNvSpPr txBox="1"/>
          <p:nvPr>
            <p:ph idx="1" type="body"/>
          </p:nvPr>
        </p:nvSpPr>
        <p:spPr>
          <a:xfrm>
            <a:off x="374550" y="1482050"/>
            <a:ext cx="6514500" cy="276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ESTABLISH YOUR WHY: </a:t>
            </a:r>
            <a:r>
              <a:rPr lang="en" sz="1800" u="sng">
                <a:solidFill>
                  <a:srgbClr val="1155CC"/>
                </a:solidFill>
                <a:hlinkClick r:id="rId3">
                  <a:extLst>
                    <a:ext uri="{A12FA001-AC4F-418D-AE19-62706E023703}">
                      <ahyp:hlinkClr val="tx"/>
                    </a:ext>
                  </a:extLst>
                </a:hlinkClick>
              </a:rPr>
              <a:t>Research on co-design</a:t>
            </a:r>
            <a:r>
              <a:rPr lang="en" sz="1800">
                <a:solidFill>
                  <a:schemeClr val="hlink"/>
                </a:solidFill>
              </a:rPr>
              <a:t> indicates the need for documentation that clearly details the shared learning goals, which helps articulate a shared understanding and provides everyone with common language. Documenting the shared goals creates an anchor document that can be referred to during design work. What are your goals? How will you work with the design team to understand their goals? What process will you use to co-design, refine, and document your goals? </a:t>
            </a:r>
            <a:endParaRPr sz="1800">
              <a:solidFill>
                <a:schemeClr val="hlink"/>
              </a:solidFill>
            </a:endParaRPr>
          </a:p>
          <a:p>
            <a:pPr indent="0" lvl="0" marL="457200" rtl="0" algn="l">
              <a:lnSpc>
                <a:spcPct val="115000"/>
              </a:lnSpc>
              <a:spcBef>
                <a:spcPts val="0"/>
              </a:spcBef>
              <a:spcAft>
                <a:spcPts val="0"/>
              </a:spcAft>
              <a:buNone/>
            </a:pPr>
            <a:r>
              <a:t/>
            </a:r>
            <a:endParaRPr sz="1800">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35" name="Google Shape;1435;p61"/>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436" name="Google Shape;1436;p61">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7" name="Google Shape;1437;p61">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8" name="Google Shape;1438;p6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9" name="Google Shape;1439;p6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0" name="Google Shape;1440;p61">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1" name="Google Shape;1441;p61">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2" name="Google Shape;1442;p61">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3" name="Google Shape;1443;p61">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4" name="Google Shape;1444;p61">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5" name="Google Shape;1445;p61">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6" name="Google Shape;1446;p61">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7" name="Google Shape;1447;p61">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8" name="Google Shape;1448;p61"/>
          <p:cNvSpPr/>
          <p:nvPr/>
        </p:nvSpPr>
        <p:spPr>
          <a:xfrm>
            <a:off x="372850" y="5041050"/>
            <a:ext cx="6543600" cy="4274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Enter response here.</a:t>
            </a:r>
            <a:endParaRPr sz="1800">
              <a:latin typeface="Poppins"/>
              <a:ea typeface="Poppins"/>
              <a:cs typeface="Poppins"/>
              <a:sym typeface="Poppins"/>
            </a:endParaRPr>
          </a:p>
        </p:txBody>
      </p:sp>
      <p:sp>
        <p:nvSpPr>
          <p:cNvPr id="1449" name="Google Shape;1449;p6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62"/>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300"/>
              <a:t>Activity 7.5.3 - Engagement Design Team Plan (Continued) </a:t>
            </a:r>
            <a:endParaRPr sz="3300"/>
          </a:p>
          <a:p>
            <a:pPr indent="0" lvl="0" marL="0" rtl="0" algn="l">
              <a:spcBef>
                <a:spcPts val="0"/>
              </a:spcBef>
              <a:spcAft>
                <a:spcPts val="0"/>
              </a:spcAft>
              <a:buSzPts val="990"/>
              <a:buNone/>
            </a:pPr>
            <a:r>
              <a:t/>
            </a:r>
            <a:endParaRPr sz="3300"/>
          </a:p>
          <a:p>
            <a:pPr indent="0" lvl="0" marL="0" rtl="0" algn="l">
              <a:spcBef>
                <a:spcPts val="0"/>
              </a:spcBef>
              <a:spcAft>
                <a:spcPts val="0"/>
              </a:spcAft>
              <a:buSzPts val="990"/>
              <a:buNone/>
            </a:pPr>
            <a:r>
              <a:t/>
            </a:r>
            <a:endParaRPr sz="3600"/>
          </a:p>
        </p:txBody>
      </p:sp>
      <p:sp>
        <p:nvSpPr>
          <p:cNvPr id="1455" name="Google Shape;1455;p62"/>
          <p:cNvSpPr txBox="1"/>
          <p:nvPr>
            <p:ph idx="1" type="body"/>
          </p:nvPr>
        </p:nvSpPr>
        <p:spPr>
          <a:xfrm>
            <a:off x="374550" y="1577550"/>
            <a:ext cx="6514500" cy="236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IDENTIFY WHO: Schlechty </a:t>
            </a:r>
            <a:r>
              <a:rPr lang="en" sz="1800"/>
              <a:t>emphasizes </a:t>
            </a:r>
            <a:r>
              <a:rPr lang="en" sz="1800">
                <a:solidFill>
                  <a:schemeClr val="hlink"/>
                </a:solidFill>
              </a:rPr>
              <a:t>that design teams are developed, not simply appointed. What characteristics are you looking for in team members? Who will you ask to be on the team? What will you share with them about the importance of the team and their role so that they’ll commit to volunteering? How will you explicitly highlight the expertise each stakeholder uniquely contributes?</a:t>
            </a:r>
            <a:endParaRPr sz="1800">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56" name="Google Shape;1456;p6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57" name="Google Shape;1457;p6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8" name="Google Shape;1458;p6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9" name="Google Shape;1459;p6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0" name="Google Shape;1460;p6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1" name="Google Shape;1461;p6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2" name="Google Shape;1462;p6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3" name="Google Shape;1463;p6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4" name="Google Shape;1464;p6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5" name="Google Shape;1465;p6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6" name="Google Shape;1466;p6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7" name="Google Shape;1467;p6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8" name="Google Shape;1468;p6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69" name="Google Shape;1469;p62"/>
          <p:cNvSpPr/>
          <p:nvPr/>
        </p:nvSpPr>
        <p:spPr>
          <a:xfrm>
            <a:off x="372850" y="4354063"/>
            <a:ext cx="6543600" cy="4879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Enter response here.</a:t>
            </a:r>
            <a:endParaRPr sz="1800">
              <a:latin typeface="Poppins"/>
              <a:ea typeface="Poppins"/>
              <a:cs typeface="Poppins"/>
              <a:sym typeface="Poppins"/>
            </a:endParaRPr>
          </a:p>
        </p:txBody>
      </p:sp>
      <p:sp>
        <p:nvSpPr>
          <p:cNvPr id="1470" name="Google Shape;1470;p6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63"/>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300"/>
              <a:t>Activity 7.5.3 - Engagement Design Team Plan (Continued) </a:t>
            </a:r>
            <a:endParaRPr sz="3300"/>
          </a:p>
          <a:p>
            <a:pPr indent="0" lvl="0" marL="0" rtl="0" algn="l">
              <a:spcBef>
                <a:spcPts val="0"/>
              </a:spcBef>
              <a:spcAft>
                <a:spcPts val="0"/>
              </a:spcAft>
              <a:buSzPts val="990"/>
              <a:buNone/>
            </a:pPr>
            <a:r>
              <a:t/>
            </a:r>
            <a:endParaRPr sz="3300"/>
          </a:p>
          <a:p>
            <a:pPr indent="0" lvl="0" marL="0" rtl="0" algn="l">
              <a:spcBef>
                <a:spcPts val="0"/>
              </a:spcBef>
              <a:spcAft>
                <a:spcPts val="0"/>
              </a:spcAft>
              <a:buSzPts val="990"/>
              <a:buNone/>
            </a:pPr>
            <a:r>
              <a:t/>
            </a:r>
            <a:endParaRPr sz="3600"/>
          </a:p>
        </p:txBody>
      </p:sp>
      <p:sp>
        <p:nvSpPr>
          <p:cNvPr id="1476" name="Google Shape;1476;p63"/>
          <p:cNvSpPr txBox="1"/>
          <p:nvPr>
            <p:ph idx="1" type="body"/>
          </p:nvPr>
        </p:nvSpPr>
        <p:spPr>
          <a:xfrm>
            <a:off x="374550" y="1548225"/>
            <a:ext cx="6514500" cy="242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DETERMINE WHEN &amp; WHERE: You may need to think creatively about when to schedule meetings and discussions, and you may need to be flexible and responsive as needs arise. How will you determine when and where to meet? How will you use technology to support your meetings? How might you use technology to stay connected between meetings?</a:t>
            </a:r>
            <a:endParaRPr sz="1800">
              <a:solidFill>
                <a:schemeClr val="hlink"/>
              </a:solidFill>
            </a:endParaRPr>
          </a:p>
          <a:p>
            <a:pPr indent="0" lvl="0" marL="0" rtl="0" algn="l">
              <a:lnSpc>
                <a:spcPct val="100000"/>
              </a:lnSpc>
              <a:spcBef>
                <a:spcPts val="0"/>
              </a:spcBef>
              <a:spcAft>
                <a:spcPts val="0"/>
              </a:spcAft>
              <a:buNone/>
            </a:pPr>
            <a:r>
              <a:t/>
            </a:r>
            <a:endParaRPr>
              <a:solidFill>
                <a:srgbClr val="FF0000"/>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77" name="Google Shape;1477;p6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78" name="Google Shape;1478;p6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9" name="Google Shape;1479;p6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0" name="Google Shape;1480;p6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1" name="Google Shape;1481;p6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2" name="Google Shape;1482;p6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3" name="Google Shape;1483;p6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4" name="Google Shape;1484;p6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5" name="Google Shape;1485;p6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6" name="Google Shape;1486;p6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7" name="Google Shape;1487;p6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8" name="Google Shape;1488;p6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9" name="Google Shape;1489;p6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0" name="Google Shape;1490;p63"/>
          <p:cNvSpPr/>
          <p:nvPr/>
        </p:nvSpPr>
        <p:spPr>
          <a:xfrm>
            <a:off x="372850" y="4121700"/>
            <a:ext cx="6543600" cy="524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Enter response here.</a:t>
            </a:r>
            <a:endParaRPr sz="1800">
              <a:latin typeface="Poppins"/>
              <a:ea typeface="Poppins"/>
              <a:cs typeface="Poppins"/>
              <a:sym typeface="Poppins"/>
            </a:endParaRPr>
          </a:p>
        </p:txBody>
      </p:sp>
      <p:sp>
        <p:nvSpPr>
          <p:cNvPr id="1491" name="Google Shape;1491;p6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64"/>
          <p:cNvSpPr txBox="1"/>
          <p:nvPr>
            <p:ph type="title"/>
          </p:nvPr>
        </p:nvSpPr>
        <p:spPr>
          <a:xfrm>
            <a:off x="374550" y="322825"/>
            <a:ext cx="5284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300"/>
              <a:t>Activity 7.5.3 - Engagement Design Team Plan (Continued) </a:t>
            </a:r>
            <a:endParaRPr sz="3300"/>
          </a:p>
          <a:p>
            <a:pPr indent="0" lvl="0" marL="0" rtl="0" algn="l">
              <a:spcBef>
                <a:spcPts val="0"/>
              </a:spcBef>
              <a:spcAft>
                <a:spcPts val="0"/>
              </a:spcAft>
              <a:buSzPts val="990"/>
              <a:buNone/>
            </a:pPr>
            <a:r>
              <a:t/>
            </a:r>
            <a:endParaRPr sz="3300"/>
          </a:p>
          <a:p>
            <a:pPr indent="0" lvl="0" marL="0" rtl="0" algn="l">
              <a:spcBef>
                <a:spcPts val="0"/>
              </a:spcBef>
              <a:spcAft>
                <a:spcPts val="0"/>
              </a:spcAft>
              <a:buSzPts val="990"/>
              <a:buNone/>
            </a:pPr>
            <a:r>
              <a:t/>
            </a:r>
            <a:endParaRPr sz="3600"/>
          </a:p>
        </p:txBody>
      </p:sp>
      <p:sp>
        <p:nvSpPr>
          <p:cNvPr id="1497" name="Google Shape;1497;p64"/>
          <p:cNvSpPr txBox="1"/>
          <p:nvPr>
            <p:ph idx="1" type="body"/>
          </p:nvPr>
        </p:nvSpPr>
        <p:spPr>
          <a:xfrm>
            <a:off x="374550" y="1480850"/>
            <a:ext cx="6514500" cy="471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hlink"/>
                </a:solidFill>
              </a:rPr>
              <a:t>PLAN FOR HOW: Before your first meeting, prepare for the challenges of co-design. Collaborative brainstorming can be challenging. It may be helpful to share </a:t>
            </a:r>
            <a:r>
              <a:rPr lang="en" sz="1800" u="sng">
                <a:solidFill>
                  <a:srgbClr val="1155CC"/>
                </a:solidFill>
                <a:hlinkClick r:id="rId3">
                  <a:extLst>
                    <a:ext uri="{A12FA001-AC4F-418D-AE19-62706E023703}">
                      <ahyp:hlinkClr val="tx"/>
                    </a:ext>
                  </a:extLst>
                </a:hlinkClick>
              </a:rPr>
              <a:t>imperfect seed ideas</a:t>
            </a:r>
            <a:r>
              <a:rPr lang="en" sz="1800">
                <a:solidFill>
                  <a:schemeClr val="hlink"/>
                </a:solidFill>
              </a:rPr>
              <a:t>.</a:t>
            </a:r>
            <a:r>
              <a:rPr lang="en" sz="1800">
                <a:solidFill>
                  <a:schemeClr val="hlink"/>
                </a:solidFill>
              </a:rPr>
              <a:t> “These sacrificial ideas may have obvious flaws, but the goal of sharing them is to improve the ideas as a group, and to facilitate conversations about why they may not work.” What seed ideas might you offer to start the conversation? Co-design involves also giving and receiving critical feedback, and members need to be able to communicate honestly while also being responsive and kind. How will you create norms for communication and interaction among members? What leadership strategies do you have in your own toolbox for resolving conflict? </a:t>
            </a:r>
            <a:endParaRPr sz="1800">
              <a:solidFill>
                <a:schemeClr val="hlink"/>
              </a:solidFill>
            </a:endParaRPr>
          </a:p>
          <a:p>
            <a:pPr indent="0" lvl="0" marL="0" rtl="0" algn="l">
              <a:lnSpc>
                <a:spcPct val="100000"/>
              </a:lnSpc>
              <a:spcBef>
                <a:spcPts val="0"/>
              </a:spcBef>
              <a:spcAft>
                <a:spcPts val="0"/>
              </a:spcAft>
              <a:buNone/>
            </a:pPr>
            <a:r>
              <a:t/>
            </a:r>
            <a:endParaRPr>
              <a:solidFill>
                <a:srgbClr val="FF0000"/>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98" name="Google Shape;1498;p64"/>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499" name="Google Shape;1499;p64">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0" name="Google Shape;1500;p64">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1" name="Google Shape;1501;p6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2" name="Google Shape;1502;p6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3" name="Google Shape;1503;p64">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4" name="Google Shape;1504;p64">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5" name="Google Shape;1505;p64">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6" name="Google Shape;1506;p64">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7" name="Google Shape;1507;p64">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8" name="Google Shape;1508;p64">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9" name="Google Shape;1509;p64">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0" name="Google Shape;1510;p64">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1" name="Google Shape;1511;p64"/>
          <p:cNvSpPr/>
          <p:nvPr/>
        </p:nvSpPr>
        <p:spPr>
          <a:xfrm>
            <a:off x="372850" y="6478725"/>
            <a:ext cx="6543600" cy="3159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Enter response here.</a:t>
            </a:r>
            <a:endParaRPr sz="1800">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grpSp>
        <p:nvGrpSpPr>
          <p:cNvPr id="1516" name="Google Shape;1516;p65"/>
          <p:cNvGrpSpPr/>
          <p:nvPr/>
        </p:nvGrpSpPr>
        <p:grpSpPr>
          <a:xfrm>
            <a:off x="224350" y="224350"/>
            <a:ext cx="7116900" cy="9597300"/>
            <a:chOff x="224350" y="224350"/>
            <a:chExt cx="7116900" cy="9597300"/>
          </a:xfrm>
        </p:grpSpPr>
        <p:sp>
          <p:nvSpPr>
            <p:cNvPr id="1517" name="Google Shape;1517;p65"/>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5"/>
            <p:cNvSpPr/>
            <p:nvPr/>
          </p:nvSpPr>
          <p:spPr>
            <a:xfrm rot="5400000">
              <a:off x="6936250" y="6620799"/>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9" name="Google Shape;1519;p65"/>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06</a:t>
            </a:r>
            <a:endParaRPr/>
          </a:p>
        </p:txBody>
      </p:sp>
      <p:cxnSp>
        <p:nvCxnSpPr>
          <p:cNvPr id="1520" name="Google Shape;1520;p65"/>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521" name="Google Shape;1521;p6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2" name="Google Shape;1522;p6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3" name="Google Shape;1523;p65">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4" name="Google Shape;1524;p65">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5" name="Google Shape;1525;p65">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6" name="Google Shape;1526;p65">
            <a:hlinkClick action="ppaction://hlinksldjump" r:id="rId5"/>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7" name="Google Shape;1527;p65">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8" name="Google Shape;1528;p65">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9" name="Google Shape;1529;p65">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0" name="Google Shape;1530;p65">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531" name="Google Shape;1531;p65">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532" name="Google Shape;1532;p65"/>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Leading for Family Engagement Across Learning Environments</a:t>
            </a:r>
            <a:endParaRPr/>
          </a:p>
        </p:txBody>
      </p:sp>
      <p:sp>
        <p:nvSpPr>
          <p:cNvPr id="1533" name="Google Shape;1533;p65">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4" name="Google Shape;1534;p65">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5" name="Google Shape;1535;p65">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6" name="Google Shape;1536;p65">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7" name="Google Shape;1537;p65">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8" name="Google Shape;1538;p65">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9" name="Google Shape;1539;p65">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0" name="Google Shape;1540;p65">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1" name="Google Shape;1541;p65">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2" name="Google Shape;1542;p65">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3" name="Google Shape;1543;p6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4" name="Google Shape;1544;p6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5" name="Google Shape;1545;p65">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6" name="Google Shape;1546;p65">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7" name="Google Shape;1547;p65">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8" name="Google Shape;1548;p65">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9" name="Google Shape;1549;p65">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0" name="Google Shape;1550;p65">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1" name="Google Shape;1551;p65">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2" name="Google Shape;1552;p65">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6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558" name="Google Shape;1558;p6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559" name="Google Shape;1559;p66"/>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600">
                          <a:latin typeface="Poppins"/>
                          <a:ea typeface="Poppins"/>
                          <a:cs typeface="Poppins"/>
                          <a:sym typeface="Poppins"/>
                        </a:rPr>
                        <a:t>Family Outreach vs. Family Engagement</a:t>
                      </a:r>
                      <a:endParaRPr b="1" sz="1600">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Outreach is usually a one-way street where schools send out communications to families, school leaders issue memos to staff, and teachers issue directions and the occasional newsletter to students and families.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Engagement, on the other hand, is a two-way street where school leaders, teachers, students, and families engage in conversations, take part in shared governance/decision-making, and strive for interaction rather than action-reaction.</a:t>
                      </a:r>
                      <a:endParaRPr sz="1600">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560" name="Google Shape;1560;p6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1" name="Google Shape;1561;p6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2" name="Google Shape;1562;p6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3" name="Google Shape;1563;p6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4" name="Google Shape;1564;p6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5" name="Google Shape;1565;p6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6" name="Google Shape;1566;p6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7" name="Google Shape;1567;p6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8" name="Google Shape;1568;p6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9" name="Google Shape;1569;p6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0" name="Google Shape;1570;p6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1" name="Google Shape;1571;p6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6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7.6.1 - Assess Your Level of Family Outreach and/or Engagement</a:t>
            </a:r>
            <a:endParaRPr/>
          </a:p>
        </p:txBody>
      </p:sp>
      <p:sp>
        <p:nvSpPr>
          <p:cNvPr id="1577" name="Google Shape;1577;p67"/>
          <p:cNvSpPr txBox="1"/>
          <p:nvPr>
            <p:ph idx="1" type="body"/>
          </p:nvPr>
        </p:nvSpPr>
        <p:spPr>
          <a:xfrm>
            <a:off x="374550" y="1682800"/>
            <a:ext cx="6514500" cy="2004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sz="800"/>
          </a:p>
          <a:p>
            <a:pPr indent="0" lvl="0" marL="0" rtl="0" algn="l">
              <a:lnSpc>
                <a:spcPct val="100000"/>
              </a:lnSpc>
              <a:spcBef>
                <a:spcPts val="0"/>
              </a:spcBef>
              <a:spcAft>
                <a:spcPts val="0"/>
              </a:spcAft>
              <a:buNone/>
            </a:pPr>
            <a:r>
              <a:t/>
            </a:r>
            <a:endParaRPr sz="7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As a leader, assess your school’s approach to family outreach and/or engagement using the prompts below.</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578" name="Google Shape;1578;p6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9" name="Google Shape;1579;p6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0" name="Google Shape;1580;p6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1" name="Google Shape;1581;p6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2" name="Google Shape;1582;p6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3" name="Google Shape;1583;p6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4" name="Google Shape;1584;p6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5" name="Google Shape;1585;p6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6" name="Google Shape;1586;p6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7" name="Google Shape;1587;p6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8" name="Google Shape;1588;p6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9" name="Google Shape;1589;p6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90" name="Google Shape;1590;p67"/>
          <p:cNvGraphicFramePr/>
          <p:nvPr/>
        </p:nvGraphicFramePr>
        <p:xfrm>
          <a:off x="374550" y="3419425"/>
          <a:ext cx="3000000" cy="3000000"/>
        </p:xfrm>
        <a:graphic>
          <a:graphicData uri="http://schemas.openxmlformats.org/drawingml/2006/table">
            <a:tbl>
              <a:tblPr>
                <a:noFill/>
                <a:tableStyleId>{85FB2A98-E81C-4CBC-A2DC-145CE232F8CD}</a:tableStyleId>
              </a:tblPr>
              <a:tblGrid>
                <a:gridCol w="1708675"/>
                <a:gridCol w="4805825"/>
              </a:tblGrid>
              <a:tr h="379375">
                <a:tc gridSpan="2">
                  <a:txBody>
                    <a:bodyPr/>
                    <a:lstStyle/>
                    <a:p>
                      <a:pPr indent="0" lvl="0" marL="0" rtl="0" algn="l">
                        <a:lnSpc>
                          <a:spcPct val="115000"/>
                        </a:lnSpc>
                        <a:spcBef>
                          <a:spcPts val="0"/>
                        </a:spcBef>
                        <a:spcAft>
                          <a:spcPts val="0"/>
                        </a:spcAft>
                        <a:buNone/>
                      </a:pPr>
                      <a:r>
                        <a:rPr b="1" i="1" lang="en" sz="1500" u="sng">
                          <a:latin typeface="Poppins"/>
                          <a:ea typeface="Poppins"/>
                          <a:cs typeface="Poppins"/>
                          <a:sym typeface="Poppins"/>
                        </a:rPr>
                        <a:t>Family Outreach</a:t>
                      </a:r>
                      <a:r>
                        <a:rPr b="1" i="1" lang="en" sz="1500">
                          <a:latin typeface="Poppins"/>
                          <a:ea typeface="Poppins"/>
                          <a:cs typeface="Poppins"/>
                          <a:sym typeface="Poppins"/>
                        </a:rPr>
                        <a:t>: </a:t>
                      </a:r>
                      <a:r>
                        <a:rPr lang="en" sz="1500">
                          <a:latin typeface="Poppins"/>
                          <a:ea typeface="Poppins"/>
                          <a:cs typeface="Poppins"/>
                          <a:sym typeface="Poppins"/>
                        </a:rPr>
                        <a:t>Outreach is usually a one-way street where schools send out communications to families, school leaders issue memos to staff, and teachers issue directions and the occasional newsletter to students and families. </a:t>
                      </a:r>
                      <a:endParaRPr b="1" i="1" sz="1500" u="sng">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hMerge="1"/>
              </a:tr>
              <a:tr h="1879275">
                <a:tc gridSpan="2">
                  <a:txBody>
                    <a:bodyPr/>
                    <a:lstStyle/>
                    <a:p>
                      <a:pPr indent="0" lvl="0" marL="0" rtl="0" algn="l">
                        <a:spcBef>
                          <a:spcPts val="0"/>
                        </a:spcBef>
                        <a:spcAft>
                          <a:spcPts val="0"/>
                        </a:spcAft>
                        <a:buNone/>
                      </a:pPr>
                      <a:r>
                        <a:rPr i="1" lang="en" sz="1500">
                          <a:latin typeface="Poppins"/>
                          <a:ea typeface="Poppins"/>
                          <a:cs typeface="Poppins"/>
                          <a:sym typeface="Poppins"/>
                        </a:rPr>
                        <a:t>What are some examples you have observed of how your school implements outreach to families? </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Reflection: </a:t>
                      </a:r>
                      <a:endParaRPr i="1" sz="1500">
                        <a:solidFill>
                          <a:srgbClr val="FF0000"/>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p>
                      <a:pPr indent="0" lvl="0" marL="0" rtl="0" algn="l">
                        <a:spcBef>
                          <a:spcPts val="0"/>
                        </a:spcBef>
                        <a:spcAft>
                          <a:spcPts val="0"/>
                        </a:spcAft>
                        <a:buNone/>
                      </a:pPr>
                      <a:r>
                        <a:rPr i="1" lang="en" sz="1500">
                          <a:latin typeface="Poppins"/>
                          <a:ea typeface="Poppins"/>
                          <a:cs typeface="Poppins"/>
                          <a:sym typeface="Poppins"/>
                        </a:rPr>
                        <a:t>What outcomes have resulted from this approach? Note both successes and challenges.</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Reflection: </a:t>
                      </a:r>
                      <a:endParaRPr i="1" sz="1500">
                        <a:solidFill>
                          <a:srgbClr val="FF0000"/>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hMerge="1"/>
              </a:tr>
              <a:tr h="365175">
                <a:tc gridSpan="2">
                  <a:txBody>
                    <a:bodyPr/>
                    <a:lstStyle/>
                    <a:p>
                      <a:pPr indent="0" lvl="0" marL="0" rtl="0" algn="l">
                        <a:lnSpc>
                          <a:spcPct val="115000"/>
                        </a:lnSpc>
                        <a:spcBef>
                          <a:spcPts val="0"/>
                        </a:spcBef>
                        <a:spcAft>
                          <a:spcPts val="0"/>
                        </a:spcAft>
                        <a:buNone/>
                      </a:pPr>
                      <a:r>
                        <a:rPr b="1" i="1" lang="en" sz="1500" u="sng">
                          <a:latin typeface="Poppins"/>
                          <a:ea typeface="Poppins"/>
                          <a:cs typeface="Poppins"/>
                          <a:sym typeface="Poppins"/>
                        </a:rPr>
                        <a:t>Family Engagement</a:t>
                      </a:r>
                      <a:r>
                        <a:rPr b="1" i="1" lang="en" sz="1500">
                          <a:latin typeface="Poppins"/>
                          <a:ea typeface="Poppins"/>
                          <a:cs typeface="Poppins"/>
                          <a:sym typeface="Poppins"/>
                        </a:rPr>
                        <a:t>: </a:t>
                      </a:r>
                      <a:r>
                        <a:rPr lang="en" sz="1500">
                          <a:latin typeface="Poppins"/>
                          <a:ea typeface="Poppins"/>
                          <a:cs typeface="Poppins"/>
                          <a:sym typeface="Poppins"/>
                        </a:rPr>
                        <a:t>Engagement, on the other hand, is a two-way street where school leaders, teachers, students, and families engage in conversations, take part in shared governance/decision-making, and strive for interaction rather than action-reaction.</a:t>
                      </a:r>
                      <a:endParaRPr sz="15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hMerge="1"/>
              </a:tr>
              <a:tr h="1879275">
                <a:tc gridSpan="2">
                  <a:txBody>
                    <a:bodyPr/>
                    <a:lstStyle/>
                    <a:p>
                      <a:pPr indent="0" lvl="0" marL="0" rtl="0" algn="l">
                        <a:spcBef>
                          <a:spcPts val="0"/>
                        </a:spcBef>
                        <a:spcAft>
                          <a:spcPts val="0"/>
                        </a:spcAft>
                        <a:buNone/>
                      </a:pPr>
                      <a:r>
                        <a:rPr i="1" lang="en" sz="1500">
                          <a:latin typeface="Poppins"/>
                          <a:ea typeface="Poppins"/>
                          <a:cs typeface="Poppins"/>
                          <a:sym typeface="Poppins"/>
                        </a:rPr>
                        <a:t>What are some examples you have observed of how your school implements engagement with families? </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Reflection: </a:t>
                      </a:r>
                      <a:r>
                        <a:rPr i="1" lang="en" sz="1500">
                          <a:latin typeface="Poppins"/>
                          <a:ea typeface="Poppins"/>
                          <a:cs typeface="Poppins"/>
                          <a:sym typeface="Poppins"/>
                        </a:rPr>
                        <a:t> </a:t>
                      </a:r>
                      <a:endParaRPr i="1" sz="1500">
                        <a:latin typeface="Poppins"/>
                        <a:ea typeface="Poppins"/>
                        <a:cs typeface="Poppins"/>
                        <a:sym typeface="Poppins"/>
                      </a:endParaRPr>
                    </a:p>
                    <a:p>
                      <a:pPr indent="0" lvl="0" marL="0" rtl="0" algn="l">
                        <a:spcBef>
                          <a:spcPts val="0"/>
                        </a:spcBef>
                        <a:spcAft>
                          <a:spcPts val="0"/>
                        </a:spcAft>
                        <a:buNone/>
                      </a:pPr>
                      <a:r>
                        <a:t/>
                      </a:r>
                      <a:endParaRPr i="1" sz="1500">
                        <a:latin typeface="Poppins"/>
                        <a:ea typeface="Poppins"/>
                        <a:cs typeface="Poppins"/>
                        <a:sym typeface="Poppins"/>
                      </a:endParaRPr>
                    </a:p>
                    <a:p>
                      <a:pPr indent="0" lvl="0" marL="0" rtl="0" algn="l">
                        <a:spcBef>
                          <a:spcPts val="0"/>
                        </a:spcBef>
                        <a:spcAft>
                          <a:spcPts val="0"/>
                        </a:spcAft>
                        <a:buNone/>
                      </a:pPr>
                      <a:r>
                        <a:rPr i="1" lang="en" sz="1500">
                          <a:latin typeface="Poppins"/>
                          <a:ea typeface="Poppins"/>
                          <a:cs typeface="Poppins"/>
                          <a:sym typeface="Poppins"/>
                        </a:rPr>
                        <a:t>What outcomes have resulted from this approach? Note both successes and challenges.</a:t>
                      </a:r>
                      <a:endParaRPr i="1" sz="1500">
                        <a:latin typeface="Poppins"/>
                        <a:ea typeface="Poppins"/>
                        <a:cs typeface="Poppins"/>
                        <a:sym typeface="Poppins"/>
                      </a:endParaRPr>
                    </a:p>
                    <a:p>
                      <a:pPr indent="0" lvl="0" marL="0" rtl="0" algn="l">
                        <a:spcBef>
                          <a:spcPts val="0"/>
                        </a:spcBef>
                        <a:spcAft>
                          <a:spcPts val="0"/>
                        </a:spcAft>
                        <a:buNone/>
                      </a:pPr>
                      <a:r>
                        <a:rPr i="1" lang="en" sz="1500">
                          <a:solidFill>
                            <a:srgbClr val="FF0000"/>
                          </a:solidFill>
                          <a:latin typeface="Poppins"/>
                          <a:ea typeface="Poppins"/>
                          <a:cs typeface="Poppins"/>
                          <a:sym typeface="Poppins"/>
                        </a:rPr>
                        <a:t>Reflection: </a:t>
                      </a:r>
                      <a:endParaRPr i="1" sz="1500">
                        <a:solidFill>
                          <a:srgbClr val="FF0000"/>
                        </a:solidFill>
                        <a:latin typeface="Poppins"/>
                        <a:ea typeface="Poppins"/>
                        <a:cs typeface="Poppins"/>
                        <a:sym typeface="Poppins"/>
                      </a:endParaRPr>
                    </a:p>
                    <a:p>
                      <a:pPr indent="0" lvl="0" marL="0" rtl="0" algn="l">
                        <a:spcBef>
                          <a:spcPts val="0"/>
                        </a:spcBef>
                        <a:spcAft>
                          <a:spcPts val="0"/>
                        </a:spcAft>
                        <a:buNone/>
                      </a:pPr>
                      <a:r>
                        <a:t/>
                      </a:r>
                      <a:endParaRPr i="1" sz="1500">
                        <a:solidFill>
                          <a:srgbClr val="FF0000"/>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hMerge="1"/>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68"/>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7.6.2 - </a:t>
            </a:r>
            <a:r>
              <a:rPr lang="en" sz="3600"/>
              <a:t>Going Deeper with Engagement</a:t>
            </a:r>
            <a:endParaRPr sz="3600"/>
          </a:p>
        </p:txBody>
      </p:sp>
      <p:sp>
        <p:nvSpPr>
          <p:cNvPr id="1596" name="Google Shape;1596;p68"/>
          <p:cNvSpPr txBox="1"/>
          <p:nvPr>
            <p:ph idx="1" type="body"/>
          </p:nvPr>
        </p:nvSpPr>
        <p:spPr>
          <a:xfrm>
            <a:off x="374550" y="1563875"/>
            <a:ext cx="6514500" cy="2235000"/>
          </a:xfrm>
          <a:prstGeom prst="rect">
            <a:avLst/>
          </a:prstGeom>
        </p:spPr>
        <p:txBody>
          <a:bodyPr anchorCtr="0" anchor="t" bIns="91425" lIns="91425" spcFirstLastPara="1" rIns="91425" wrap="square" tIns="91425">
            <a:normAutofit/>
          </a:bodyPr>
          <a:lstStyle/>
          <a:p>
            <a:pPr indent="0" lvl="0" marL="0" rtl="0" algn="l">
              <a:lnSpc>
                <a:spcPct val="130000"/>
              </a:lnSpc>
              <a:spcBef>
                <a:spcPts val="0"/>
              </a:spcBef>
              <a:spcAft>
                <a:spcPts val="0"/>
              </a:spcAft>
              <a:buNone/>
            </a:pPr>
            <a:r>
              <a:rPr b="1" lang="en" sz="1600"/>
              <a:t>ESTABLISH: Reflection for Action</a:t>
            </a:r>
            <a:endParaRPr b="1" sz="1600"/>
          </a:p>
          <a:p>
            <a:pPr indent="0" lvl="0" marL="0" rtl="0" algn="l">
              <a:lnSpc>
                <a:spcPct val="130000"/>
              </a:lnSpc>
              <a:spcBef>
                <a:spcPts val="0"/>
              </a:spcBef>
              <a:spcAft>
                <a:spcPts val="0"/>
              </a:spcAft>
              <a:buNone/>
            </a:pPr>
            <a:r>
              <a:t/>
            </a:r>
            <a:endParaRPr b="1" sz="400"/>
          </a:p>
          <a:p>
            <a:pPr indent="0" lvl="0" marL="0" rtl="0" algn="l">
              <a:lnSpc>
                <a:spcPct val="9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05000"/>
              </a:lnSpc>
              <a:spcBef>
                <a:spcPts val="0"/>
              </a:spcBef>
              <a:spcAft>
                <a:spcPts val="0"/>
              </a:spcAft>
              <a:buClr>
                <a:schemeClr val="hlink"/>
              </a:buClr>
              <a:buSzPts val="1600"/>
              <a:buChar char="●"/>
            </a:pPr>
            <a:r>
              <a:rPr lang="en" sz="1600">
                <a:solidFill>
                  <a:schemeClr val="hlink"/>
                </a:solidFill>
              </a:rPr>
              <a:t>Going deeper with the self-assessment that you started in activity 7.6.1, </a:t>
            </a:r>
            <a:r>
              <a:rPr lang="en" sz="1600">
                <a:solidFill>
                  <a:schemeClr val="hlink"/>
                </a:solidFill>
                <a:highlight>
                  <a:schemeClr val="accent2"/>
                </a:highlight>
              </a:rPr>
              <a:t>highlight your response</a:t>
            </a:r>
            <a:r>
              <a:rPr lang="en" sz="1600">
                <a:solidFill>
                  <a:schemeClr val="hlink"/>
                </a:solidFill>
              </a:rPr>
              <a:t> in the assessment below (adapted from </a:t>
            </a:r>
            <a:r>
              <a:rPr lang="en" sz="1600" u="sng">
                <a:solidFill>
                  <a:schemeClr val="hlink"/>
                </a:solidFill>
                <a:hlinkClick r:id="rId3"/>
              </a:rPr>
              <a:t>Nexus</a:t>
            </a:r>
            <a:r>
              <a:rPr lang="en" sz="1600">
                <a:solidFill>
                  <a:schemeClr val="hlink"/>
                </a:solidFill>
                <a:uFill>
                  <a:noFill/>
                </a:uFill>
                <a:hlinkClick r:id="rId4"/>
              </a:rPr>
              <a:t> </a:t>
            </a:r>
            <a:r>
              <a:rPr lang="en" sz="1600" u="sng">
                <a:solidFill>
                  <a:schemeClr val="hlink"/>
                </a:solidFill>
                <a:hlinkClick r:id="rId5"/>
              </a:rPr>
              <a:t>Community Engagement Institute</a:t>
            </a:r>
            <a:r>
              <a:rPr lang="en" sz="1600">
                <a:solidFill>
                  <a:schemeClr val="hlink"/>
                </a:solidFill>
              </a:rPr>
              <a:t>) to consider the key differences between outreach and community engagement. </a:t>
            </a:r>
            <a:endParaRPr sz="1600">
              <a:solidFill>
                <a:schemeClr val="hlink"/>
              </a:solidFill>
            </a:endParaRPr>
          </a:p>
        </p:txBody>
      </p:sp>
      <p:sp>
        <p:nvSpPr>
          <p:cNvPr id="1597" name="Google Shape;1597;p6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8" name="Google Shape;1598;p68">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9" name="Google Shape;1599;p6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0" name="Google Shape;1600;p6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1" name="Google Shape;1601;p68">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2" name="Google Shape;1602;p68">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3" name="Google Shape;1603;p68">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4" name="Google Shape;1604;p68">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5" name="Google Shape;1605;p68">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6" name="Google Shape;1606;p68">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7" name="Google Shape;1607;p68">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8" name="Google Shape;1608;p68">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09" name="Google Shape;1609;p68"/>
          <p:cNvGraphicFramePr/>
          <p:nvPr/>
        </p:nvGraphicFramePr>
        <p:xfrm>
          <a:off x="305350" y="3695700"/>
          <a:ext cx="3000000" cy="3000000"/>
        </p:xfrm>
        <a:graphic>
          <a:graphicData uri="http://schemas.openxmlformats.org/drawingml/2006/table">
            <a:tbl>
              <a:tblPr>
                <a:noFill/>
                <a:tableStyleId>{47044031-EBA9-481D-91EE-4B810D05ACEC}</a:tableStyleId>
              </a:tblPr>
              <a:tblGrid>
                <a:gridCol w="1911275"/>
                <a:gridCol w="828600"/>
                <a:gridCol w="723825"/>
                <a:gridCol w="809550"/>
                <a:gridCol w="2473250"/>
              </a:tblGrid>
              <a:tr h="103100">
                <a:tc gridSpan="5">
                  <a:txBody>
                    <a:bodyPr/>
                    <a:lstStyle/>
                    <a:p>
                      <a:pPr indent="0" lvl="0" marL="0" rtl="0" algn="ctr">
                        <a:spcBef>
                          <a:spcPts val="0"/>
                        </a:spcBef>
                        <a:spcAft>
                          <a:spcPts val="0"/>
                        </a:spcAft>
                        <a:buNone/>
                      </a:pPr>
                      <a:r>
                        <a:rPr lang="en">
                          <a:latin typeface="Poppins"/>
                          <a:ea typeface="Poppins"/>
                          <a:cs typeface="Poppins"/>
                          <a:sym typeface="Poppins"/>
                        </a:rPr>
                        <a:t>How do your </a:t>
                      </a:r>
                      <a:r>
                        <a:rPr lang="en">
                          <a:latin typeface="Poppins"/>
                          <a:ea typeface="Poppins"/>
                          <a:cs typeface="Poppins"/>
                          <a:sym typeface="Poppins"/>
                        </a:rPr>
                        <a:t>organizational</a:t>
                      </a:r>
                      <a:r>
                        <a:rPr lang="en">
                          <a:latin typeface="Poppins"/>
                          <a:ea typeface="Poppins"/>
                          <a:cs typeface="Poppins"/>
                          <a:sym typeface="Poppins"/>
                        </a:rPr>
                        <a:t> policies and structures support engagement? </a:t>
                      </a:r>
                      <a:endParaRPr>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c hMerge="1"/>
                <a:tc hMerge="1"/>
                <a:tc hMerge="1"/>
                <a:tc hMerge="1"/>
              </a:tr>
              <a:tr h="531475">
                <a:tc gridSpan="5">
                  <a:txBody>
                    <a:bodyPr/>
                    <a:lstStyle/>
                    <a:p>
                      <a:pPr indent="0" lvl="0" marL="0" rtl="0" algn="l">
                        <a:spcBef>
                          <a:spcPts val="0"/>
                        </a:spcBef>
                        <a:spcAft>
                          <a:spcPts val="0"/>
                        </a:spcAft>
                        <a:buNone/>
                      </a:pPr>
                      <a:r>
                        <a:rPr lang="en">
                          <a:latin typeface="Poppins"/>
                          <a:ea typeface="Poppins"/>
                          <a:cs typeface="Poppins"/>
                          <a:sym typeface="Poppins"/>
                        </a:rPr>
                        <a:t>     </a:t>
                      </a:r>
                      <a:r>
                        <a:rPr lang="en">
                          <a:latin typeface="Poppins"/>
                          <a:ea typeface="Poppins"/>
                          <a:cs typeface="Poppins"/>
                          <a:sym typeface="Poppins"/>
                        </a:rPr>
                        <a:t>COMMUNITY </a:t>
                      </a:r>
                      <a:r>
                        <a:rPr b="1" lang="en">
                          <a:latin typeface="Poppins"/>
                          <a:ea typeface="Poppins"/>
                          <a:cs typeface="Poppins"/>
                          <a:sym typeface="Poppins"/>
                        </a:rPr>
                        <a:t>                                                                                            </a:t>
                      </a:r>
                      <a:r>
                        <a:rPr lang="en">
                          <a:latin typeface="Poppins"/>
                          <a:ea typeface="Poppins"/>
                          <a:cs typeface="Poppins"/>
                          <a:sym typeface="Poppins"/>
                        </a:rPr>
                        <a:t>COMMUNITY </a:t>
                      </a:r>
                      <a:endParaRPr>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       </a:t>
                      </a:r>
                      <a:r>
                        <a:rPr b="1" lang="en">
                          <a:latin typeface="Poppins"/>
                          <a:ea typeface="Poppins"/>
                          <a:cs typeface="Poppins"/>
                          <a:sym typeface="Poppins"/>
                        </a:rPr>
                        <a:t>OUTREACH                                                                                         </a:t>
                      </a:r>
                      <a:r>
                        <a:rPr b="1" lang="en">
                          <a:solidFill>
                            <a:schemeClr val="hlink"/>
                          </a:solidFill>
                          <a:latin typeface="Poppins"/>
                          <a:ea typeface="Poppins"/>
                          <a:cs typeface="Poppins"/>
                          <a:sym typeface="Poppins"/>
                        </a:rPr>
                        <a:t>ENGAGEMENT (CE)</a:t>
                      </a:r>
                      <a:endParaRPr b="1">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c hMerge="1"/>
                <a:tc hMerge="1"/>
                <a:tc hMerge="1"/>
                <a:tc hMerge="1"/>
              </a:tr>
              <a:tr h="975325">
                <a:tc>
                  <a:txBody>
                    <a:bodyPr/>
                    <a:lstStyle/>
                    <a:p>
                      <a:pPr indent="0" lvl="0" marL="0" rtl="0" algn="l">
                        <a:spcBef>
                          <a:spcPts val="0"/>
                        </a:spcBef>
                        <a:spcAft>
                          <a:spcPts val="0"/>
                        </a:spcAft>
                        <a:buNone/>
                      </a:pPr>
                      <a:r>
                        <a:rPr lang="en">
                          <a:latin typeface="Poppins"/>
                          <a:ea typeface="Poppins"/>
                          <a:cs typeface="Poppins"/>
                          <a:sym typeface="Poppins"/>
                        </a:rPr>
                        <a:t>The organizational culture is primarily focused on OBTAINING SPECIFIC OUTCOMES.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Outreach</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Unsure</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CE </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organizational culture is focused on learning and it values EMERGENT AND LONG-TERM OUTCOMES.</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r>
              <a:tr h="600050">
                <a:tc>
                  <a:txBody>
                    <a:bodyPr/>
                    <a:lstStyle/>
                    <a:p>
                      <a:pPr indent="0" lvl="0" marL="0" rtl="0" algn="l">
                        <a:spcBef>
                          <a:spcPts val="0"/>
                        </a:spcBef>
                        <a:spcAft>
                          <a:spcPts val="0"/>
                        </a:spcAft>
                        <a:buNone/>
                      </a:pPr>
                      <a:r>
                        <a:rPr lang="en">
                          <a:latin typeface="Poppins"/>
                          <a:ea typeface="Poppins"/>
                          <a:cs typeface="Poppins"/>
                          <a:sym typeface="Poppins"/>
                        </a:rPr>
                        <a:t>Staff may NOT REPRESENT the community.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Outreach</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Unsure</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CE </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Staff REFLECTS the community.</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r>
              <a:tr h="918175">
                <a:tc>
                  <a:txBody>
                    <a:bodyPr/>
                    <a:lstStyle/>
                    <a:p>
                      <a:pPr indent="0" lvl="0" marL="0" rtl="0" algn="l">
                        <a:spcBef>
                          <a:spcPts val="0"/>
                        </a:spcBef>
                        <a:spcAft>
                          <a:spcPts val="0"/>
                        </a:spcAft>
                        <a:buNone/>
                      </a:pPr>
                      <a:r>
                        <a:rPr lang="en">
                          <a:latin typeface="Poppins"/>
                          <a:ea typeface="Poppins"/>
                          <a:cs typeface="Poppins"/>
                          <a:sym typeface="Poppins"/>
                        </a:rPr>
                        <a:t>The school ADHERES TO WAYS OF OPERATING that reflect the DOMINANT CULTURE, such as using Robert’s Rules for meetings, prioritizing staff to speak, etc.</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Outreach</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Unsure</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CE </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organization CREATES SPACE FOR DIFFERENT CULTURAL WAYS, such as offering cultural foods and social spaces/times, giving elders a special role, etc.</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r>
            </a:tbl>
          </a:graphicData>
        </a:graphic>
      </p:graphicFrame>
      <p:sp>
        <p:nvSpPr>
          <p:cNvPr id="1610" name="Google Shape;1610;p6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pic>
        <p:nvPicPr>
          <p:cNvPr id="1611" name="Google Shape;1611;p68"/>
          <p:cNvPicPr preferRelativeResize="0"/>
          <p:nvPr/>
        </p:nvPicPr>
        <p:blipFill rotWithShape="1">
          <a:blip r:embed="rId16">
            <a:alphaModFix/>
          </a:blip>
          <a:srcRect b="39586" l="0" r="0" t="40856"/>
          <a:stretch/>
        </p:blipFill>
        <p:spPr>
          <a:xfrm>
            <a:off x="2269183" y="4171650"/>
            <a:ext cx="2360742" cy="461700"/>
          </a:xfrm>
          <a:prstGeom prst="rect">
            <a:avLst/>
          </a:prstGeom>
          <a:noFill/>
          <a:ln>
            <a:noFill/>
          </a:ln>
        </p:spPr>
      </p:pic>
      <p:cxnSp>
        <p:nvCxnSpPr>
          <p:cNvPr id="1612" name="Google Shape;1612;p68"/>
          <p:cNvCxnSpPr/>
          <p:nvPr/>
        </p:nvCxnSpPr>
        <p:spPr>
          <a:xfrm>
            <a:off x="14098900" y="4365225"/>
            <a:ext cx="1089900" cy="1089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307" name="Google Shape;307;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7,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308" name="Google Shape;308;p2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9" name="Google Shape;309;p2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0" name="Google Shape;310;p2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1" name="Google Shape;311;p2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2" name="Google Shape;312;p2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3" name="Google Shape;313;p2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4" name="Google Shape;314;p24">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5" name="Google Shape;315;p2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6" name="Google Shape;316;p24">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7" name="Google Shape;317;p2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pSp>
        <p:nvGrpSpPr>
          <p:cNvPr id="318" name="Google Shape;318;p24"/>
          <p:cNvGrpSpPr/>
          <p:nvPr/>
        </p:nvGrpSpPr>
        <p:grpSpPr>
          <a:xfrm>
            <a:off x="1409720" y="8114071"/>
            <a:ext cx="726183" cy="523289"/>
            <a:chOff x="2726625" y="3753879"/>
            <a:chExt cx="505769" cy="364433"/>
          </a:xfrm>
        </p:grpSpPr>
        <p:sp>
          <p:nvSpPr>
            <p:cNvPr id="319" name="Google Shape;319;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4" name="Google Shape;354;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6" name="Google Shape;356;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9" name="Google Shape;359;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0" name="Google Shape;360;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1" name="Google Shape;361;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2" name="Google Shape;362;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3" name="Google Shape;363;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72" name="Google Shape;372;p2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3" name="Google Shape;373;p24">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4" name="Google Shape;374;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5" name="Google Shape;375;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6" name="Google Shape;376;p24">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7" name="Google Shape;377;p24">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8" name="Google Shape;378;p24">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9" name="Google Shape;379;p24">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0" name="Google Shape;380;p24">
            <a:hlinkClick action="ppaction://hlinksldjump" r:id="rId8"/>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1" name="Google Shape;381;p24">
            <a:hlinkClick action="ppaction://hlinksldjump" r:id="rId9"/>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2" name="Google Shape;382;p24">
            <a:hlinkClick action="ppaction://hlinksldjump" r:id="rId10"/>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3" name="Google Shape;383;p24">
            <a:hlinkClick action="ppaction://hlinksldjump" r:id="rId11"/>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4" name="Google Shape;384;p24">
            <a:hlinkClick action="ppaction://hlinksldjump" r:id="rId12"/>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5" name="Google Shape;385;p24">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6" name="Google Shape;386;p24">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7" name="Google Shape;387;p24">
            <a:hlinkClick action="ppaction://hlinksldjump" r:id="rId15"/>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8" name="Google Shape;388;p24">
            <a:hlinkClick action="ppaction://hlinksldjump" r:id="rId1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9" name="Google Shape;389;p24">
            <a:hlinkClick action="ppaction://hlinksldjump" r:id="rId1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0" name="Google Shape;390;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1" name="Google Shape;391;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2" name="Google Shape;392;p24">
            <a:hlinkClick action="ppaction://hlinksldjump" r:id="rId1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3" name="Google Shape;393;p24">
            <a:hlinkClick action="ppaction://hlinksldjump" r:id="rId1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4" name="Google Shape;394;p24">
            <a:hlinkClick action="ppaction://hlinksldjump" r:id="rId2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5" name="Google Shape;395;p24">
            <a:hlinkClick action="ppaction://hlinksldjump" r:id="rId2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6" name="Google Shape;396;p24">
            <a:hlinkClick action="ppaction://hlinksldjump" r:id="rId2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7" name="Google Shape;397;p24">
            <a:hlinkClick action="ppaction://hlinksldjump" r:id="rId2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8" name="Google Shape;398;p24">
            <a:hlinkClick action="ppaction://hlinksldjump" r:id="rId2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9" name="Google Shape;399;p24">
            <a:hlinkClick action="ppaction://hlinksldjump" r:id="rId2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6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7.6.2 - </a:t>
            </a:r>
            <a:r>
              <a:rPr lang="en" sz="3600"/>
              <a:t>Going Deeper with Engagement (Continued)</a:t>
            </a:r>
            <a:endParaRPr sz="3600"/>
          </a:p>
        </p:txBody>
      </p:sp>
      <p:sp>
        <p:nvSpPr>
          <p:cNvPr id="1618" name="Google Shape;1618;p6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9" name="Google Shape;1619;p6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0" name="Google Shape;1620;p6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1" name="Google Shape;1621;p6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2" name="Google Shape;1622;p6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3" name="Google Shape;1623;p6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4" name="Google Shape;1624;p6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5" name="Google Shape;1625;p6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6" name="Google Shape;1626;p6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7" name="Google Shape;1627;p6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8" name="Google Shape;1628;p6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9" name="Google Shape;1629;p6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30" name="Google Shape;1630;p69"/>
          <p:cNvGraphicFramePr/>
          <p:nvPr/>
        </p:nvGraphicFramePr>
        <p:xfrm>
          <a:off x="258550" y="1707825"/>
          <a:ext cx="3000000" cy="3000000"/>
        </p:xfrm>
        <a:graphic>
          <a:graphicData uri="http://schemas.openxmlformats.org/drawingml/2006/table">
            <a:tbl>
              <a:tblPr>
                <a:noFill/>
                <a:tableStyleId>{47044031-EBA9-481D-91EE-4B810D05ACEC}</a:tableStyleId>
              </a:tblPr>
              <a:tblGrid>
                <a:gridCol w="1911275"/>
                <a:gridCol w="828600"/>
                <a:gridCol w="723825"/>
                <a:gridCol w="809550"/>
                <a:gridCol w="2473250"/>
              </a:tblGrid>
              <a:tr h="103100">
                <a:tc gridSpan="5">
                  <a:txBody>
                    <a:bodyPr/>
                    <a:lstStyle/>
                    <a:p>
                      <a:pPr indent="0" lvl="0" marL="0" rtl="0" algn="ctr">
                        <a:spcBef>
                          <a:spcPts val="0"/>
                        </a:spcBef>
                        <a:spcAft>
                          <a:spcPts val="0"/>
                        </a:spcAft>
                        <a:buNone/>
                      </a:pPr>
                      <a:r>
                        <a:rPr lang="en">
                          <a:latin typeface="Poppins"/>
                          <a:ea typeface="Poppins"/>
                          <a:cs typeface="Poppins"/>
                          <a:sym typeface="Poppins"/>
                        </a:rPr>
                        <a:t>How do your organizational policies and structures support engagement? </a:t>
                      </a:r>
                      <a:endParaRPr>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c hMerge="1"/>
                <a:tc hMerge="1"/>
                <a:tc hMerge="1"/>
                <a:tc hMerge="1"/>
              </a:tr>
              <a:tr h="531475">
                <a:tc gridSpan="5">
                  <a:txBody>
                    <a:bodyPr/>
                    <a:lstStyle/>
                    <a:p>
                      <a:pPr indent="0" lvl="0" marL="0" rtl="0" algn="l">
                        <a:spcBef>
                          <a:spcPts val="0"/>
                        </a:spcBef>
                        <a:spcAft>
                          <a:spcPts val="0"/>
                        </a:spcAft>
                        <a:buNone/>
                      </a:pPr>
                      <a:r>
                        <a:rPr lang="en">
                          <a:latin typeface="Poppins"/>
                          <a:ea typeface="Poppins"/>
                          <a:cs typeface="Poppins"/>
                          <a:sym typeface="Poppins"/>
                        </a:rPr>
                        <a:t>     COMMUNITY </a:t>
                      </a:r>
                      <a:r>
                        <a:rPr b="1" lang="en">
                          <a:latin typeface="Poppins"/>
                          <a:ea typeface="Poppins"/>
                          <a:cs typeface="Poppins"/>
                          <a:sym typeface="Poppins"/>
                        </a:rPr>
                        <a:t>                                                                                           </a:t>
                      </a:r>
                      <a:r>
                        <a:rPr lang="en">
                          <a:latin typeface="Poppins"/>
                          <a:ea typeface="Poppins"/>
                          <a:cs typeface="Poppins"/>
                          <a:sym typeface="Poppins"/>
                        </a:rPr>
                        <a:t>COMMUNITY </a:t>
                      </a:r>
                      <a:endParaRPr>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       OUTREACH                                                                                        </a:t>
                      </a:r>
                      <a:r>
                        <a:rPr b="1" lang="en">
                          <a:solidFill>
                            <a:schemeClr val="hlink"/>
                          </a:solidFill>
                          <a:latin typeface="Poppins"/>
                          <a:ea typeface="Poppins"/>
                          <a:cs typeface="Poppins"/>
                          <a:sym typeface="Poppins"/>
                        </a:rPr>
                        <a:t>ENGAGEMENT (CE)</a:t>
                      </a:r>
                      <a:endParaRPr b="1">
                        <a:latin typeface="Poppins"/>
                        <a:ea typeface="Poppins"/>
                        <a:cs typeface="Poppins"/>
                        <a:sym typeface="Poppin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accent2"/>
                    </a:solidFill>
                  </a:tcPr>
                </a:tc>
                <a:tc hMerge="1"/>
                <a:tc hMerge="1"/>
                <a:tc hMerge="1"/>
                <a:tc hMerge="1"/>
              </a:tr>
              <a:tr h="975325">
                <a:tc>
                  <a:txBody>
                    <a:bodyPr/>
                    <a:lstStyle/>
                    <a:p>
                      <a:pPr indent="0" lvl="0" marL="0" rtl="0" algn="l">
                        <a:spcBef>
                          <a:spcPts val="0"/>
                        </a:spcBef>
                        <a:spcAft>
                          <a:spcPts val="0"/>
                        </a:spcAft>
                        <a:buNone/>
                      </a:pPr>
                      <a:r>
                        <a:rPr lang="en">
                          <a:latin typeface="Poppins"/>
                          <a:ea typeface="Poppins"/>
                          <a:cs typeface="Poppins"/>
                          <a:sym typeface="Poppins"/>
                        </a:rPr>
                        <a:t>Racism and power may not be discussed or may be DEALT WITH SUPERFICIALLY.</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Outreach</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Unsure</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CE </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organizational culture supports discussion to UNDERSTAND AND DISMANTLE structural racism to help heal historical trauma and to claim individual and </a:t>
                      </a:r>
                      <a:r>
                        <a:rPr lang="en">
                          <a:latin typeface="Poppins"/>
                          <a:ea typeface="Poppins"/>
                          <a:cs typeface="Poppins"/>
                          <a:sym typeface="Poppins"/>
                        </a:rPr>
                        <a:t>community</a:t>
                      </a:r>
                      <a:r>
                        <a:rPr lang="en">
                          <a:latin typeface="Poppins"/>
                          <a:ea typeface="Poppins"/>
                          <a:cs typeface="Poppins"/>
                          <a:sym typeface="Poppins"/>
                        </a:rPr>
                        <a:t> power.</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r>
              <a:tr h="600050">
                <a:tc>
                  <a:txBody>
                    <a:bodyPr/>
                    <a:lstStyle/>
                    <a:p>
                      <a:pPr indent="0" lvl="0" marL="0" rtl="0" algn="l">
                        <a:spcBef>
                          <a:spcPts val="0"/>
                        </a:spcBef>
                        <a:spcAft>
                          <a:spcPts val="0"/>
                        </a:spcAft>
                        <a:buNone/>
                      </a:pPr>
                      <a:r>
                        <a:rPr lang="en">
                          <a:latin typeface="Poppins"/>
                          <a:ea typeface="Poppins"/>
                          <a:cs typeface="Poppins"/>
                          <a:sym typeface="Poppins"/>
                        </a:rPr>
                        <a:t>The organization adheres to ORGANIZATION-</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DRIVEN policies and structures.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Outreach</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Unsure</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000">
                          <a:latin typeface="Poppins"/>
                          <a:ea typeface="Poppins"/>
                          <a:cs typeface="Poppins"/>
                          <a:sym typeface="Poppins"/>
                        </a:rPr>
                        <a:t>Primarily CE </a:t>
                      </a:r>
                      <a:endParaRPr b="1" sz="1000">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rgbClr val="000000">
                          <a:alpha val="0"/>
                        </a:srgbClr>
                      </a:solidFill>
                      <a:prstDash val="solid"/>
                      <a:round/>
                      <a:headEnd len="sm" w="sm" type="none"/>
                      <a:tailEnd len="sm" w="sm" type="none"/>
                    </a:lnT>
                    <a:lnB cap="flat" cmpd="sng" w="2857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a:t>
                      </a:r>
                      <a:r>
                        <a:rPr lang="en">
                          <a:latin typeface="Poppins"/>
                          <a:ea typeface="Poppins"/>
                          <a:cs typeface="Poppins"/>
                          <a:sym typeface="Poppins"/>
                        </a:rPr>
                        <a:t>organization</a:t>
                      </a:r>
                      <a:r>
                        <a:rPr lang="en">
                          <a:latin typeface="Poppins"/>
                          <a:ea typeface="Poppins"/>
                          <a:cs typeface="Poppins"/>
                          <a:sym typeface="Poppins"/>
                        </a:rPr>
                        <a:t> demonstrates a willingness to revisit organizational policies and structures to </a:t>
                      </a:r>
                      <a:r>
                        <a:rPr lang="en">
                          <a:latin typeface="Poppins"/>
                          <a:ea typeface="Poppins"/>
                          <a:cs typeface="Poppins"/>
                          <a:sym typeface="Poppins"/>
                        </a:rPr>
                        <a:t>RESPOND</a:t>
                      </a:r>
                      <a:r>
                        <a:rPr lang="en">
                          <a:latin typeface="Poppins"/>
                          <a:ea typeface="Poppins"/>
                          <a:cs typeface="Poppins"/>
                          <a:sym typeface="Poppins"/>
                        </a:rPr>
                        <a:t> TO COMMUNITY NEEDS AND IDEAS.</a:t>
                      </a:r>
                      <a:endParaRPr>
                        <a:latin typeface="Poppins"/>
                        <a:ea typeface="Poppins"/>
                        <a:cs typeface="Poppins"/>
                        <a:sym typeface="Poppins"/>
                      </a:endParaRPr>
                    </a:p>
                  </a:txBody>
                  <a:tcPr marT="91425" marB="91425" marR="91425" marL="91425">
                    <a:lnL cap="flat" cmpd="sng" w="28575">
                      <a:solidFill>
                        <a:schemeClr val="accent2">
                          <a:alpha val="0"/>
                        </a:schemeClr>
                      </a:solidFill>
                      <a:prstDash val="solid"/>
                      <a:round/>
                      <a:headEnd len="sm" w="sm" type="none"/>
                      <a:tailEnd len="sm" w="sm" type="none"/>
                    </a:lnL>
                    <a:lnR cap="flat" cmpd="sng" w="28575">
                      <a:solidFill>
                        <a:schemeClr val="accent2">
                          <a:alpha val="0"/>
                        </a:schemeClr>
                      </a:solidFill>
                      <a:prstDash val="solid"/>
                      <a:round/>
                      <a:headEnd len="sm" w="sm" type="none"/>
                      <a:tailEnd len="sm" w="sm" type="none"/>
                    </a:lnR>
                    <a:lnT cap="flat" cmpd="sng" w="28575">
                      <a:solidFill>
                        <a:schemeClr val="accent2">
                          <a:alpha val="0"/>
                        </a:schemeClr>
                      </a:solidFill>
                      <a:prstDash val="solid"/>
                      <a:round/>
                      <a:headEnd len="sm" w="sm" type="none"/>
                      <a:tailEnd len="sm" w="sm" type="none"/>
                    </a:lnT>
                    <a:lnB cap="flat" cmpd="sng" w="28575">
                      <a:solidFill>
                        <a:schemeClr val="accent2">
                          <a:alpha val="0"/>
                        </a:schemeClr>
                      </a:solidFill>
                      <a:prstDash val="solid"/>
                      <a:round/>
                      <a:headEnd len="sm" w="sm" type="none"/>
                      <a:tailEnd len="sm" w="sm" type="none"/>
                    </a:lnB>
                  </a:tcPr>
                </a:tc>
              </a:tr>
            </a:tbl>
          </a:graphicData>
        </a:graphic>
      </p:graphicFrame>
      <p:pic>
        <p:nvPicPr>
          <p:cNvPr id="1631" name="Google Shape;1631;p69"/>
          <p:cNvPicPr preferRelativeResize="0"/>
          <p:nvPr/>
        </p:nvPicPr>
        <p:blipFill rotWithShape="1">
          <a:blip r:embed="rId13">
            <a:alphaModFix/>
          </a:blip>
          <a:srcRect b="39586" l="0" r="0" t="40856"/>
          <a:stretch/>
        </p:blipFill>
        <p:spPr>
          <a:xfrm>
            <a:off x="2169833" y="2156875"/>
            <a:ext cx="2360742" cy="461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70"/>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7.6.3 - </a:t>
            </a:r>
            <a:r>
              <a:rPr lang="en" sz="2500"/>
              <a:t>Conditions for Family Engagement</a:t>
            </a:r>
            <a:endParaRPr sz="2500"/>
          </a:p>
          <a:p>
            <a:pPr indent="0" lvl="0" marL="0" rtl="0" algn="l">
              <a:spcBef>
                <a:spcPts val="0"/>
              </a:spcBef>
              <a:spcAft>
                <a:spcPts val="0"/>
              </a:spcAft>
              <a:buSzPts val="990"/>
              <a:buNone/>
            </a:pPr>
            <a:r>
              <a:t/>
            </a:r>
            <a:endParaRPr sz="3600"/>
          </a:p>
        </p:txBody>
      </p:sp>
      <p:sp>
        <p:nvSpPr>
          <p:cNvPr id="1637" name="Google Shape;1637;p70"/>
          <p:cNvSpPr txBox="1"/>
          <p:nvPr>
            <p:ph idx="1" type="body"/>
          </p:nvPr>
        </p:nvSpPr>
        <p:spPr>
          <a:xfrm>
            <a:off x="374550" y="903025"/>
            <a:ext cx="6514500" cy="479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Return to your reflection on the continuum of outreach to engagement from Activity 7.6.2. Select one of the attributes as an area of growth.</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Return to the </a:t>
            </a:r>
            <a:r>
              <a:rPr lang="en" sz="1600" u="sng">
                <a:solidFill>
                  <a:srgbClr val="1155CC"/>
                </a:solidFill>
                <a:hlinkClick r:id="rId3">
                  <a:extLst>
                    <a:ext uri="{A12FA001-AC4F-418D-AE19-62706E023703}">
                      <ahyp:hlinkClr val="tx"/>
                    </a:ext>
                  </a:extLst>
                </a:hlinkClick>
              </a:rPr>
              <a:t>Dual Capacity-Building Framework</a:t>
            </a:r>
            <a:r>
              <a:rPr lang="en" sz="1600">
                <a:solidFill>
                  <a:schemeClr val="hlink"/>
                </a:solidFill>
              </a:rPr>
              <a:t> and reflect upon what process and organizational conditions are or are not present that are preventing deep levels of community engagement.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For each condition, identify one action to move the work forward. If you need ideas, consider exploring </a:t>
            </a:r>
            <a:r>
              <a:rPr lang="en" sz="1600" u="sng">
                <a:solidFill>
                  <a:srgbClr val="1155CC"/>
                </a:solidFill>
                <a:hlinkClick r:id="rId4">
                  <a:extLst>
                    <a:ext uri="{A12FA001-AC4F-418D-AE19-62706E023703}">
                      <ahyp:hlinkClr val="tx"/>
                    </a:ext>
                  </a:extLst>
                </a:hlinkClick>
              </a:rPr>
              <a:t>Unlocking the How: Designing Family Engagement Strategies that Lead to Student Success</a:t>
            </a:r>
            <a:r>
              <a:rPr lang="en" sz="1600">
                <a:solidFill>
                  <a:schemeClr val="hlink"/>
                </a:solidFill>
              </a:rPr>
              <a:t>. </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Capture your work below or create a mind map in a tool like </a:t>
            </a:r>
            <a:r>
              <a:rPr lang="en" sz="1600" u="sng">
                <a:solidFill>
                  <a:srgbClr val="1155CC"/>
                </a:solidFill>
                <a:hlinkClick r:id="rId5">
                  <a:extLst>
                    <a:ext uri="{A12FA001-AC4F-418D-AE19-62706E023703}">
                      <ahyp:hlinkClr val="tx"/>
                    </a:ext>
                  </a:extLst>
                </a:hlinkClick>
              </a:rPr>
              <a:t>Miro</a:t>
            </a:r>
            <a:r>
              <a:rPr lang="en" sz="1600">
                <a:solidFill>
                  <a:schemeClr val="hlink"/>
                </a:solidFill>
              </a:rPr>
              <a:t> and paste it here: &lt;link&gt;.</a:t>
            </a:r>
            <a:endParaRPr sz="16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638" name="Google Shape;1638;p70"/>
          <p:cNvPicPr preferRelativeResize="0"/>
          <p:nvPr/>
        </p:nvPicPr>
        <p:blipFill>
          <a:blip r:embed="rId6">
            <a:alphaModFix/>
          </a:blip>
          <a:stretch>
            <a:fillRect/>
          </a:stretch>
        </p:blipFill>
        <p:spPr>
          <a:xfrm>
            <a:off x="6056625" y="33625"/>
            <a:ext cx="1158600" cy="1158600"/>
          </a:xfrm>
          <a:prstGeom prst="rect">
            <a:avLst/>
          </a:prstGeom>
          <a:noFill/>
          <a:ln>
            <a:noFill/>
          </a:ln>
        </p:spPr>
      </p:pic>
      <p:sp>
        <p:nvSpPr>
          <p:cNvPr id="1639" name="Google Shape;1639;p70">
            <a:hlinkClick action="ppaction://hlinksldjump" r:id="rId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0" name="Google Shape;1640;p70">
            <a:hlinkClick action="ppaction://hlinksldjump" r:id="rId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1" name="Google Shape;1641;p7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2" name="Google Shape;1642;p7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3" name="Google Shape;1643;p70">
            <a:hlinkClick action="ppaction://hlinksldjump" r:id="rId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4" name="Google Shape;1644;p70">
            <a:hlinkClick action="ppaction://hlinksldjump" r:id="rId1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5" name="Google Shape;1645;p70">
            <a:hlinkClick action="ppaction://hlinksldjump" r:id="rId1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6" name="Google Shape;1646;p70">
            <a:hlinkClick action="ppaction://hlinksldjump" r:id="rId1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7" name="Google Shape;1647;p70">
            <a:hlinkClick action="ppaction://hlinksldjump" r:id="rId1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8" name="Google Shape;1648;p70">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9" name="Google Shape;1649;p70">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50" name="Google Shape;1650;p70">
            <a:hlinkClick action="ppaction://hlinksldjump" r:id="rId1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51" name="Google Shape;1651;p70"/>
          <p:cNvGraphicFramePr/>
          <p:nvPr/>
        </p:nvGraphicFramePr>
        <p:xfrm>
          <a:off x="530250" y="5026200"/>
          <a:ext cx="3000000" cy="3000000"/>
        </p:xfrm>
        <a:graphic>
          <a:graphicData uri="http://schemas.openxmlformats.org/drawingml/2006/table">
            <a:tbl>
              <a:tblPr>
                <a:noFill/>
                <a:tableStyleId>{85FB2A98-E81C-4CBC-A2DC-145CE232F8CD}</a:tableStyleId>
              </a:tblPr>
              <a:tblGrid>
                <a:gridCol w="2058375"/>
                <a:gridCol w="1054150"/>
                <a:gridCol w="3062600"/>
              </a:tblGrid>
              <a:tr h="530900">
                <a:tc gridSpan="3">
                  <a:txBody>
                    <a:bodyPr/>
                    <a:lstStyle/>
                    <a:p>
                      <a:pPr indent="0" lvl="0" marL="0" rtl="0" algn="l">
                        <a:spcBef>
                          <a:spcPts val="0"/>
                        </a:spcBef>
                        <a:spcAft>
                          <a:spcPts val="0"/>
                        </a:spcAft>
                        <a:buNone/>
                      </a:pPr>
                      <a:r>
                        <a:rPr b="1" lang="en">
                          <a:latin typeface="Poppins"/>
                          <a:ea typeface="Poppins"/>
                          <a:cs typeface="Poppins"/>
                          <a:sym typeface="Poppins"/>
                        </a:rPr>
                        <a:t>Attribute:</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hMerge="1"/>
                <a:tc hMerge="1"/>
              </a:tr>
              <a:tr h="787550">
                <a:tc>
                  <a:txBody>
                    <a:bodyPr/>
                    <a:lstStyle/>
                    <a:p>
                      <a:pPr indent="0" lvl="0" marL="0" rtl="0" algn="ctr">
                        <a:spcBef>
                          <a:spcPts val="0"/>
                        </a:spcBef>
                        <a:spcAft>
                          <a:spcPts val="0"/>
                        </a:spcAft>
                        <a:buNone/>
                      </a:pPr>
                      <a:r>
                        <a:rPr b="1" lang="en">
                          <a:latin typeface="Poppins"/>
                          <a:ea typeface="Poppins"/>
                          <a:cs typeface="Poppins"/>
                          <a:sym typeface="Poppins"/>
                        </a:rPr>
                        <a:t>Process and Organiz</a:t>
                      </a:r>
                      <a:r>
                        <a:rPr b="1" lang="en">
                          <a:latin typeface="Poppins"/>
                          <a:ea typeface="Poppins"/>
                          <a:cs typeface="Poppins"/>
                          <a:sym typeface="Poppins"/>
                        </a:rPr>
                        <a:t>ational </a:t>
                      </a:r>
                      <a:r>
                        <a:rPr b="1" lang="en">
                          <a:latin typeface="Poppins"/>
                          <a:ea typeface="Poppins"/>
                          <a:cs typeface="Poppins"/>
                          <a:sym typeface="Poppins"/>
                        </a:rPr>
                        <a:t>Conditions </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Present/</a:t>
                      </a:r>
                      <a:endParaRPr b="1">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Not Present</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Poppins"/>
                          <a:ea typeface="Poppins"/>
                          <a:cs typeface="Poppins"/>
                          <a:sym typeface="Poppins"/>
                        </a:rPr>
                        <a:t>Next Steps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2530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2530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2530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2530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grpSp>
        <p:nvGrpSpPr>
          <p:cNvPr id="1656" name="Google Shape;1656;p71"/>
          <p:cNvGrpSpPr/>
          <p:nvPr/>
        </p:nvGrpSpPr>
        <p:grpSpPr>
          <a:xfrm>
            <a:off x="224350" y="224350"/>
            <a:ext cx="7116900" cy="9597300"/>
            <a:chOff x="224350" y="224350"/>
            <a:chExt cx="7116900" cy="9597300"/>
          </a:xfrm>
        </p:grpSpPr>
        <p:sp>
          <p:nvSpPr>
            <p:cNvPr id="1657" name="Google Shape;1657;p71"/>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1"/>
            <p:cNvSpPr/>
            <p:nvPr/>
          </p:nvSpPr>
          <p:spPr>
            <a:xfrm rot="5400000">
              <a:off x="6936250" y="7898347"/>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9" name="Google Shape;1659;p71"/>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07</a:t>
            </a:r>
            <a:endParaRPr/>
          </a:p>
        </p:txBody>
      </p:sp>
      <p:cxnSp>
        <p:nvCxnSpPr>
          <p:cNvPr id="1660" name="Google Shape;1660;p71"/>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661" name="Google Shape;1661;p7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2" name="Google Shape;1662;p7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3" name="Google Shape;1663;p71">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4" name="Google Shape;1664;p71">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5" name="Google Shape;1665;p71">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6" name="Google Shape;1666;p71">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7" name="Google Shape;1667;p71">
            <a:hlinkClick action="ppaction://hlinksldjump" r:id="rId5"/>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8" name="Google Shape;1668;p71">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9" name="Google Shape;1669;p71">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0" name="Google Shape;1670;p7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71" name="Google Shape;1671;p71">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672" name="Google Shape;1672;p71"/>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Leading for Schoolwide Social Emotional Learning</a:t>
            </a:r>
            <a:endParaRPr/>
          </a:p>
          <a:p>
            <a:pPr indent="0" lvl="0" marL="0" rtl="0" algn="ctr">
              <a:spcBef>
                <a:spcPts val="0"/>
              </a:spcBef>
              <a:spcAft>
                <a:spcPts val="0"/>
              </a:spcAft>
              <a:buClr>
                <a:schemeClr val="hlink"/>
              </a:buClr>
              <a:buSzPts val="1100"/>
              <a:buFont typeface="Arial"/>
              <a:buNone/>
            </a:pPr>
            <a:r>
              <a:t/>
            </a:r>
            <a:endParaRPr/>
          </a:p>
        </p:txBody>
      </p:sp>
      <p:sp>
        <p:nvSpPr>
          <p:cNvPr id="1673" name="Google Shape;1673;p71">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4" name="Google Shape;1674;p71">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5" name="Google Shape;1675;p71">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6" name="Google Shape;1676;p71">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7" name="Google Shape;1677;p71">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8" name="Google Shape;1678;p71">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9" name="Google Shape;1679;p71">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0" name="Google Shape;1680;p71">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1" name="Google Shape;1681;p71">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2" name="Google Shape;1682;p71">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3" name="Google Shape;1683;p7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4" name="Google Shape;1684;p7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5" name="Google Shape;1685;p71">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6" name="Google Shape;1686;p71">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7" name="Google Shape;1687;p71">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8" name="Google Shape;1688;p71">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9" name="Google Shape;1689;p71">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0" name="Google Shape;1690;p71">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1" name="Google Shape;1691;p71">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2" name="Google Shape;1692;p71">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7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698" name="Google Shape;1698;p72"/>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699" name="Google Shape;1699;p72"/>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500">
                          <a:latin typeface="Poppins"/>
                          <a:ea typeface="Poppins"/>
                          <a:cs typeface="Poppins"/>
                          <a:sym typeface="Poppins"/>
                        </a:rPr>
                        <a:t>Social Emotional Learning (SEL)</a:t>
                      </a:r>
                      <a:endParaRPr b="1" sz="15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333333"/>
                          </a:solidFill>
                          <a:latin typeface="Poppins"/>
                          <a:ea typeface="Poppins"/>
                          <a:cs typeface="Poppins"/>
                          <a:sym typeface="Poppins"/>
                        </a:rPr>
                        <a:t>“SEL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 (</a:t>
                      </a:r>
                      <a:r>
                        <a:rPr lang="en" sz="1500" u="sng">
                          <a:solidFill>
                            <a:srgbClr val="1155CC"/>
                          </a:solidFill>
                          <a:latin typeface="Poppins"/>
                          <a:ea typeface="Poppins"/>
                          <a:cs typeface="Poppins"/>
                          <a:sym typeface="Poppins"/>
                          <a:hlinkClick r:id="rId3">
                            <a:extLst>
                              <a:ext uri="{A12FA001-AC4F-418D-AE19-62706E023703}">
                                <ahyp:hlinkClr val="tx"/>
                              </a:ext>
                            </a:extLst>
                          </a:hlinkClick>
                        </a:rPr>
                        <a:t>CASEL</a:t>
                      </a:r>
                      <a:r>
                        <a:rPr lang="en" sz="1500">
                          <a:solidFill>
                            <a:srgbClr val="333333"/>
                          </a:solidFill>
                          <a:latin typeface="Poppins"/>
                          <a:ea typeface="Poppins"/>
                          <a:cs typeface="Poppins"/>
                          <a:sym typeface="Poppins"/>
                        </a:rPr>
                        <a:t>, n.d.)</a:t>
                      </a:r>
                      <a:endParaRPr sz="15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1700" name="Google Shape;1700;p7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1" name="Google Shape;1701;p7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2" name="Google Shape;1702;p7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3" name="Google Shape;1703;p7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4" name="Google Shape;1704;p7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5" name="Google Shape;1705;p7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6" name="Google Shape;1706;p7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7" name="Google Shape;1707;p7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8" name="Google Shape;1708;p7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9" name="Google Shape;1709;p7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0" name="Google Shape;1710;p7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1" name="Google Shape;1711;p7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p7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7.7.1 - Culture of SEL Reflection</a:t>
            </a:r>
            <a:endParaRPr/>
          </a:p>
        </p:txBody>
      </p:sp>
      <p:sp>
        <p:nvSpPr>
          <p:cNvPr id="1717" name="Google Shape;1717;p73"/>
          <p:cNvSpPr txBox="1"/>
          <p:nvPr>
            <p:ph idx="1" type="body"/>
          </p:nvPr>
        </p:nvSpPr>
        <p:spPr>
          <a:xfrm>
            <a:off x="374550" y="1570350"/>
            <a:ext cx="6514500" cy="41781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50"/>
              <a:t>ENGAGE: Activate Prior Knowledge</a:t>
            </a:r>
            <a:endParaRPr b="1" sz="1850"/>
          </a:p>
          <a:p>
            <a:pPr indent="0" lvl="0" marL="0" rtl="0" algn="l">
              <a:lnSpc>
                <a:spcPct val="130000"/>
              </a:lnSpc>
              <a:spcBef>
                <a:spcPts val="0"/>
              </a:spcBef>
              <a:spcAft>
                <a:spcPts val="0"/>
              </a:spcAft>
              <a:buNone/>
            </a:pPr>
            <a:r>
              <a:t/>
            </a:r>
            <a:endParaRPr b="1" sz="800"/>
          </a:p>
          <a:p>
            <a:pPr indent="0" lvl="0" marL="0" rtl="0" algn="l">
              <a:lnSpc>
                <a:spcPct val="9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Take a moment to reflect on SEL in your school throughout the pandemic.</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What was this period of time like for you personally as a school leader (and/or teacher and/or a family member of a student, if applicable)? What were your teachers’ experiences of social emotional health and wellness during this period? Your students’ experiences?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What letter grade would you give your school's schoolwide SEL program? Why?</a:t>
            </a:r>
            <a:endParaRPr sz="1800">
              <a:solidFill>
                <a:schemeClr val="hlink"/>
              </a:solidFill>
            </a:endParaRPr>
          </a:p>
          <a:p>
            <a:pPr indent="0" lvl="0" marL="0" rtl="0" algn="l">
              <a:lnSpc>
                <a:spcPct val="90000"/>
              </a:lnSpc>
              <a:spcBef>
                <a:spcPts val="0"/>
              </a:spcBef>
              <a:spcAft>
                <a:spcPts val="0"/>
              </a:spcAft>
              <a:buNone/>
            </a:pPr>
            <a:r>
              <a:t/>
            </a:r>
            <a:endParaRPr sz="1800">
              <a:solidFill>
                <a:schemeClr val="hlink"/>
              </a:solidFill>
            </a:endParaRPr>
          </a:p>
        </p:txBody>
      </p:sp>
      <p:sp>
        <p:nvSpPr>
          <p:cNvPr id="1718" name="Google Shape;1718;p7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9" name="Google Shape;1719;p7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0" name="Google Shape;1720;p7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1" name="Google Shape;1721;p7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2" name="Google Shape;1722;p7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3" name="Google Shape;1723;p7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4" name="Google Shape;1724;p7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5" name="Google Shape;1725;p7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6" name="Google Shape;1726;p7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7" name="Google Shape;1727;p7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8" name="Google Shape;1728;p7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9" name="Google Shape;1729;p7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0" name="Google Shape;1730;p73"/>
          <p:cNvSpPr/>
          <p:nvPr/>
        </p:nvSpPr>
        <p:spPr>
          <a:xfrm>
            <a:off x="508700" y="5947400"/>
            <a:ext cx="6380400" cy="37140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Poppins"/>
                <a:ea typeface="Poppins"/>
                <a:cs typeface="Poppins"/>
                <a:sym typeface="Poppins"/>
              </a:rPr>
              <a:t>Enter reflection here. </a:t>
            </a:r>
            <a:endParaRPr sz="1500">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74"/>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7.7.2 -  </a:t>
            </a:r>
            <a:r>
              <a:rPr lang="en" sz="3600"/>
              <a:t>SEL School Culture Assessment</a:t>
            </a:r>
            <a:endParaRPr sz="3600"/>
          </a:p>
        </p:txBody>
      </p:sp>
      <p:sp>
        <p:nvSpPr>
          <p:cNvPr id="1736" name="Google Shape;1736;p7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7" name="Google Shape;1737;p7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8" name="Google Shape;1738;p7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9" name="Google Shape;1739;p7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0" name="Google Shape;1740;p7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1" name="Google Shape;1741;p7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2" name="Google Shape;1742;p7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3" name="Google Shape;1743;p7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4" name="Google Shape;1744;p7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5" name="Google Shape;1745;p7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6" name="Google Shape;1746;p7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7" name="Google Shape;1747;p7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8" name="Google Shape;1748;p74"/>
          <p:cNvSpPr txBox="1"/>
          <p:nvPr>
            <p:ph idx="1" type="body"/>
          </p:nvPr>
        </p:nvSpPr>
        <p:spPr>
          <a:xfrm>
            <a:off x="374550" y="1563875"/>
            <a:ext cx="6514500" cy="3273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00"/>
              <a:t>ESTABLISH: Reflection for Action</a:t>
            </a:r>
            <a:endParaRPr b="1" sz="1800"/>
          </a:p>
          <a:p>
            <a:pPr indent="0" lvl="0" marL="0" rtl="0" algn="l">
              <a:lnSpc>
                <a:spcPct val="130000"/>
              </a:lnSpc>
              <a:spcBef>
                <a:spcPts val="0"/>
              </a:spcBef>
              <a:spcAft>
                <a:spcPts val="0"/>
              </a:spcAft>
              <a:buNone/>
            </a:pPr>
            <a:r>
              <a:t/>
            </a:r>
            <a:endParaRPr b="1" sz="900"/>
          </a:p>
          <a:p>
            <a:pPr indent="0" lvl="0" marL="0" rtl="0" algn="l">
              <a:lnSpc>
                <a:spcPct val="9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Using </a:t>
            </a:r>
            <a:r>
              <a:rPr lang="en" sz="1800" u="sng">
                <a:solidFill>
                  <a:srgbClr val="1155CC"/>
                </a:solidFill>
                <a:hlinkClick r:id="rId13">
                  <a:extLst>
                    <a:ext uri="{A12FA001-AC4F-418D-AE19-62706E023703}">
                      <ahyp:hlinkClr val="tx"/>
                    </a:ext>
                  </a:extLst>
                </a:hlinkClick>
              </a:rPr>
              <a:t>CASEL’s Indicators of Schoolwide SEL</a:t>
            </a:r>
            <a:r>
              <a:rPr lang="en" sz="1800">
                <a:solidFill>
                  <a:schemeClr val="hlink"/>
                </a:solidFill>
              </a:rPr>
              <a:t> provided in this session, rate your school across the categories of classroom, school, family, and community.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Complete the assessment (below and on the following page) by entering your answer (i.e., 1-4) in each row.</a:t>
            </a:r>
            <a:endParaRPr sz="1600">
              <a:solidFill>
                <a:schemeClr val="hlink"/>
              </a:solidFill>
            </a:endParaRPr>
          </a:p>
        </p:txBody>
      </p:sp>
      <p:sp>
        <p:nvSpPr>
          <p:cNvPr id="1749" name="Google Shape;1749;p7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750" name="Google Shape;1750;p74"/>
          <p:cNvSpPr/>
          <p:nvPr/>
        </p:nvSpPr>
        <p:spPr>
          <a:xfrm>
            <a:off x="216300" y="5153163"/>
            <a:ext cx="6831000" cy="10380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hlink"/>
              </a:buClr>
              <a:buSzPts val="1100"/>
              <a:buFont typeface="Arial"/>
              <a:buNone/>
            </a:pPr>
            <a:r>
              <a:rPr b="1" lang="en" sz="1700">
                <a:solidFill>
                  <a:schemeClr val="hlink"/>
                </a:solidFill>
                <a:latin typeface="Poppins"/>
                <a:ea typeface="Poppins"/>
                <a:cs typeface="Poppins"/>
                <a:sym typeface="Poppins"/>
              </a:rPr>
              <a:t>Scale:</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1 - Is not present                                2 - Present to a small extent</a:t>
            </a:r>
            <a:endParaRPr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latin typeface="Poppins"/>
                <a:ea typeface="Poppins"/>
                <a:cs typeface="Poppins"/>
                <a:sym typeface="Poppins"/>
              </a:rPr>
              <a:t>3 - Present to a moderate </a:t>
            </a:r>
            <a:r>
              <a:rPr lang="en" sz="1700">
                <a:solidFill>
                  <a:schemeClr val="hlink"/>
                </a:solidFill>
                <a:latin typeface="Poppins"/>
                <a:ea typeface="Poppins"/>
                <a:cs typeface="Poppins"/>
                <a:sym typeface="Poppins"/>
              </a:rPr>
              <a:t>extent</a:t>
            </a:r>
            <a:r>
              <a:rPr lang="en" sz="1700">
                <a:solidFill>
                  <a:schemeClr val="hlink"/>
                </a:solidFill>
                <a:latin typeface="Poppins"/>
                <a:ea typeface="Poppins"/>
                <a:cs typeface="Poppins"/>
                <a:sym typeface="Poppins"/>
              </a:rPr>
              <a:t>  4 - Present to a great extent</a:t>
            </a:r>
            <a:endParaRPr sz="1700">
              <a:latin typeface="Poppins"/>
              <a:ea typeface="Poppins"/>
              <a:cs typeface="Poppins"/>
              <a:sym typeface="Poppins"/>
            </a:endParaRPr>
          </a:p>
        </p:txBody>
      </p:sp>
      <p:graphicFrame>
        <p:nvGraphicFramePr>
          <p:cNvPr id="1751" name="Google Shape;1751;p74"/>
          <p:cNvGraphicFramePr/>
          <p:nvPr/>
        </p:nvGraphicFramePr>
        <p:xfrm>
          <a:off x="216300" y="6599700"/>
          <a:ext cx="3000000" cy="3000000"/>
        </p:xfrm>
        <a:graphic>
          <a:graphicData uri="http://schemas.openxmlformats.org/drawingml/2006/table">
            <a:tbl>
              <a:tblPr>
                <a:noFill/>
                <a:tableStyleId>{85FB2A98-E81C-4CBC-A2DC-145CE232F8CD}</a:tableStyleId>
              </a:tblPr>
              <a:tblGrid>
                <a:gridCol w="4849575"/>
                <a:gridCol w="1981425"/>
              </a:tblGrid>
              <a:tr h="266700">
                <a:tc gridSpan="2">
                  <a:txBody>
                    <a:bodyPr/>
                    <a:lstStyle/>
                    <a:p>
                      <a:pPr indent="-228600" lvl="0" marL="285750" rtl="0" algn="l">
                        <a:lnSpc>
                          <a:spcPct val="115000"/>
                        </a:lnSpc>
                        <a:spcBef>
                          <a:spcPts val="0"/>
                        </a:spcBef>
                        <a:spcAft>
                          <a:spcPts val="0"/>
                        </a:spcAft>
                        <a:buNone/>
                      </a:pPr>
                      <a:r>
                        <a:rPr b="1" lang="en" sz="1800">
                          <a:latin typeface="Poppins"/>
                          <a:ea typeface="Poppins"/>
                          <a:cs typeface="Poppins"/>
                          <a:sym typeface="Poppins"/>
                        </a:rPr>
                        <a:t>Indicators - Classroom Level</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Explicit SEL instruction</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800">
                          <a:latin typeface="Poppins"/>
                          <a:ea typeface="Poppins"/>
                          <a:cs typeface="Poppins"/>
                          <a:sym typeface="Poppins"/>
                        </a:rPr>
                        <a:t>1   2   3   4  </a:t>
                      </a:r>
                      <a:endParaRPr i="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SEL integrated with academic instruction</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800">
                          <a:latin typeface="Poppins"/>
                          <a:ea typeface="Poppins"/>
                          <a:cs typeface="Poppins"/>
                          <a:sym typeface="Poppins"/>
                        </a:rPr>
                        <a:t>1   2   3   4  </a:t>
                      </a:r>
                      <a:endParaRPr i="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Youth voice and engagement</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800">
                          <a:latin typeface="Poppins"/>
                          <a:ea typeface="Poppins"/>
                          <a:cs typeface="Poppins"/>
                          <a:sym typeface="Poppins"/>
                        </a:rPr>
                        <a:t>1   2   3   4  </a:t>
                      </a:r>
                      <a:endParaRPr i="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7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7.7.2 -  </a:t>
            </a:r>
            <a:r>
              <a:rPr lang="en" sz="3600"/>
              <a:t>SEL School Culture Assessment (</a:t>
            </a:r>
            <a:r>
              <a:rPr lang="en" sz="3600"/>
              <a:t>Continued</a:t>
            </a:r>
            <a:r>
              <a:rPr lang="en" sz="3600"/>
              <a:t>) </a:t>
            </a:r>
            <a:endParaRPr sz="3600"/>
          </a:p>
        </p:txBody>
      </p:sp>
      <p:sp>
        <p:nvSpPr>
          <p:cNvPr id="1757" name="Google Shape;1757;p7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8" name="Google Shape;1758;p7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9" name="Google Shape;1759;p7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0" name="Google Shape;1760;p7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1" name="Google Shape;1761;p7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2" name="Google Shape;1762;p7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3" name="Google Shape;1763;p7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4" name="Google Shape;1764;p7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5" name="Google Shape;1765;p7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6" name="Google Shape;1766;p7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7" name="Google Shape;1767;p7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8" name="Google Shape;1768;p7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69" name="Google Shape;1769;p75"/>
          <p:cNvGraphicFramePr/>
          <p:nvPr/>
        </p:nvGraphicFramePr>
        <p:xfrm>
          <a:off x="216300" y="3142550"/>
          <a:ext cx="3000000" cy="3000000"/>
        </p:xfrm>
        <a:graphic>
          <a:graphicData uri="http://schemas.openxmlformats.org/drawingml/2006/table">
            <a:tbl>
              <a:tblPr>
                <a:noFill/>
                <a:tableStyleId>{85FB2A98-E81C-4CBC-A2DC-145CE232F8CD}</a:tableStyleId>
              </a:tblPr>
              <a:tblGrid>
                <a:gridCol w="4849575"/>
                <a:gridCol w="1981425"/>
              </a:tblGrid>
              <a:tr h="12700">
                <a:tc gridSpan="2">
                  <a:txBody>
                    <a:bodyPr/>
                    <a:lstStyle/>
                    <a:p>
                      <a:pPr indent="-228600" lvl="0" marL="285750" rtl="0" algn="l">
                        <a:lnSpc>
                          <a:spcPct val="115000"/>
                        </a:lnSpc>
                        <a:spcBef>
                          <a:spcPts val="0"/>
                        </a:spcBef>
                        <a:spcAft>
                          <a:spcPts val="0"/>
                        </a:spcAft>
                        <a:buNone/>
                      </a:pPr>
                      <a:r>
                        <a:rPr b="1" lang="en" sz="1800">
                          <a:latin typeface="Poppins"/>
                          <a:ea typeface="Poppins"/>
                          <a:cs typeface="Poppins"/>
                          <a:sym typeface="Poppins"/>
                        </a:rPr>
                        <a:t>Indicators - School Level</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Supportive school/classroom climates</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Focus on adult SEL</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Supportive discipline</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A continuum of integrated supports</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gridSpan="2">
                  <a:txBody>
                    <a:bodyPr/>
                    <a:lstStyle/>
                    <a:p>
                      <a:pPr indent="-228600" lvl="0" marL="285750" rtl="0" algn="l">
                        <a:lnSpc>
                          <a:spcPct val="115000"/>
                        </a:lnSpc>
                        <a:spcBef>
                          <a:spcPts val="0"/>
                        </a:spcBef>
                        <a:spcAft>
                          <a:spcPts val="0"/>
                        </a:spcAft>
                        <a:buNone/>
                      </a:pPr>
                      <a:r>
                        <a:rPr b="1" lang="en" sz="1800">
                          <a:latin typeface="Poppins"/>
                          <a:ea typeface="Poppins"/>
                          <a:cs typeface="Poppins"/>
                          <a:sym typeface="Poppins"/>
                        </a:rPr>
                        <a:t>Indicators - Family</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Authentic family partnerships</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gridSpan="2">
                  <a:txBody>
                    <a:bodyPr/>
                    <a:lstStyle/>
                    <a:p>
                      <a:pPr indent="-228600" lvl="0" marL="285750" rtl="0" algn="l">
                        <a:lnSpc>
                          <a:spcPct val="115000"/>
                        </a:lnSpc>
                        <a:spcBef>
                          <a:spcPts val="0"/>
                        </a:spcBef>
                        <a:spcAft>
                          <a:spcPts val="0"/>
                        </a:spcAft>
                        <a:buNone/>
                      </a:pPr>
                      <a:r>
                        <a:rPr b="1" lang="en" sz="1800">
                          <a:latin typeface="Poppins"/>
                          <a:ea typeface="Poppins"/>
                          <a:cs typeface="Poppins"/>
                          <a:sym typeface="Poppins"/>
                        </a:rPr>
                        <a:t>Indicators - Community</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Aligned community partnerships</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lang="en" sz="1800">
                          <a:latin typeface="Poppins"/>
                          <a:ea typeface="Poppins"/>
                          <a:cs typeface="Poppins"/>
                          <a:sym typeface="Poppins"/>
                        </a:rPr>
                        <a:t>Systems for continuous improvement</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i="1" lang="en" sz="1500">
                          <a:latin typeface="Poppins"/>
                          <a:ea typeface="Poppins"/>
                          <a:cs typeface="Poppins"/>
                          <a:sym typeface="Poppins"/>
                        </a:rPr>
                        <a:t>1   2   3   4   </a:t>
                      </a:r>
                      <a:endParaRPr i="1" sz="15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100000">
                <a:tc gridSpan="2">
                  <a:txBody>
                    <a:bodyPr/>
                    <a:lstStyle/>
                    <a:p>
                      <a:pPr indent="0" lvl="0" marL="0" rtl="0" algn="l">
                        <a:lnSpc>
                          <a:spcPct val="115000"/>
                        </a:lnSpc>
                        <a:spcBef>
                          <a:spcPts val="0"/>
                        </a:spcBef>
                        <a:spcAft>
                          <a:spcPts val="0"/>
                        </a:spcAft>
                        <a:buNone/>
                      </a:pPr>
                      <a:r>
                        <a:rPr b="1" lang="en" sz="1800">
                          <a:latin typeface="Poppins"/>
                          <a:ea typeface="Poppins"/>
                          <a:cs typeface="Poppins"/>
                          <a:sym typeface="Poppins"/>
                        </a:rPr>
                        <a:t>Reflect: </a:t>
                      </a:r>
                      <a:r>
                        <a:rPr lang="en" sz="1800">
                          <a:latin typeface="Poppins"/>
                          <a:ea typeface="Poppins"/>
                          <a:cs typeface="Poppins"/>
                          <a:sym typeface="Poppins"/>
                        </a:rPr>
                        <a:t>Consider an area for growth along with 2-3 action steps that you can take. </a:t>
                      </a:r>
                      <a:endParaRPr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r>
              <a:tr h="241300">
                <a:tc gridSpan="2">
                  <a:txBody>
                    <a:bodyPr/>
                    <a:lstStyle/>
                    <a:p>
                      <a:pPr indent="0" lvl="0" marL="0" rtl="0" algn="l">
                        <a:lnSpc>
                          <a:spcPct val="115000"/>
                        </a:lnSpc>
                        <a:spcBef>
                          <a:spcPts val="0"/>
                        </a:spcBef>
                        <a:spcAft>
                          <a:spcPts val="0"/>
                        </a:spcAft>
                        <a:buNone/>
                      </a:pPr>
                      <a:r>
                        <a:t/>
                      </a:r>
                      <a:endParaRPr b="1" sz="1800">
                        <a:latin typeface="Poppins"/>
                        <a:ea typeface="Poppins"/>
                        <a:cs typeface="Poppins"/>
                        <a:sym typeface="Poppins"/>
                      </a:endParaRPr>
                    </a:p>
                    <a:p>
                      <a:pPr indent="0" lvl="0" marL="0" rtl="0" algn="l">
                        <a:lnSpc>
                          <a:spcPct val="115000"/>
                        </a:lnSpc>
                        <a:spcBef>
                          <a:spcPts val="0"/>
                        </a:spcBef>
                        <a:spcAft>
                          <a:spcPts val="0"/>
                        </a:spcAft>
                        <a:buNone/>
                      </a:pPr>
                      <a:r>
                        <a:t/>
                      </a:r>
                      <a:endParaRPr b="1" sz="1800">
                        <a:latin typeface="Poppins"/>
                        <a:ea typeface="Poppins"/>
                        <a:cs typeface="Poppins"/>
                        <a:sym typeface="Poppins"/>
                      </a:endParaRPr>
                    </a:p>
                    <a:p>
                      <a:pPr indent="0" lvl="0" marL="0" rtl="0" algn="l">
                        <a:lnSpc>
                          <a:spcPct val="115000"/>
                        </a:lnSpc>
                        <a:spcBef>
                          <a:spcPts val="0"/>
                        </a:spcBef>
                        <a:spcAft>
                          <a:spcPts val="0"/>
                        </a:spcAft>
                        <a:buNone/>
                      </a:pPr>
                      <a:r>
                        <a:t/>
                      </a:r>
                      <a:endParaRPr b="1" sz="1800">
                        <a:latin typeface="Poppins"/>
                        <a:ea typeface="Poppins"/>
                        <a:cs typeface="Poppins"/>
                        <a:sym typeface="Poppins"/>
                      </a:endParaRPr>
                    </a:p>
                    <a:p>
                      <a:pPr indent="0" lvl="0" marL="0" rtl="0" algn="l">
                        <a:lnSpc>
                          <a:spcPct val="115000"/>
                        </a:lnSpc>
                        <a:spcBef>
                          <a:spcPts val="0"/>
                        </a:spcBef>
                        <a:spcAft>
                          <a:spcPts val="0"/>
                        </a:spcAft>
                        <a:buNone/>
                      </a:pPr>
                      <a:r>
                        <a:t/>
                      </a:r>
                      <a:endParaRPr b="1" sz="18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hMerge="1"/>
              </a:tr>
            </a:tbl>
          </a:graphicData>
        </a:graphic>
      </p:graphicFrame>
      <p:sp>
        <p:nvSpPr>
          <p:cNvPr id="1770" name="Google Shape;1770;p75"/>
          <p:cNvSpPr/>
          <p:nvPr/>
        </p:nvSpPr>
        <p:spPr>
          <a:xfrm>
            <a:off x="216300" y="1738188"/>
            <a:ext cx="6831000" cy="10380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chemeClr val="hlink"/>
                </a:solidFill>
                <a:latin typeface="Poppins"/>
                <a:ea typeface="Poppins"/>
                <a:cs typeface="Poppins"/>
                <a:sym typeface="Poppins"/>
              </a:rPr>
              <a:t>Scale:</a:t>
            </a:r>
            <a:endParaRPr b="1"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1 - Is not present                                2 - Present to a small extent</a:t>
            </a:r>
            <a:endParaRPr sz="17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lang="en" sz="1700">
                <a:solidFill>
                  <a:schemeClr val="hlink"/>
                </a:solidFill>
                <a:latin typeface="Poppins"/>
                <a:ea typeface="Poppins"/>
                <a:cs typeface="Poppins"/>
                <a:sym typeface="Poppins"/>
              </a:rPr>
              <a:t>3 - Present to a moderate extent  4 - Present to a great extent</a:t>
            </a:r>
            <a:endParaRPr sz="1700">
              <a:latin typeface="Poppins"/>
              <a:ea typeface="Poppins"/>
              <a:cs typeface="Poppins"/>
              <a:sym typeface="Poppi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76"/>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7.7.3 - </a:t>
            </a:r>
            <a:r>
              <a:rPr lang="en"/>
              <a:t>SEL Learning Walkthrough</a:t>
            </a:r>
            <a:endParaRPr/>
          </a:p>
        </p:txBody>
      </p:sp>
      <p:sp>
        <p:nvSpPr>
          <p:cNvPr id="1776" name="Google Shape;1776;p76"/>
          <p:cNvSpPr txBox="1"/>
          <p:nvPr>
            <p:ph idx="1" type="body"/>
          </p:nvPr>
        </p:nvSpPr>
        <p:spPr>
          <a:xfrm>
            <a:off x="374550" y="1592450"/>
            <a:ext cx="6514500" cy="371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a:solidFill>
                  <a:schemeClr val="hlink"/>
                </a:solidFill>
              </a:rPr>
              <a:t>Engage in an SEL learning walkthrough of your school, accounting for multiple learning environments. </a:t>
            </a:r>
            <a:endParaRPr>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a:solidFill>
                  <a:schemeClr val="hlink"/>
                </a:solidFill>
              </a:rPr>
              <a:t>Consider inviting other administrators and/or teacher leaders to join you. </a:t>
            </a:r>
            <a:endParaRPr>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a:solidFill>
                  <a:schemeClr val="hlink"/>
                </a:solidFill>
              </a:rPr>
              <a:t>As you walk through in-person and remote classrooms, record evidence you observe on the indicators in the table on the following pages, and then respond to the prompts.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777" name="Google Shape;1777;p76"/>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778" name="Google Shape;1778;p7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9" name="Google Shape;1779;p7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0" name="Google Shape;1780;p7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1" name="Google Shape;1781;p7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2" name="Google Shape;1782;p7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3" name="Google Shape;1783;p7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4" name="Google Shape;1784;p7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5" name="Google Shape;1785;p7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6" name="Google Shape;1786;p7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7" name="Google Shape;1787;p7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8" name="Google Shape;1788;p7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9" name="Google Shape;1789;p7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0" name="Google Shape;1790;p7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sp>
        <p:nvSpPr>
          <p:cNvPr id="1795" name="Google Shape;1795;p77"/>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7.7.3 - </a:t>
            </a:r>
            <a:r>
              <a:rPr lang="en" sz="2600"/>
              <a:t>SEL Learning Walkthrough </a:t>
            </a:r>
            <a:r>
              <a:rPr lang="en" sz="2600"/>
              <a:t>(Continued) </a:t>
            </a:r>
            <a:endParaRPr sz="2600"/>
          </a:p>
        </p:txBody>
      </p:sp>
      <p:pic>
        <p:nvPicPr>
          <p:cNvPr id="1796" name="Google Shape;1796;p77"/>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797" name="Google Shape;1797;p77">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8" name="Google Shape;1798;p77">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9" name="Google Shape;1799;p7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0" name="Google Shape;1800;p7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1" name="Google Shape;1801;p77">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2" name="Google Shape;1802;p77">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3" name="Google Shape;1803;p77">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4" name="Google Shape;1804;p77">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5" name="Google Shape;1805;p77">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6" name="Google Shape;1806;p77">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7" name="Google Shape;1807;p77">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8" name="Google Shape;1808;p77">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9" name="Google Shape;1809;p7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810" name="Google Shape;1810;p77"/>
          <p:cNvGraphicFramePr/>
          <p:nvPr/>
        </p:nvGraphicFramePr>
        <p:xfrm>
          <a:off x="374550" y="1279225"/>
          <a:ext cx="3000000" cy="3000000"/>
        </p:xfrm>
        <a:graphic>
          <a:graphicData uri="http://schemas.openxmlformats.org/drawingml/2006/table">
            <a:tbl>
              <a:tblPr>
                <a:noFill/>
                <a:tableStyleId>{85FB2A98-E81C-4CBC-A2DC-145CE232F8CD}</a:tableStyleId>
              </a:tblPr>
              <a:tblGrid>
                <a:gridCol w="1547100"/>
                <a:gridCol w="1635675"/>
                <a:gridCol w="1635675"/>
                <a:gridCol w="1635675"/>
              </a:tblGrid>
              <a:tr h="1689150">
                <a:tc>
                  <a:txBody>
                    <a:bodyPr/>
                    <a:lstStyle/>
                    <a:p>
                      <a:pPr indent="0" lvl="0" marL="0" rtl="0" algn="ctr">
                        <a:spcBef>
                          <a:spcPts val="0"/>
                        </a:spcBef>
                        <a:spcAft>
                          <a:spcPts val="0"/>
                        </a:spcAft>
                        <a:buNone/>
                      </a:pPr>
                      <a:r>
                        <a:rPr b="1" lang="en" sz="1500">
                          <a:latin typeface="Poppins"/>
                          <a:ea typeface="Poppins"/>
                          <a:cs typeface="Poppins"/>
                          <a:sym typeface="Poppins"/>
                        </a:rPr>
                        <a:t>Indicator of Schoolwide SEL</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is the teacher doing? What do you see and hear?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are the students doing? What do you see and hear?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do you wonder?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r>
              <a:tr h="1241650">
                <a:tc>
                  <a:txBody>
                    <a:bodyPr/>
                    <a:lstStyle/>
                    <a:p>
                      <a:pPr indent="0" lvl="0" marL="0" rtl="0" algn="ctr">
                        <a:spcBef>
                          <a:spcPts val="0"/>
                        </a:spcBef>
                        <a:spcAft>
                          <a:spcPts val="0"/>
                        </a:spcAft>
                        <a:buNone/>
                      </a:pPr>
                      <a:r>
                        <a:rPr b="1" lang="en" sz="1500">
                          <a:latin typeface="Poppins"/>
                          <a:ea typeface="Poppins"/>
                          <a:cs typeface="Poppins"/>
                          <a:sym typeface="Poppins"/>
                        </a:rPr>
                        <a:t>Explicit SEL instruction</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385100">
                <a:tc>
                  <a:txBody>
                    <a:bodyPr/>
                    <a:lstStyle/>
                    <a:p>
                      <a:pPr indent="0" lvl="0" marL="0" rtl="0" algn="ctr">
                        <a:spcBef>
                          <a:spcPts val="0"/>
                        </a:spcBef>
                        <a:spcAft>
                          <a:spcPts val="0"/>
                        </a:spcAft>
                        <a:buNone/>
                      </a:pPr>
                      <a:r>
                        <a:rPr b="1" lang="en" sz="1500">
                          <a:latin typeface="Poppins"/>
                          <a:ea typeface="Poppins"/>
                          <a:cs typeface="Poppins"/>
                          <a:sym typeface="Poppins"/>
                        </a:rPr>
                        <a:t>SEL integrated with academic instruction</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241650">
                <a:tc>
                  <a:txBody>
                    <a:bodyPr/>
                    <a:lstStyle/>
                    <a:p>
                      <a:pPr indent="0" lvl="0" marL="0" rtl="0" algn="ctr">
                        <a:spcBef>
                          <a:spcPts val="0"/>
                        </a:spcBef>
                        <a:spcAft>
                          <a:spcPts val="0"/>
                        </a:spcAft>
                        <a:buNone/>
                      </a:pPr>
                      <a:r>
                        <a:rPr b="1" lang="en" sz="1500">
                          <a:latin typeface="Poppins"/>
                          <a:ea typeface="Poppins"/>
                          <a:cs typeface="Poppins"/>
                          <a:sym typeface="Poppins"/>
                        </a:rPr>
                        <a:t>Youth voice and engagement</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385100">
                <a:tc>
                  <a:txBody>
                    <a:bodyPr/>
                    <a:lstStyle/>
                    <a:p>
                      <a:pPr indent="0" lvl="0" marL="0" rtl="0" algn="ctr">
                        <a:spcBef>
                          <a:spcPts val="0"/>
                        </a:spcBef>
                        <a:spcAft>
                          <a:spcPts val="0"/>
                        </a:spcAft>
                        <a:buNone/>
                      </a:pPr>
                      <a:r>
                        <a:rPr b="1" lang="en" sz="1500">
                          <a:latin typeface="Poppins"/>
                          <a:ea typeface="Poppins"/>
                          <a:cs typeface="Poppins"/>
                          <a:sym typeface="Poppins"/>
                        </a:rPr>
                        <a:t>Supportive school and classroom climates</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241650">
                <a:tc>
                  <a:txBody>
                    <a:bodyPr/>
                    <a:lstStyle/>
                    <a:p>
                      <a:pPr indent="0" lvl="0" marL="0" rtl="0" algn="ctr">
                        <a:spcBef>
                          <a:spcPts val="0"/>
                        </a:spcBef>
                        <a:spcAft>
                          <a:spcPts val="0"/>
                        </a:spcAft>
                        <a:buNone/>
                      </a:pPr>
                      <a:r>
                        <a:rPr b="1" lang="en" sz="1500">
                          <a:latin typeface="Poppins"/>
                          <a:ea typeface="Poppins"/>
                          <a:cs typeface="Poppins"/>
                          <a:sym typeface="Poppins"/>
                        </a:rPr>
                        <a:t>Focus on adult SEL</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78"/>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Activity 7.7.3 - </a:t>
            </a:r>
            <a:r>
              <a:rPr lang="en" sz="2600"/>
              <a:t>SEL Learning Walkthrough </a:t>
            </a:r>
            <a:r>
              <a:rPr lang="en" sz="2600"/>
              <a:t>(Continued) </a:t>
            </a:r>
            <a:endParaRPr sz="2600"/>
          </a:p>
        </p:txBody>
      </p:sp>
      <p:pic>
        <p:nvPicPr>
          <p:cNvPr id="1816" name="Google Shape;1816;p78"/>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17" name="Google Shape;1817;p7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8" name="Google Shape;1818;p7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9" name="Google Shape;1819;p7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0" name="Google Shape;1820;p7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1" name="Google Shape;1821;p7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2" name="Google Shape;1822;p7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3" name="Google Shape;1823;p7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4" name="Google Shape;1824;p7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5" name="Google Shape;1825;p7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6" name="Google Shape;1826;p7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7" name="Google Shape;1827;p7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8" name="Google Shape;1828;p7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29" name="Google Shape;1829;p78"/>
          <p:cNvGraphicFramePr/>
          <p:nvPr/>
        </p:nvGraphicFramePr>
        <p:xfrm>
          <a:off x="374550" y="1383375"/>
          <a:ext cx="3000000" cy="3000000"/>
        </p:xfrm>
        <a:graphic>
          <a:graphicData uri="http://schemas.openxmlformats.org/drawingml/2006/table">
            <a:tbl>
              <a:tblPr>
                <a:noFill/>
                <a:tableStyleId>{85FB2A98-E81C-4CBC-A2DC-145CE232F8CD}</a:tableStyleId>
              </a:tblPr>
              <a:tblGrid>
                <a:gridCol w="1547100"/>
                <a:gridCol w="1635675"/>
                <a:gridCol w="1635675"/>
                <a:gridCol w="1635675"/>
              </a:tblGrid>
              <a:tr h="1052025">
                <a:tc>
                  <a:txBody>
                    <a:bodyPr/>
                    <a:lstStyle/>
                    <a:p>
                      <a:pPr indent="0" lvl="0" marL="0" rtl="0" algn="ctr">
                        <a:spcBef>
                          <a:spcPts val="0"/>
                        </a:spcBef>
                        <a:spcAft>
                          <a:spcPts val="0"/>
                        </a:spcAft>
                        <a:buNone/>
                      </a:pPr>
                      <a:r>
                        <a:rPr b="1" lang="en" sz="1500">
                          <a:latin typeface="Poppins"/>
                          <a:ea typeface="Poppins"/>
                          <a:cs typeface="Poppins"/>
                          <a:sym typeface="Poppins"/>
                        </a:rPr>
                        <a:t>Indicator of School-Wide SEL</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is the teacher doing? What do you see and hear?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are the students doing? What do you see and hear?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500">
                          <a:latin typeface="Poppins"/>
                          <a:ea typeface="Poppins"/>
                          <a:cs typeface="Poppins"/>
                          <a:sym typeface="Poppins"/>
                        </a:rPr>
                        <a:t>What do you wonder?</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r>
              <a:tr h="1052025">
                <a:tc>
                  <a:txBody>
                    <a:bodyPr/>
                    <a:lstStyle/>
                    <a:p>
                      <a:pPr indent="0" lvl="0" marL="0" rtl="0" algn="ctr">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Supportive discipline</a:t>
                      </a:r>
                      <a:endParaRPr b="1" sz="15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500">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052025">
                <a:tc>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Authentic family partnerships </a:t>
                      </a:r>
                      <a:endParaRPr b="1" sz="15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500">
                        <a:solidFill>
                          <a:schemeClr val="hlink"/>
                        </a:solidFill>
                        <a:latin typeface="Poppins"/>
                        <a:ea typeface="Poppins"/>
                        <a:cs typeface="Poppins"/>
                        <a:sym typeface="Poppins"/>
                      </a:endParaRPr>
                    </a:p>
                  </a:txBody>
                  <a:tcPr marT="63500" marB="63500" marR="63500" marL="63500" anchor="ctr">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767975">
                <a:tc gridSpan="4">
                  <a:txBody>
                    <a:bodyPr/>
                    <a:lstStyle/>
                    <a:p>
                      <a:pPr indent="0" lvl="0" marL="0" rtl="0" algn="l">
                        <a:lnSpc>
                          <a:spcPct val="115000"/>
                        </a:lnSpc>
                        <a:spcBef>
                          <a:spcPts val="0"/>
                        </a:spcBef>
                        <a:spcAft>
                          <a:spcPts val="0"/>
                        </a:spcAft>
                        <a:buNone/>
                      </a:pPr>
                      <a:r>
                        <a:rPr b="1" lang="en" sz="1500">
                          <a:solidFill>
                            <a:schemeClr val="hlink"/>
                          </a:solidFill>
                          <a:latin typeface="Poppins"/>
                          <a:ea typeface="Poppins"/>
                          <a:cs typeface="Poppins"/>
                          <a:sym typeface="Poppins"/>
                        </a:rPr>
                        <a:t>Reflect on what you saw, heard, and wondered. If you were able to engage in the learning walk with others from your staff, spend some time debriefing together. </a:t>
                      </a:r>
                      <a:endParaRPr b="1" sz="15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hMerge="1"/>
                <a:tc hMerge="1"/>
                <a:tc hMerge="1"/>
              </a:tr>
              <a:tr h="547050">
                <a:tc gridSpan="4">
                  <a:txBody>
                    <a:bodyPr/>
                    <a:lstStyle/>
                    <a:p>
                      <a:pPr indent="-22860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sz="15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c hMerge="1"/>
              </a:tr>
              <a:tr h="767975">
                <a:tc gridSpan="4">
                  <a:txBody>
                    <a:bodyPr/>
                    <a:lstStyle/>
                    <a:p>
                      <a:pPr indent="0" lvl="0" marL="0" rtl="0" algn="l">
                        <a:lnSpc>
                          <a:spcPct val="115000"/>
                        </a:lnSpc>
                        <a:spcBef>
                          <a:spcPts val="0"/>
                        </a:spcBef>
                        <a:spcAft>
                          <a:spcPts val="0"/>
                        </a:spcAft>
                        <a:buNone/>
                      </a:pPr>
                      <a:r>
                        <a:rPr b="1" lang="en" sz="1500">
                          <a:solidFill>
                            <a:schemeClr val="hlink"/>
                          </a:solidFill>
                          <a:latin typeface="Poppins"/>
                          <a:ea typeface="Poppins"/>
                          <a:cs typeface="Poppins"/>
                          <a:sym typeface="Poppins"/>
                        </a:rPr>
                        <a:t>Set 1-2 </a:t>
                      </a:r>
                      <a:r>
                        <a:rPr b="1" lang="en" sz="1500" u="sng">
                          <a:solidFill>
                            <a:schemeClr val="hlink"/>
                          </a:solidFill>
                          <a:latin typeface="Poppins"/>
                          <a:ea typeface="Poppins"/>
                          <a:cs typeface="Poppins"/>
                          <a:sym typeface="Poppins"/>
                          <a:hlinkClick r:id="rId14"/>
                        </a:rPr>
                        <a:t>SMART</a:t>
                      </a:r>
                      <a:r>
                        <a:rPr b="1" lang="en" sz="1500">
                          <a:solidFill>
                            <a:schemeClr val="hlink"/>
                          </a:solidFill>
                          <a:latin typeface="Poppins"/>
                          <a:ea typeface="Poppins"/>
                          <a:cs typeface="Poppins"/>
                          <a:sym typeface="Poppins"/>
                        </a:rPr>
                        <a:t> goals for how you can support SEL across learning environments. Identify 3-5 action steps to achieve those goals. </a:t>
                      </a:r>
                      <a:endParaRPr sz="15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hMerge="1"/>
                <a:tc hMerge="1"/>
                <a:tc hMerge="1"/>
              </a:tr>
              <a:tr h="2219775">
                <a:tc gridSpan="2">
                  <a:txBody>
                    <a:bodyPr/>
                    <a:lstStyle/>
                    <a:p>
                      <a:pPr indent="0" lvl="0" marL="0" rtl="0" algn="l">
                        <a:lnSpc>
                          <a:spcPct val="115000"/>
                        </a:lnSpc>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SMART GOAL: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b="1" lang="en" sz="1500">
                          <a:solidFill>
                            <a:schemeClr val="hlink"/>
                          </a:solidFill>
                          <a:latin typeface="Poppins"/>
                          <a:ea typeface="Poppins"/>
                          <a:cs typeface="Poppins"/>
                          <a:sym typeface="Poppins"/>
                        </a:rPr>
                        <a:t>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ACTION STEPS:</a:t>
                      </a:r>
                      <a:endParaRPr b="1" sz="1500">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gridSpan="2">
                  <a:txBody>
                    <a:bodyPr/>
                    <a:lstStyle/>
                    <a:p>
                      <a:pPr indent="0" lvl="0" marL="0" rtl="0" algn="l">
                        <a:lnSpc>
                          <a:spcPct val="115000"/>
                        </a:lnSpc>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SMART GOAL: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b="1" sz="15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ACTION STEPS:</a:t>
                      </a:r>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405" name="Google Shape;405;p25"/>
          <p:cNvGrpSpPr/>
          <p:nvPr/>
        </p:nvGrpSpPr>
        <p:grpSpPr>
          <a:xfrm>
            <a:off x="3245640" y="5287275"/>
            <a:ext cx="415409" cy="1807140"/>
            <a:chOff x="3640477" y="1538105"/>
            <a:chExt cx="317203" cy="1380023"/>
          </a:xfrm>
        </p:grpSpPr>
        <p:sp>
          <p:nvSpPr>
            <p:cNvPr id="406" name="Google Shape;40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7" name="Google Shape;40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2" name="Google Shape;41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3" name="Google Shape;41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4" name="Google Shape;42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5" name="Google Shape;42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9" name="Google Shape;42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30" name="Google Shape;430;p25"/>
          <p:cNvGrpSpPr/>
          <p:nvPr/>
        </p:nvGrpSpPr>
        <p:grpSpPr>
          <a:xfrm>
            <a:off x="3759990" y="5287275"/>
            <a:ext cx="415409" cy="1807140"/>
            <a:chOff x="3640477" y="1538105"/>
            <a:chExt cx="317203" cy="1380023"/>
          </a:xfrm>
        </p:grpSpPr>
        <p:sp>
          <p:nvSpPr>
            <p:cNvPr id="431" name="Google Shape;43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2" name="Google Shape;43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7" name="Google Shape;43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55" name="Google Shape;455;p25"/>
          <p:cNvGrpSpPr/>
          <p:nvPr/>
        </p:nvGrpSpPr>
        <p:grpSpPr>
          <a:xfrm>
            <a:off x="4274340" y="5287275"/>
            <a:ext cx="415409" cy="1807140"/>
            <a:chOff x="3640477" y="1538105"/>
            <a:chExt cx="317203" cy="1380023"/>
          </a:xfrm>
        </p:grpSpPr>
        <p:sp>
          <p:nvSpPr>
            <p:cNvPr id="456" name="Google Shape;45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3" name="Google Shape;46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5" name="Google Shape;47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9" name="Google Shape;47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80" name="Google Shape;480;p25"/>
          <p:cNvGrpSpPr/>
          <p:nvPr/>
        </p:nvGrpSpPr>
        <p:grpSpPr>
          <a:xfrm>
            <a:off x="4788690" y="5287275"/>
            <a:ext cx="415409" cy="1807140"/>
            <a:chOff x="3640477" y="1538105"/>
            <a:chExt cx="317203" cy="1380023"/>
          </a:xfrm>
        </p:grpSpPr>
        <p:sp>
          <p:nvSpPr>
            <p:cNvPr id="481" name="Google Shape;48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2" name="Google Shape;48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8" name="Google Shape;48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0" name="Google Shape;50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4" name="Google Shape;50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05" name="Google Shape;505;p25"/>
          <p:cNvGrpSpPr/>
          <p:nvPr/>
        </p:nvGrpSpPr>
        <p:grpSpPr>
          <a:xfrm>
            <a:off x="5303040" y="5287275"/>
            <a:ext cx="415409" cy="1807140"/>
            <a:chOff x="3640477" y="1538105"/>
            <a:chExt cx="317203" cy="1380023"/>
          </a:xfrm>
        </p:grpSpPr>
        <p:sp>
          <p:nvSpPr>
            <p:cNvPr id="506" name="Google Shape;50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7" name="Google Shape;50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2" name="Google Shape;51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3" name="Google Shape;52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4" name="Google Shape;52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5" name="Google Shape;52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6" name="Google Shape;52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7" name="Google Shape;52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8" name="Google Shape;52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9" name="Google Shape;52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30" name="Google Shape;530;p25"/>
          <p:cNvGrpSpPr/>
          <p:nvPr/>
        </p:nvGrpSpPr>
        <p:grpSpPr>
          <a:xfrm>
            <a:off x="5817390" y="5287275"/>
            <a:ext cx="415409" cy="1807140"/>
            <a:chOff x="3640477" y="1538105"/>
            <a:chExt cx="317203" cy="1380023"/>
          </a:xfrm>
        </p:grpSpPr>
        <p:sp>
          <p:nvSpPr>
            <p:cNvPr id="531" name="Google Shape;53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2" name="Google Shape;53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3" name="Google Shape;53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8" name="Google Shape;53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9" name="Google Shape;53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4" name="Google Shape;54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5" name="Google Shape;54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9" name="Google Shape;54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0" name="Google Shape;55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1" name="Google Shape;55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4" name="Google Shape;55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55" name="Google Shape;555;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6" name="Google Shape;556;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7" name="Google Shape;557;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0" name="Google Shape;560;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1" name="Google Shape;561;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2" name="Google Shape;562;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3" name="Google Shape;563;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4" name="Google Shape;564;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5" name="Google Shape;565;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6" name="Google Shape;566;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7" name="Google Shape;567;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8" name="Google Shape;568;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9" name="Google Shape;569;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0" name="Google Shape;570;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1" name="Google Shape;571;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2" name="Google Shape;572;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3" name="Google Shape;573;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4" name="Google Shape;574;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75" name="Google Shape;575;p25"/>
          <p:cNvGrpSpPr/>
          <p:nvPr/>
        </p:nvGrpSpPr>
        <p:grpSpPr>
          <a:xfrm>
            <a:off x="1228621" y="7357843"/>
            <a:ext cx="800410" cy="800410"/>
            <a:chOff x="1923959" y="3509316"/>
            <a:chExt cx="299835" cy="299835"/>
          </a:xfrm>
        </p:grpSpPr>
        <p:sp>
          <p:nvSpPr>
            <p:cNvPr id="576" name="Google Shape;57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7" name="Google Shape;57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0" name="Google Shape;58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1" name="Google Shape;581;p25"/>
          <p:cNvGrpSpPr/>
          <p:nvPr/>
        </p:nvGrpSpPr>
        <p:grpSpPr>
          <a:xfrm>
            <a:off x="2273858" y="7357843"/>
            <a:ext cx="800410" cy="800410"/>
            <a:chOff x="1923959" y="3509316"/>
            <a:chExt cx="299835" cy="299835"/>
          </a:xfrm>
        </p:grpSpPr>
        <p:sp>
          <p:nvSpPr>
            <p:cNvPr id="582" name="Google Shape;58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3" name="Google Shape;58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6" name="Google Shape;58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7" name="Google Shape;587;p25"/>
          <p:cNvGrpSpPr/>
          <p:nvPr/>
        </p:nvGrpSpPr>
        <p:grpSpPr>
          <a:xfrm>
            <a:off x="3319096" y="7357843"/>
            <a:ext cx="800410" cy="800410"/>
            <a:chOff x="1923959" y="3509316"/>
            <a:chExt cx="299835" cy="299835"/>
          </a:xfrm>
        </p:grpSpPr>
        <p:sp>
          <p:nvSpPr>
            <p:cNvPr id="588" name="Google Shape;58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2" name="Google Shape;59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3" name="Google Shape;593;p25"/>
          <p:cNvGrpSpPr/>
          <p:nvPr/>
        </p:nvGrpSpPr>
        <p:grpSpPr>
          <a:xfrm>
            <a:off x="4364333" y="7357843"/>
            <a:ext cx="800410" cy="800410"/>
            <a:chOff x="1923959" y="3509316"/>
            <a:chExt cx="299835" cy="299835"/>
          </a:xfrm>
        </p:grpSpPr>
        <p:sp>
          <p:nvSpPr>
            <p:cNvPr id="594" name="Google Shape;59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5" name="Google Shape;59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7" name="Google Shape;59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8" name="Google Shape;59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9" name="Google Shape;599;p25"/>
          <p:cNvGrpSpPr/>
          <p:nvPr/>
        </p:nvGrpSpPr>
        <p:grpSpPr>
          <a:xfrm>
            <a:off x="5409571" y="7357843"/>
            <a:ext cx="800410" cy="800410"/>
            <a:chOff x="1923959" y="3509316"/>
            <a:chExt cx="299835" cy="299835"/>
          </a:xfrm>
        </p:grpSpPr>
        <p:sp>
          <p:nvSpPr>
            <p:cNvPr id="600" name="Google Shape;60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1" name="Google Shape;60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4" name="Google Shape;60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5" name="Google Shape;605;p25"/>
          <p:cNvGrpSpPr/>
          <p:nvPr/>
        </p:nvGrpSpPr>
        <p:grpSpPr>
          <a:xfrm>
            <a:off x="1228621" y="8252118"/>
            <a:ext cx="800410" cy="800410"/>
            <a:chOff x="1923959" y="3509316"/>
            <a:chExt cx="299835" cy="299835"/>
          </a:xfrm>
        </p:grpSpPr>
        <p:sp>
          <p:nvSpPr>
            <p:cNvPr id="606" name="Google Shape;60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7" name="Google Shape;60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8" name="Google Shape;60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9" name="Google Shape;60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0" name="Google Shape;61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1" name="Google Shape;611;p25"/>
          <p:cNvGrpSpPr/>
          <p:nvPr/>
        </p:nvGrpSpPr>
        <p:grpSpPr>
          <a:xfrm>
            <a:off x="2273858" y="8252118"/>
            <a:ext cx="800410" cy="800410"/>
            <a:chOff x="1923959" y="3509316"/>
            <a:chExt cx="299835" cy="299835"/>
          </a:xfrm>
        </p:grpSpPr>
        <p:sp>
          <p:nvSpPr>
            <p:cNvPr id="612" name="Google Shape;61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3" name="Google Shape;61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4" name="Google Shape;61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6" name="Google Shape;61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7" name="Google Shape;617;p25"/>
          <p:cNvGrpSpPr/>
          <p:nvPr/>
        </p:nvGrpSpPr>
        <p:grpSpPr>
          <a:xfrm>
            <a:off x="3319096" y="8252118"/>
            <a:ext cx="800410" cy="800410"/>
            <a:chOff x="1923959" y="3509316"/>
            <a:chExt cx="299835" cy="299835"/>
          </a:xfrm>
        </p:grpSpPr>
        <p:sp>
          <p:nvSpPr>
            <p:cNvPr id="618" name="Google Shape;61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9" name="Google Shape;61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0" name="Google Shape;62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1" name="Google Shape;62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2" name="Google Shape;62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3" name="Google Shape;623;p25"/>
          <p:cNvGrpSpPr/>
          <p:nvPr/>
        </p:nvGrpSpPr>
        <p:grpSpPr>
          <a:xfrm>
            <a:off x="4364333" y="8252118"/>
            <a:ext cx="800410" cy="800410"/>
            <a:chOff x="1923959" y="3509316"/>
            <a:chExt cx="299835" cy="299835"/>
          </a:xfrm>
        </p:grpSpPr>
        <p:sp>
          <p:nvSpPr>
            <p:cNvPr id="624" name="Google Shape;62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5" name="Google Shape;62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6" name="Google Shape;62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7" name="Google Shape;62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8" name="Google Shape;62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9" name="Google Shape;629;p25"/>
          <p:cNvGrpSpPr/>
          <p:nvPr/>
        </p:nvGrpSpPr>
        <p:grpSpPr>
          <a:xfrm>
            <a:off x="5409571" y="8252118"/>
            <a:ext cx="800410" cy="800410"/>
            <a:chOff x="1923959" y="3509316"/>
            <a:chExt cx="299835" cy="299835"/>
          </a:xfrm>
        </p:grpSpPr>
        <p:sp>
          <p:nvSpPr>
            <p:cNvPr id="630" name="Google Shape;63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1" name="Google Shape;63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4" name="Google Shape;63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35" name="Google Shape;635;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6" name="Google Shape;636;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7" name="Google Shape;637;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8" name="Google Shape;638;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9" name="Google Shape;639;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0" name="Google Shape;640;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1" name="Google Shape;641;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2" name="Google Shape;642;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
        <p:nvSpPr>
          <p:cNvPr id="643" name="Google Shape;643;p2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4" name="Google Shape;644;p2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5" name="Google Shape;645;p2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6" name="Google Shape;646;p2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7" name="Google Shape;647;p2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8" name="Google Shape;648;p2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9" name="Google Shape;649;p2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0" name="Google Shape;650;p2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1" name="Google Shape;651;p2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2" name="Google Shape;652;p2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3" name="Google Shape;653;p2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4" name="Google Shape;654;p2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grpSp>
        <p:nvGrpSpPr>
          <p:cNvPr id="1834" name="Google Shape;1834;p79"/>
          <p:cNvGrpSpPr/>
          <p:nvPr/>
        </p:nvGrpSpPr>
        <p:grpSpPr>
          <a:xfrm>
            <a:off x="224350" y="224350"/>
            <a:ext cx="7116900" cy="9597300"/>
            <a:chOff x="224350" y="224350"/>
            <a:chExt cx="7116900" cy="9597300"/>
          </a:xfrm>
        </p:grpSpPr>
        <p:sp>
          <p:nvSpPr>
            <p:cNvPr id="1835" name="Google Shape;1835;p79"/>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9"/>
            <p:cNvSpPr/>
            <p:nvPr/>
          </p:nvSpPr>
          <p:spPr>
            <a:xfrm rot="5400000">
              <a:off x="6936250" y="9118853"/>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7" name="Google Shape;1837;p79"/>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1838" name="Google Shape;1838;p79"/>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839" name="Google Shape;1839;p7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0" name="Google Shape;1840;p7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1" name="Google Shape;1841;p79">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2" name="Google Shape;1842;p79">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3" name="Google Shape;1843;p79">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4" name="Google Shape;1844;p79">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5" name="Google Shape;1845;p79">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6" name="Google Shape;1846;p79">
            <a:hlinkClick action="ppaction://hlinksldjump" r:id="rId5"/>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7" name="Google Shape;1847;p79">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8" name="Google Shape;1848;p79">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849" name="Google Shape;1849;p79">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850" name="Google Shape;1850;p79"/>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Technology for TALE</a:t>
            </a:r>
            <a:endParaRPr/>
          </a:p>
          <a:p>
            <a:pPr indent="0" lvl="0" marL="0" rtl="0" algn="ctr">
              <a:spcBef>
                <a:spcPts val="0"/>
              </a:spcBef>
              <a:spcAft>
                <a:spcPts val="0"/>
              </a:spcAft>
              <a:buClr>
                <a:schemeClr val="hlink"/>
              </a:buClr>
              <a:buSzPts val="1100"/>
              <a:buFont typeface="Arial"/>
              <a:buNone/>
            </a:pPr>
            <a:r>
              <a:t/>
            </a:r>
            <a:endParaRPr/>
          </a:p>
        </p:txBody>
      </p:sp>
      <p:sp>
        <p:nvSpPr>
          <p:cNvPr id="1851" name="Google Shape;1851;p79">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2" name="Google Shape;1852;p79">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3" name="Google Shape;1853;p79">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4" name="Google Shape;1854;p79">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5" name="Google Shape;1855;p79">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6" name="Google Shape;1856;p79">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7" name="Google Shape;1857;p79">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8" name="Google Shape;1858;p79">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9" name="Google Shape;1859;p79">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0" name="Google Shape;1860;p79">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1" name="Google Shape;1861;p7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2" name="Google Shape;1862;p7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3" name="Google Shape;1863;p79">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4" name="Google Shape;1864;p79">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5" name="Google Shape;1865;p79">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6" name="Google Shape;1866;p79">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7" name="Google Shape;1867;p79">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8" name="Google Shape;1868;p79">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9" name="Google Shape;1869;p79">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0" name="Google Shape;1870;p79">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8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876" name="Google Shape;1876;p8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877" name="Google Shape;1877;p80"/>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656000"/>
                <a:gridCol w="2393850"/>
                <a:gridCol w="2393850"/>
              </a:tblGrid>
              <a:tr h="26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300">
                          <a:latin typeface="Poppins"/>
                          <a:ea typeface="Poppins"/>
                          <a:cs typeface="Poppins"/>
                          <a:sym typeface="Poppins"/>
                        </a:rPr>
                        <a:t>Instructional Core </a:t>
                      </a:r>
                      <a:endParaRPr b="1"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“The </a:t>
                      </a:r>
                      <a:r>
                        <a:rPr lang="en" sz="1300" u="sng">
                          <a:latin typeface="Poppins"/>
                          <a:ea typeface="Poppins"/>
                          <a:cs typeface="Poppins"/>
                          <a:sym typeface="Poppins"/>
                          <a:hlinkClick r:id="rId3"/>
                        </a:rPr>
                        <a:t>Instructional Core</a:t>
                      </a:r>
                      <a:r>
                        <a:rPr lang="en" sz="1300">
                          <a:latin typeface="Poppins"/>
                          <a:ea typeface="Poppins"/>
                          <a:cs typeface="Poppins"/>
                          <a:sym typeface="Poppins"/>
                        </a:rPr>
                        <a:t>, as defined by </a:t>
                      </a:r>
                      <a:r>
                        <a:rPr lang="en" sz="1300">
                          <a:uFill>
                            <a:noFill/>
                          </a:uFill>
                          <a:latin typeface="Poppins"/>
                          <a:ea typeface="Poppins"/>
                          <a:cs typeface="Poppins"/>
                          <a:sym typeface="Poppins"/>
                          <a:hlinkClick r:id="rId4"/>
                        </a:rPr>
                        <a:t>Richard Elmore</a:t>
                      </a:r>
                      <a:r>
                        <a:rPr lang="en" sz="1300">
                          <a:latin typeface="Poppins"/>
                          <a:ea typeface="Poppins"/>
                          <a:cs typeface="Poppins"/>
                          <a:sym typeface="Poppins"/>
                        </a:rPr>
                        <a:t>, is composed of a </a:t>
                      </a:r>
                      <a:r>
                        <a:rPr b="1" lang="en" sz="1300">
                          <a:latin typeface="Poppins"/>
                          <a:ea typeface="Poppins"/>
                          <a:cs typeface="Poppins"/>
                          <a:sym typeface="Poppins"/>
                        </a:rPr>
                        <a:t>teacher</a:t>
                      </a:r>
                      <a:r>
                        <a:rPr lang="en" sz="1300">
                          <a:latin typeface="Poppins"/>
                          <a:ea typeface="Poppins"/>
                          <a:cs typeface="Poppins"/>
                          <a:sym typeface="Poppins"/>
                        </a:rPr>
                        <a:t> and </a:t>
                      </a:r>
                      <a:r>
                        <a:rPr b="1" lang="en" sz="1300">
                          <a:latin typeface="Poppins"/>
                          <a:ea typeface="Poppins"/>
                          <a:cs typeface="Poppins"/>
                          <a:sym typeface="Poppins"/>
                        </a:rPr>
                        <a:t>student</a:t>
                      </a:r>
                      <a:r>
                        <a:rPr lang="en" sz="1300">
                          <a:latin typeface="Poppins"/>
                          <a:ea typeface="Poppins"/>
                          <a:cs typeface="Poppins"/>
                          <a:sym typeface="Poppins"/>
                        </a:rPr>
                        <a:t> in the presence of </a:t>
                      </a:r>
                      <a:r>
                        <a:rPr b="1" lang="en" sz="1300">
                          <a:latin typeface="Poppins"/>
                          <a:ea typeface="Poppins"/>
                          <a:cs typeface="Poppins"/>
                          <a:sym typeface="Poppins"/>
                        </a:rPr>
                        <a:t>content</a:t>
                      </a:r>
                      <a:r>
                        <a:rPr lang="en" sz="1300">
                          <a:latin typeface="Poppins"/>
                          <a:ea typeface="Poppins"/>
                          <a:cs typeface="Poppins"/>
                          <a:sym typeface="Poppins"/>
                        </a:rPr>
                        <a:t>. The relationship between these three elements, and not the qualities of any one element, determines the nature of instructional practice. At the heart of this trinity is the Instructional Task: what students are being asked to do in the classroom” (Curriculum Management Solutions, 2020).</a:t>
                      </a:r>
                      <a:endParaRPr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300">
                          <a:latin typeface="Poppins"/>
                          <a:ea typeface="Poppins"/>
                          <a:cs typeface="Poppins"/>
                          <a:sym typeface="Poppins"/>
                        </a:rPr>
                        <a:t>SAMR</a:t>
                      </a:r>
                      <a:endParaRPr b="1"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u="sng">
                          <a:latin typeface="Poppins"/>
                          <a:ea typeface="Poppins"/>
                          <a:cs typeface="Poppins"/>
                          <a:sym typeface="Poppins"/>
                          <a:hlinkClick r:id="rId5"/>
                        </a:rPr>
                        <a:t>SAMR</a:t>
                      </a:r>
                      <a:r>
                        <a:rPr lang="en" sz="1300">
                          <a:latin typeface="Poppins"/>
                          <a:ea typeface="Poppins"/>
                          <a:cs typeface="Poppins"/>
                          <a:sym typeface="Poppins"/>
                        </a:rPr>
                        <a:t> is a framework created by Dr. Ruben Puentedura that classifies four levels of technology integration in learning environments. SAMR stands for substitution, augmentation, modification, and redefinition.</a:t>
                      </a:r>
                      <a:endParaRPr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058325">
                <a:tc>
                  <a:txBody>
                    <a:bodyPr/>
                    <a:lstStyle/>
                    <a:p>
                      <a:pPr indent="0" lvl="0" marL="0" rtl="0" algn="l">
                        <a:spcBef>
                          <a:spcPts val="0"/>
                        </a:spcBef>
                        <a:spcAft>
                          <a:spcPts val="0"/>
                        </a:spcAft>
                        <a:buNone/>
                      </a:pPr>
                      <a:r>
                        <a:rPr b="1" lang="en" sz="1300">
                          <a:latin typeface="Poppins"/>
                          <a:ea typeface="Poppins"/>
                          <a:cs typeface="Poppins"/>
                          <a:sym typeface="Poppins"/>
                        </a:rPr>
                        <a:t>Triple E Framework </a:t>
                      </a:r>
                      <a:endParaRPr b="1"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Triple E is “[a] </a:t>
                      </a:r>
                      <a:r>
                        <a:rPr lang="en" sz="1300" u="sng">
                          <a:latin typeface="Poppins"/>
                          <a:ea typeface="Poppins"/>
                          <a:cs typeface="Poppins"/>
                          <a:sym typeface="Poppins"/>
                          <a:hlinkClick r:id="rId6"/>
                        </a:rPr>
                        <a:t>framework</a:t>
                      </a:r>
                      <a:r>
                        <a:rPr lang="en" sz="1300">
                          <a:latin typeface="Poppins"/>
                          <a:ea typeface="Poppins"/>
                          <a:cs typeface="Poppins"/>
                          <a:sym typeface="Poppins"/>
                        </a:rPr>
                        <a:t> for educators to measure how well technology tools integrated into lessons are helping students engage in, enhance and extend learning goals” (Kolb, 2017).</a:t>
                      </a:r>
                      <a:endParaRPr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1878" name="Google Shape;1878;p80">
            <a:hlinkClick action="ppaction://hlinksldjump" r:id="rId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9" name="Google Shape;1879;p80">
            <a:hlinkClick action="ppaction://hlinksldjump" r:id="rId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0" name="Google Shape;1880;p8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1" name="Google Shape;1881;p8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2" name="Google Shape;1882;p80">
            <a:hlinkClick action="ppaction://hlinksldjump" r:id="rId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3" name="Google Shape;1883;p80">
            <a:hlinkClick action="ppaction://hlinksldjump" r:id="rId1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4" name="Google Shape;1884;p80">
            <a:hlinkClick action="ppaction://hlinksldjump" r:id="rId1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5" name="Google Shape;1885;p80">
            <a:hlinkClick action="ppaction://hlinksldjump" r:id="rId1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6" name="Google Shape;1886;p80">
            <a:hlinkClick action="ppaction://hlinksldjump" r:id="rId1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7" name="Google Shape;1887;p80">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8" name="Google Shape;1888;p80">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9" name="Google Shape;1889;p80">
            <a:hlinkClick action="ppaction://hlinksldjump" r:id="rId1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8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7.8.1 - Technology Leadership</a:t>
            </a:r>
            <a:endParaRPr/>
          </a:p>
        </p:txBody>
      </p:sp>
      <p:sp>
        <p:nvSpPr>
          <p:cNvPr id="1895" name="Google Shape;1895;p81"/>
          <p:cNvSpPr txBox="1"/>
          <p:nvPr>
            <p:ph idx="1" type="body"/>
          </p:nvPr>
        </p:nvSpPr>
        <p:spPr>
          <a:xfrm>
            <a:off x="374550" y="1184250"/>
            <a:ext cx="6514500" cy="3969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00"/>
              <a:t>ENGAGE: Activate Prior Knowledge</a:t>
            </a:r>
            <a:endParaRPr b="1" sz="1800"/>
          </a:p>
          <a:p>
            <a:pPr indent="0" lvl="0" marL="0" rtl="0" algn="l">
              <a:lnSpc>
                <a:spcPct val="130000"/>
              </a:lnSpc>
              <a:spcBef>
                <a:spcPts val="0"/>
              </a:spcBef>
              <a:spcAft>
                <a:spcPts val="0"/>
              </a:spcAft>
              <a:buNone/>
            </a:pPr>
            <a:r>
              <a:t/>
            </a:r>
            <a:endParaRPr b="1" sz="900"/>
          </a:p>
          <a:p>
            <a:pPr indent="0" lvl="0" marL="0" rtl="0" algn="l">
              <a:lnSpc>
                <a:spcPct val="90000"/>
              </a:lnSpc>
              <a:spcBef>
                <a:spcPts val="0"/>
              </a:spcBef>
              <a:spcAft>
                <a:spcPts val="0"/>
              </a:spcAft>
              <a:buNone/>
            </a:pPr>
            <a:r>
              <a:rPr i="1" lang="en" sz="1800">
                <a:solidFill>
                  <a:schemeClr val="hlink"/>
                </a:solidFill>
              </a:rPr>
              <a:t>INSTRUCTIONS: </a:t>
            </a:r>
            <a:endParaRPr i="1" sz="1800">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i="1" lang="en" sz="1800">
                <a:solidFill>
                  <a:schemeClr val="hlink"/>
                </a:solidFill>
              </a:rPr>
              <a:t>Freewrite, record a video, or </a:t>
            </a:r>
            <a:r>
              <a:rPr i="1" lang="en" sz="1800" u="sng">
                <a:solidFill>
                  <a:srgbClr val="1155CC"/>
                </a:solidFill>
                <a:hlinkClick r:id="rId3">
                  <a:extLst>
                    <a:ext uri="{A12FA001-AC4F-418D-AE19-62706E023703}">
                      <ahyp:hlinkClr val="tx"/>
                    </a:ext>
                  </a:extLst>
                </a:hlinkClick>
              </a:rPr>
              <a:t>mind map</a:t>
            </a:r>
            <a:r>
              <a:rPr i="1" lang="en" sz="1800">
                <a:solidFill>
                  <a:schemeClr val="hlink"/>
                </a:solidFill>
              </a:rPr>
              <a:t> your responses to the following reflective prompts: </a:t>
            </a:r>
            <a:endParaRPr i="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How do I currently support teachers to use technology effectively across learning environments?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What do I currently prioritize when making leadership decisions related to technology?</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What do I not prioritize when making leadership decisions related to technology?</a:t>
            </a:r>
            <a:endParaRPr sz="1800">
              <a:solidFill>
                <a:schemeClr val="hlink"/>
              </a:solidFill>
            </a:endParaRPr>
          </a:p>
          <a:p>
            <a:pPr indent="0" lvl="0" marL="0" rtl="0" algn="l">
              <a:lnSpc>
                <a:spcPct val="90000"/>
              </a:lnSpc>
              <a:spcBef>
                <a:spcPts val="0"/>
              </a:spcBef>
              <a:spcAft>
                <a:spcPts val="0"/>
              </a:spcAft>
              <a:buNone/>
            </a:pPr>
            <a:r>
              <a:t/>
            </a:r>
            <a:endParaRPr i="1" sz="1800">
              <a:solidFill>
                <a:schemeClr val="hlink"/>
              </a:solidFill>
            </a:endParaRPr>
          </a:p>
          <a:p>
            <a:pPr indent="0" lvl="0" marL="0" rtl="0" algn="l">
              <a:lnSpc>
                <a:spcPct val="90000"/>
              </a:lnSpc>
              <a:spcBef>
                <a:spcPts val="0"/>
              </a:spcBef>
              <a:spcAft>
                <a:spcPts val="0"/>
              </a:spcAft>
              <a:buNone/>
            </a:pPr>
            <a:r>
              <a:t/>
            </a:r>
            <a:endParaRPr sz="1800">
              <a:solidFill>
                <a:schemeClr val="hlink"/>
              </a:solidFill>
            </a:endParaRPr>
          </a:p>
          <a:p>
            <a:pPr indent="0" lvl="0" marL="0" rtl="0" algn="l">
              <a:lnSpc>
                <a:spcPct val="90000"/>
              </a:lnSpc>
              <a:spcBef>
                <a:spcPts val="0"/>
              </a:spcBef>
              <a:spcAft>
                <a:spcPts val="0"/>
              </a:spcAft>
              <a:buNone/>
            </a:pPr>
            <a:r>
              <a:t/>
            </a:r>
            <a:endParaRPr sz="1800">
              <a:solidFill>
                <a:schemeClr val="hlink"/>
              </a:solidFill>
            </a:endParaRPr>
          </a:p>
        </p:txBody>
      </p:sp>
      <p:sp>
        <p:nvSpPr>
          <p:cNvPr id="1896" name="Google Shape;1896;p8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7" name="Google Shape;1897;p8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8" name="Google Shape;1898;p8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9" name="Google Shape;1899;p8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0" name="Google Shape;1900;p8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1" name="Google Shape;1901;p8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2" name="Google Shape;1902;p8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3" name="Google Shape;1903;p8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4" name="Google Shape;1904;p8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5" name="Google Shape;1905;p8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6" name="Google Shape;1906;p8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7" name="Google Shape;1907;p8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8" name="Google Shape;1908;p81"/>
          <p:cNvSpPr/>
          <p:nvPr/>
        </p:nvSpPr>
        <p:spPr>
          <a:xfrm>
            <a:off x="508700" y="5434475"/>
            <a:ext cx="6380400" cy="4227000"/>
          </a:xfrm>
          <a:prstGeom prst="rect">
            <a:avLst/>
          </a:prstGeom>
          <a:solidFill>
            <a:schemeClr val="accent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Poppins"/>
                <a:ea typeface="Poppins"/>
                <a:cs typeface="Poppins"/>
                <a:sym typeface="Poppins"/>
              </a:rPr>
              <a:t>Enter reflection or a link to your reflection product here. </a:t>
            </a:r>
            <a:endParaRPr b="1" sz="1600">
              <a:latin typeface="Poppins"/>
              <a:ea typeface="Poppins"/>
              <a:cs typeface="Poppins"/>
              <a:sym typeface="Poppi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8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7.8.2 - </a:t>
            </a:r>
            <a:r>
              <a:rPr lang="en" sz="3600"/>
              <a:t>Technology Decision-Making</a:t>
            </a:r>
            <a:endParaRPr sz="3600"/>
          </a:p>
          <a:p>
            <a:pPr indent="0" lvl="0" marL="0" rtl="0" algn="l">
              <a:spcBef>
                <a:spcPts val="0"/>
              </a:spcBef>
              <a:spcAft>
                <a:spcPts val="0"/>
              </a:spcAft>
              <a:buClr>
                <a:schemeClr val="hlink"/>
              </a:buClr>
              <a:buSzPts val="990"/>
              <a:buFont typeface="Arial"/>
              <a:buNone/>
            </a:pPr>
            <a:r>
              <a:t/>
            </a:r>
            <a:endParaRPr sz="3600"/>
          </a:p>
        </p:txBody>
      </p:sp>
      <p:sp>
        <p:nvSpPr>
          <p:cNvPr id="1914" name="Google Shape;1914;p82"/>
          <p:cNvSpPr txBox="1"/>
          <p:nvPr>
            <p:ph idx="1" type="body"/>
          </p:nvPr>
        </p:nvSpPr>
        <p:spPr>
          <a:xfrm>
            <a:off x="374550" y="1614900"/>
            <a:ext cx="6514500" cy="5084100"/>
          </a:xfrm>
          <a:prstGeom prst="rect">
            <a:avLst/>
          </a:prstGeom>
        </p:spPr>
        <p:txBody>
          <a:bodyPr anchorCtr="0" anchor="t" bIns="91425" lIns="91425" spcFirstLastPara="1" rIns="91425" wrap="square" tIns="91425">
            <a:normAutofit fontScale="92500" lnSpcReduction="10000"/>
          </a:bodyPr>
          <a:lstStyle/>
          <a:p>
            <a:pPr indent="0" lvl="0" marL="0" rtl="0" algn="l">
              <a:lnSpc>
                <a:spcPct val="130000"/>
              </a:lnSpc>
              <a:spcBef>
                <a:spcPts val="0"/>
              </a:spcBef>
              <a:spcAft>
                <a:spcPts val="0"/>
              </a:spcAft>
              <a:buNone/>
            </a:pPr>
            <a:r>
              <a:rPr b="1" lang="en" sz="1800"/>
              <a:t>ESTABLISH: Reflection for Action</a:t>
            </a:r>
            <a:endParaRPr b="1" sz="1800"/>
          </a:p>
          <a:p>
            <a:pPr indent="0" lvl="0" marL="0" rtl="0" algn="l">
              <a:lnSpc>
                <a:spcPct val="130000"/>
              </a:lnSpc>
              <a:spcBef>
                <a:spcPts val="0"/>
              </a:spcBef>
              <a:spcAft>
                <a:spcPts val="0"/>
              </a:spcAft>
              <a:buNone/>
            </a:pPr>
            <a:r>
              <a:t/>
            </a:r>
            <a:endParaRPr b="1" sz="1800"/>
          </a:p>
          <a:p>
            <a:pPr indent="0" lvl="0" marL="0" rtl="0" algn="l">
              <a:lnSpc>
                <a:spcPct val="90000"/>
              </a:lnSpc>
              <a:spcBef>
                <a:spcPts val="0"/>
              </a:spcBef>
              <a:spcAft>
                <a:spcPts val="0"/>
              </a:spcAft>
              <a:buNone/>
            </a:pPr>
            <a:r>
              <a:rPr i="1" lang="en" sz="1800">
                <a:solidFill>
                  <a:schemeClr val="hlink"/>
                </a:solidFill>
              </a:rPr>
              <a:t>INSTRUCTIONS:</a:t>
            </a:r>
            <a:endParaRPr i="1" sz="1800">
              <a:solidFill>
                <a:schemeClr val="hlink"/>
              </a:solidFill>
            </a:endParaRPr>
          </a:p>
          <a:p>
            <a:pPr indent="-334327" lvl="0" marL="457200" rtl="0" algn="l">
              <a:lnSpc>
                <a:spcPct val="115000"/>
              </a:lnSpc>
              <a:spcBef>
                <a:spcPts val="0"/>
              </a:spcBef>
              <a:spcAft>
                <a:spcPts val="0"/>
              </a:spcAft>
              <a:buClr>
                <a:schemeClr val="hlink"/>
              </a:buClr>
              <a:buSzPct val="100000"/>
              <a:buChar char="●"/>
            </a:pPr>
            <a:r>
              <a:rPr lang="en" sz="1800">
                <a:solidFill>
                  <a:schemeClr val="hlink"/>
                </a:solidFill>
              </a:rPr>
              <a:t>Using the “Technology Decision-Making Matrix: Keywords” chart from this session, select one of the four categories to focus on for this activity: instructional materials, teachers, students, or families. </a:t>
            </a:r>
            <a:endParaRPr sz="1800">
              <a:solidFill>
                <a:schemeClr val="hlink"/>
              </a:solidFill>
            </a:endParaRPr>
          </a:p>
          <a:p>
            <a:pPr indent="-334327" lvl="0" marL="457200" rtl="0" algn="l">
              <a:lnSpc>
                <a:spcPct val="115000"/>
              </a:lnSpc>
              <a:spcBef>
                <a:spcPts val="0"/>
              </a:spcBef>
              <a:spcAft>
                <a:spcPts val="0"/>
              </a:spcAft>
              <a:buClr>
                <a:schemeClr val="hlink"/>
              </a:buClr>
              <a:buSzPct val="100000"/>
              <a:buChar char="●"/>
            </a:pPr>
            <a:r>
              <a:rPr lang="en" sz="1800">
                <a:solidFill>
                  <a:schemeClr val="hlink"/>
                </a:solidFill>
              </a:rPr>
              <a:t>Refamiliarize yourself with the questions that are provided as examples in the “Technology Decision-Making Matrix: From Keywords to Questions” chart from this session. </a:t>
            </a:r>
            <a:endParaRPr sz="1800">
              <a:solidFill>
                <a:schemeClr val="hlink"/>
              </a:solidFill>
            </a:endParaRPr>
          </a:p>
          <a:p>
            <a:pPr indent="-334327" lvl="0" marL="457200" rtl="0" algn="l">
              <a:lnSpc>
                <a:spcPct val="115000"/>
              </a:lnSpc>
              <a:spcBef>
                <a:spcPts val="0"/>
              </a:spcBef>
              <a:spcAft>
                <a:spcPts val="0"/>
              </a:spcAft>
              <a:buClr>
                <a:schemeClr val="hlink"/>
              </a:buClr>
              <a:buSzPct val="100000"/>
              <a:buChar char="●"/>
            </a:pPr>
            <a:r>
              <a:rPr lang="en" sz="1800">
                <a:solidFill>
                  <a:schemeClr val="hlink"/>
                </a:solidFill>
              </a:rPr>
              <a:t>Based on the category you selected (e.g., students, teachers, etc.), generate your own questions that will help you and your leadership team make the best decision around technology. Craft the questions so they are relevant to your school’s technology priorities. </a:t>
            </a:r>
            <a:endParaRPr i="1" sz="1800">
              <a:solidFill>
                <a:schemeClr val="hlink"/>
              </a:solidFill>
            </a:endParaRPr>
          </a:p>
          <a:p>
            <a:pPr indent="0" lvl="0" marL="0" rtl="0" algn="l">
              <a:lnSpc>
                <a:spcPct val="115000"/>
              </a:lnSpc>
              <a:spcBef>
                <a:spcPts val="0"/>
              </a:spcBef>
              <a:spcAft>
                <a:spcPts val="0"/>
              </a:spcAft>
              <a:buNone/>
            </a:pPr>
            <a:r>
              <a:t/>
            </a:r>
            <a:endParaRPr sz="1800">
              <a:solidFill>
                <a:schemeClr val="hlink"/>
              </a:solidFill>
            </a:endParaRPr>
          </a:p>
        </p:txBody>
      </p:sp>
      <p:sp>
        <p:nvSpPr>
          <p:cNvPr id="1915" name="Google Shape;1915;p82">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6" name="Google Shape;1916;p82">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7" name="Google Shape;1917;p8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8" name="Google Shape;1918;p8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9" name="Google Shape;1919;p82">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0" name="Google Shape;1920;p82">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1" name="Google Shape;1921;p82">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2" name="Google Shape;1922;p82">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3" name="Google Shape;1923;p82">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4" name="Google Shape;1924;p8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5" name="Google Shape;1925;p82">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6" name="Google Shape;1926;p82">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7" name="Google Shape;1927;p8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8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7.8.2 - </a:t>
            </a:r>
            <a:r>
              <a:rPr lang="en" sz="3600"/>
              <a:t>Technology Decision-Making (Continued) </a:t>
            </a:r>
            <a:endParaRPr sz="3600"/>
          </a:p>
          <a:p>
            <a:pPr indent="0" lvl="0" marL="0" rtl="0" algn="l">
              <a:spcBef>
                <a:spcPts val="0"/>
              </a:spcBef>
              <a:spcAft>
                <a:spcPts val="0"/>
              </a:spcAft>
              <a:buClr>
                <a:schemeClr val="hlink"/>
              </a:buClr>
              <a:buSzPts val="990"/>
              <a:buFont typeface="Arial"/>
              <a:buNone/>
            </a:pPr>
            <a:r>
              <a:t/>
            </a:r>
            <a:endParaRPr sz="3600"/>
          </a:p>
        </p:txBody>
      </p:sp>
      <p:sp>
        <p:nvSpPr>
          <p:cNvPr id="1933" name="Google Shape;1933;p8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4" name="Google Shape;1934;p8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5" name="Google Shape;1935;p8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6" name="Google Shape;1936;p8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7" name="Google Shape;1937;p8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8" name="Google Shape;1938;p8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9" name="Google Shape;1939;p8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0" name="Google Shape;1940;p8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1" name="Google Shape;1941;p8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2" name="Google Shape;1942;p8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3" name="Google Shape;1943;p8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4" name="Google Shape;1944;p8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45" name="Google Shape;1945;p83"/>
          <p:cNvGraphicFramePr/>
          <p:nvPr/>
        </p:nvGraphicFramePr>
        <p:xfrm>
          <a:off x="153500" y="1733800"/>
          <a:ext cx="3000000" cy="3000000"/>
        </p:xfrm>
        <a:graphic>
          <a:graphicData uri="http://schemas.openxmlformats.org/drawingml/2006/table">
            <a:tbl>
              <a:tblPr>
                <a:noFill/>
                <a:tableStyleId>{85FB2A98-E81C-4CBC-A2DC-145CE232F8CD}</a:tableStyleId>
              </a:tblPr>
              <a:tblGrid>
                <a:gridCol w="1917625"/>
                <a:gridCol w="1755575"/>
                <a:gridCol w="1566550"/>
                <a:gridCol w="1685350"/>
              </a:tblGrid>
              <a:tr h="396425">
                <a:tc>
                  <a:txBody>
                    <a:bodyPr/>
                    <a:lstStyle/>
                    <a:p>
                      <a:pPr indent="0" lvl="0" marL="0" rtl="0" algn="ctr">
                        <a:spcBef>
                          <a:spcPts val="0"/>
                        </a:spcBef>
                        <a:spcAft>
                          <a:spcPts val="0"/>
                        </a:spcAft>
                        <a:buNone/>
                      </a:pPr>
                      <a:r>
                        <a:rPr b="1" lang="en" sz="1800">
                          <a:latin typeface="Poppins"/>
                          <a:ea typeface="Poppins"/>
                          <a:cs typeface="Poppins"/>
                          <a:sym typeface="Poppins"/>
                        </a:rPr>
                        <a:t>Predictability</a:t>
                      </a:r>
                      <a:endParaRPr b="1" sz="1800">
                        <a:latin typeface="Poppins"/>
                        <a:ea typeface="Poppins"/>
                        <a:cs typeface="Poppins"/>
                        <a:sym typeface="Poppins"/>
                      </a:endParaRPr>
                    </a:p>
                  </a:txBody>
                  <a:tcPr marT="63500" marB="63500" marR="63500" marL="63500"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lnSpc>
                          <a:spcPct val="115000"/>
                        </a:lnSpc>
                        <a:spcBef>
                          <a:spcPts val="0"/>
                        </a:spcBef>
                        <a:spcAft>
                          <a:spcPts val="0"/>
                        </a:spcAft>
                        <a:buNone/>
                      </a:pPr>
                      <a:r>
                        <a:rPr b="1" lang="en" sz="1800">
                          <a:latin typeface="Poppins"/>
                          <a:ea typeface="Poppins"/>
                          <a:cs typeface="Poppins"/>
                          <a:sym typeface="Poppins"/>
                        </a:rPr>
                        <a:t>Flexibility</a:t>
                      </a:r>
                      <a:endParaRPr b="1" sz="1800">
                        <a:latin typeface="Poppins"/>
                        <a:ea typeface="Poppins"/>
                        <a:cs typeface="Poppins"/>
                        <a:sym typeface="Poppins"/>
                      </a:endParaRPr>
                    </a:p>
                  </a:txBody>
                  <a:tcPr marT="63500" marB="63500" marR="63500" marL="63500"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lnSpc>
                          <a:spcPct val="115000"/>
                        </a:lnSpc>
                        <a:spcBef>
                          <a:spcPts val="0"/>
                        </a:spcBef>
                        <a:spcAft>
                          <a:spcPts val="0"/>
                        </a:spcAft>
                        <a:buNone/>
                      </a:pPr>
                      <a:r>
                        <a:rPr b="1" lang="en" sz="1800">
                          <a:latin typeface="Poppins"/>
                          <a:ea typeface="Poppins"/>
                          <a:cs typeface="Poppins"/>
                          <a:sym typeface="Poppins"/>
                        </a:rPr>
                        <a:t>Connection</a:t>
                      </a:r>
                      <a:endParaRPr b="1" sz="1800">
                        <a:latin typeface="Poppins"/>
                        <a:ea typeface="Poppins"/>
                        <a:cs typeface="Poppins"/>
                        <a:sym typeface="Poppins"/>
                      </a:endParaRPr>
                    </a:p>
                  </a:txBody>
                  <a:tcPr marT="63500" marB="63500" marR="63500" marL="63500"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lnSpc>
                          <a:spcPct val="115000"/>
                        </a:lnSpc>
                        <a:spcBef>
                          <a:spcPts val="0"/>
                        </a:spcBef>
                        <a:spcAft>
                          <a:spcPts val="0"/>
                        </a:spcAft>
                        <a:buNone/>
                      </a:pPr>
                      <a:r>
                        <a:rPr b="1" lang="en" sz="1800">
                          <a:latin typeface="Poppins"/>
                          <a:ea typeface="Poppins"/>
                          <a:cs typeface="Poppins"/>
                          <a:sym typeface="Poppins"/>
                        </a:rPr>
                        <a:t>Empower-</a:t>
                      </a:r>
                      <a:endParaRPr b="1" sz="1800">
                        <a:latin typeface="Poppins"/>
                        <a:ea typeface="Poppins"/>
                        <a:cs typeface="Poppins"/>
                        <a:sym typeface="Poppins"/>
                      </a:endParaRPr>
                    </a:p>
                    <a:p>
                      <a:pPr indent="0" lvl="0" marL="0" rtl="0" algn="ctr">
                        <a:lnSpc>
                          <a:spcPct val="115000"/>
                        </a:lnSpc>
                        <a:spcBef>
                          <a:spcPts val="0"/>
                        </a:spcBef>
                        <a:spcAft>
                          <a:spcPts val="0"/>
                        </a:spcAft>
                        <a:buNone/>
                      </a:pPr>
                      <a:r>
                        <a:rPr b="1" lang="en" sz="1800">
                          <a:latin typeface="Poppins"/>
                          <a:ea typeface="Poppins"/>
                          <a:cs typeface="Poppins"/>
                          <a:sym typeface="Poppins"/>
                        </a:rPr>
                        <a:t>ment</a:t>
                      </a:r>
                      <a:endParaRPr b="1" sz="1800">
                        <a:latin typeface="Poppins"/>
                        <a:ea typeface="Poppins"/>
                        <a:cs typeface="Poppins"/>
                        <a:sym typeface="Poppins"/>
                      </a:endParaRPr>
                    </a:p>
                  </a:txBody>
                  <a:tcPr marT="63500" marB="63500" marR="63500" marL="63500"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611800">
                <a:tc gridSpan="4">
                  <a:txBody>
                    <a:bodyPr/>
                    <a:lstStyle/>
                    <a:p>
                      <a:pPr indent="0" lvl="0" marL="0" rtl="0" algn="ctr">
                        <a:spcBef>
                          <a:spcPts val="0"/>
                        </a:spcBef>
                        <a:spcAft>
                          <a:spcPts val="0"/>
                        </a:spcAft>
                        <a:buNone/>
                      </a:pPr>
                      <a:r>
                        <a:rPr b="1" lang="en" sz="1800">
                          <a:latin typeface="Poppins"/>
                          <a:ea typeface="Poppins"/>
                          <a:cs typeface="Poppins"/>
                          <a:sym typeface="Poppins"/>
                        </a:rPr>
                        <a:t>Example: </a:t>
                      </a:r>
                      <a:endParaRPr b="1" sz="1800">
                        <a:latin typeface="Poppins"/>
                        <a:ea typeface="Poppins"/>
                        <a:cs typeface="Poppins"/>
                        <a:sym typeface="Poppins"/>
                      </a:endParaRPr>
                    </a:p>
                    <a:p>
                      <a:pPr indent="0" lvl="0" marL="0" rtl="0" algn="ctr">
                        <a:spcBef>
                          <a:spcPts val="0"/>
                        </a:spcBef>
                        <a:spcAft>
                          <a:spcPts val="0"/>
                        </a:spcAft>
                        <a:buNone/>
                      </a:pPr>
                      <a:r>
                        <a:rPr lang="en" sz="1800">
                          <a:latin typeface="Poppins"/>
                          <a:ea typeface="Poppins"/>
                          <a:cs typeface="Poppins"/>
                          <a:sym typeface="Poppins"/>
                        </a:rPr>
                        <a:t>Families</a:t>
                      </a:r>
                      <a:r>
                        <a:rPr b="1" lang="en" sz="1800">
                          <a:latin typeface="Poppins"/>
                          <a:ea typeface="Poppins"/>
                          <a:cs typeface="Poppins"/>
                          <a:sym typeface="Poppins"/>
                        </a:rPr>
                        <a:t> </a:t>
                      </a:r>
                      <a:endParaRPr b="1"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c hMerge="1"/>
                <a:tc hMerge="1"/>
              </a:tr>
              <a:tr h="2147525">
                <a:tc>
                  <a:txBody>
                    <a:bodyPr/>
                    <a:lstStyle/>
                    <a:p>
                      <a:pPr indent="0" lvl="0" marL="0" rtl="0" algn="l">
                        <a:spcBef>
                          <a:spcPts val="0"/>
                        </a:spcBef>
                        <a:spcAft>
                          <a:spcPts val="0"/>
                        </a:spcAft>
                        <a:buNone/>
                      </a:pPr>
                      <a:r>
                        <a:rPr lang="en" sz="1800">
                          <a:latin typeface="Poppins"/>
                          <a:ea typeface="Poppins"/>
                          <a:cs typeface="Poppins"/>
                          <a:sym typeface="Poppins"/>
                        </a:rPr>
                        <a:t>Does the learning management system (LMS) support push notifications to families?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Poppins"/>
                          <a:ea typeface="Poppins"/>
                          <a:cs typeface="Poppins"/>
                          <a:sym typeface="Poppins"/>
                        </a:rPr>
                        <a:t>Does the LMS support family views of student work, progress, and outcomes?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Poppins"/>
                          <a:ea typeface="Poppins"/>
                          <a:cs typeface="Poppins"/>
                          <a:sym typeface="Poppins"/>
                        </a:rPr>
                        <a:t>Does the LMS allow teachers and families to connect in both formal and informal ways?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Poppins"/>
                          <a:ea typeface="Poppins"/>
                          <a:cs typeface="Poppins"/>
                          <a:sym typeface="Poppins"/>
                        </a:rPr>
                        <a:t>Does the LMS support translingual communi-</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cation and accessibility?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611800">
                <a:tc gridSpan="4">
                  <a:txBody>
                    <a:bodyPr/>
                    <a:lstStyle/>
                    <a:p>
                      <a:pPr indent="0" lvl="0" marL="0" rtl="0" algn="ctr">
                        <a:spcBef>
                          <a:spcPts val="0"/>
                        </a:spcBef>
                        <a:spcAft>
                          <a:spcPts val="0"/>
                        </a:spcAft>
                        <a:buNone/>
                      </a:pPr>
                      <a:r>
                        <a:rPr b="1" lang="en" sz="1800">
                          <a:latin typeface="Poppins"/>
                          <a:ea typeface="Poppins"/>
                          <a:cs typeface="Poppins"/>
                          <a:sym typeface="Poppins"/>
                        </a:rPr>
                        <a:t>Category: </a:t>
                      </a:r>
                      <a:endParaRPr b="1" sz="1800">
                        <a:latin typeface="Poppins"/>
                        <a:ea typeface="Poppins"/>
                        <a:cs typeface="Poppins"/>
                        <a:sym typeface="Poppins"/>
                      </a:endParaRPr>
                    </a:p>
                    <a:p>
                      <a:pPr indent="0" lvl="0" marL="0" rtl="0" algn="ctr">
                        <a:spcBef>
                          <a:spcPts val="0"/>
                        </a:spcBef>
                        <a:spcAft>
                          <a:spcPts val="0"/>
                        </a:spcAft>
                        <a:buNone/>
                      </a:pPr>
                      <a:r>
                        <a:rPr i="1" lang="en" sz="1800">
                          <a:latin typeface="Poppins"/>
                          <a:ea typeface="Poppins"/>
                          <a:cs typeface="Poppins"/>
                          <a:sym typeface="Poppins"/>
                        </a:rPr>
                        <a:t>Enter your selected category  here. </a:t>
                      </a:r>
                      <a:endParaRPr i="1"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hMerge="1"/>
                <a:tc hMerge="1"/>
                <a:tc hMerge="1"/>
              </a:tr>
              <a:tr h="2072625">
                <a:tc>
                  <a:txBody>
                    <a:bodyPr/>
                    <a:lstStyle/>
                    <a:p>
                      <a:pPr indent="0" lvl="0" marL="0" rtl="0" algn="l">
                        <a:spcBef>
                          <a:spcPts val="0"/>
                        </a:spcBef>
                        <a:spcAft>
                          <a:spcPts val="0"/>
                        </a:spcAft>
                        <a:buNone/>
                      </a:pPr>
                      <a:r>
                        <a:rPr i="1" lang="en" sz="1800">
                          <a:latin typeface="Poppins"/>
                          <a:ea typeface="Poppins"/>
                          <a:cs typeface="Poppins"/>
                          <a:sym typeface="Poppins"/>
                        </a:rPr>
                        <a:t>In this row, enter </a:t>
                      </a:r>
                      <a:r>
                        <a:rPr i="1" lang="en" sz="1800">
                          <a:solidFill>
                            <a:schemeClr val="hlink"/>
                          </a:solidFill>
                          <a:latin typeface="Poppins"/>
                          <a:ea typeface="Poppins"/>
                          <a:cs typeface="Poppins"/>
                          <a:sym typeface="Poppins"/>
                        </a:rPr>
                        <a:t>questions that support decision-</a:t>
                      </a:r>
                      <a:endParaRPr i="1" sz="1800">
                        <a:solidFill>
                          <a:schemeClr val="hlink"/>
                        </a:solidFill>
                        <a:latin typeface="Poppins"/>
                        <a:ea typeface="Poppins"/>
                        <a:cs typeface="Poppins"/>
                        <a:sym typeface="Poppins"/>
                      </a:endParaRPr>
                    </a:p>
                    <a:p>
                      <a:pPr indent="0" lvl="0" marL="0" rtl="0" algn="l">
                        <a:spcBef>
                          <a:spcPts val="0"/>
                        </a:spcBef>
                        <a:spcAft>
                          <a:spcPts val="0"/>
                        </a:spcAft>
                        <a:buNone/>
                      </a:pPr>
                      <a:r>
                        <a:rPr i="1" lang="en" sz="1800">
                          <a:solidFill>
                            <a:schemeClr val="hlink"/>
                          </a:solidFill>
                          <a:latin typeface="Poppins"/>
                          <a:ea typeface="Poppins"/>
                          <a:cs typeface="Poppins"/>
                          <a:sym typeface="Poppins"/>
                        </a:rPr>
                        <a:t>making around technology related to each of the four constants in the purple row above. </a:t>
                      </a:r>
                      <a:endParaRPr i="1"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84"/>
          <p:cNvSpPr txBox="1"/>
          <p:nvPr>
            <p:ph type="title"/>
          </p:nvPr>
        </p:nvSpPr>
        <p:spPr>
          <a:xfrm>
            <a:off x="374550" y="322825"/>
            <a:ext cx="57978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00"/>
              <a:t>Activity 7.8.3 -</a:t>
            </a:r>
            <a:r>
              <a:rPr lang="en" sz="3600"/>
              <a:t> TALE Tech Vision</a:t>
            </a:r>
            <a:endParaRPr sz="3600"/>
          </a:p>
          <a:p>
            <a:pPr indent="0" lvl="0" marL="0" rtl="0" algn="l">
              <a:spcBef>
                <a:spcPts val="0"/>
              </a:spcBef>
              <a:spcAft>
                <a:spcPts val="0"/>
              </a:spcAft>
              <a:buSzPts val="990"/>
              <a:buNone/>
            </a:pPr>
            <a:r>
              <a:t/>
            </a:r>
            <a:endParaRPr sz="3600"/>
          </a:p>
        </p:txBody>
      </p:sp>
      <p:sp>
        <p:nvSpPr>
          <p:cNvPr id="1951" name="Google Shape;1951;p84"/>
          <p:cNvSpPr txBox="1"/>
          <p:nvPr>
            <p:ph idx="1" type="body"/>
          </p:nvPr>
        </p:nvSpPr>
        <p:spPr>
          <a:xfrm>
            <a:off x="259475" y="1131925"/>
            <a:ext cx="6786600" cy="771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At the start of this session, we explained that technology is placed last in the learning sequence because in order to make effective, informed, and sustainable decisions about technology, school leaders first need to have a deep understanding of and vision for teaching across learning environments. In this activity, you’ll summarize your learning and present your vision, goals, and expectations for technology use and TALE.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First, gather your thoughts. Consider technology use in the context of resilient design, UDL, PLCs, student and community engagement, and SEL.</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Next, draft what you want to communicate to your school community. What is your vision for TALE? What are your goals and/or expectations for technology use?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Consider getting feedback on your draft from a trusted colleague.</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Lastly, choose a medium. How will you share your message? A video? Email? Newsletter message? The choice is yours and should be based on your knowledge of the best ways to communicate with your community. Ensure that your message can be equitably accessed. (Optional: If the timing is right to share this message with your community, send your message.)</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952" name="Google Shape;1952;p8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953" name="Google Shape;1953;p8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4" name="Google Shape;1954;p8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5" name="Google Shape;1955;p8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6" name="Google Shape;1956;p8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7" name="Google Shape;1957;p8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8" name="Google Shape;1958;p8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9" name="Google Shape;1959;p8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0" name="Google Shape;1960;p8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1" name="Google Shape;1961;p8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2" name="Google Shape;1962;p8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3" name="Google Shape;1963;p8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4" name="Google Shape;1964;p8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5" name="Google Shape;1965;p84"/>
          <p:cNvSpPr/>
          <p:nvPr/>
        </p:nvSpPr>
        <p:spPr>
          <a:xfrm>
            <a:off x="364775" y="8504525"/>
            <a:ext cx="6576000" cy="10380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700">
                <a:solidFill>
                  <a:schemeClr val="hlink"/>
                </a:solidFill>
                <a:latin typeface="Poppins"/>
                <a:ea typeface="Poppins"/>
                <a:cs typeface="Poppins"/>
                <a:sym typeface="Poppins"/>
              </a:rPr>
              <a:t>Paste a link to your message here.</a:t>
            </a:r>
            <a:endParaRPr i="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85"/>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b="1" lang="en" sz="1400">
                <a:solidFill>
                  <a:srgbClr val="333333"/>
                </a:solidFill>
              </a:rPr>
              <a:t>About 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lang="en" sz="1400">
                <a:solidFill>
                  <a:srgbClr val="333333"/>
                </a:solidFill>
              </a:rPr>
              <a:t>The TALE Academy is a part of a broader New York State Education Department (NYSED)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sp>
        <p:nvSpPr>
          <p:cNvPr id="1971" name="Google Shape;1971;p85">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2" name="Google Shape;1972;p85">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3" name="Google Shape;1973;p8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4" name="Google Shape;1974;p8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5" name="Google Shape;1975;p85">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6" name="Google Shape;1976;p85">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7" name="Google Shape;1977;p85">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8" name="Google Shape;1978;p85">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9" name="Google Shape;1979;p85">
            <a:hlinkClick/>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0" name="Google Shape;1980;p85">
            <a:hlinkClick/>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981" name="Google Shape;1981;p85"/>
          <p:cNvPicPr preferRelativeResize="0"/>
          <p:nvPr/>
        </p:nvPicPr>
        <p:blipFill rotWithShape="1">
          <a:blip r:embed="rId8">
            <a:alphaModFix/>
          </a:blip>
          <a:srcRect b="19302" l="0" r="0" t="25875"/>
          <a:stretch/>
        </p:blipFill>
        <p:spPr>
          <a:xfrm>
            <a:off x="1794362" y="12"/>
            <a:ext cx="3692826" cy="980624"/>
          </a:xfrm>
          <a:prstGeom prst="rect">
            <a:avLst/>
          </a:prstGeom>
          <a:noFill/>
          <a:ln>
            <a:noFill/>
          </a:ln>
        </p:spPr>
      </p:pic>
      <p:pic>
        <p:nvPicPr>
          <p:cNvPr id="1982" name="Google Shape;1982;p85"/>
          <p:cNvPicPr preferRelativeResize="0"/>
          <p:nvPr/>
        </p:nvPicPr>
        <p:blipFill>
          <a:blip r:embed="rId9">
            <a:alphaModFix/>
          </a:blip>
          <a:stretch>
            <a:fillRect/>
          </a:stretch>
        </p:blipFill>
        <p:spPr>
          <a:xfrm>
            <a:off x="2065150" y="8906750"/>
            <a:ext cx="3151251" cy="799375"/>
          </a:xfrm>
          <a:prstGeom prst="rect">
            <a:avLst/>
          </a:prstGeom>
          <a:noFill/>
          <a:ln>
            <a:noFill/>
          </a:ln>
        </p:spPr>
      </p:pic>
      <p:sp>
        <p:nvSpPr>
          <p:cNvPr id="1983" name="Google Shape;1983;p85"/>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
        <p:nvSpPr>
          <p:cNvPr id="1984" name="Google Shape;1984;p85">
            <a:hlinkClick action="ppaction://hlinksldjump" r:id="rId10"/>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5" name="Google Shape;1985;p85">
            <a:hlinkClick action="ppaction://hlinksldjump" r:id="rId11"/>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6" name="Google Shape;1986;p8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7" name="Google Shape;1987;p8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8" name="Google Shape;1988;p85">
            <a:hlinkClick action="ppaction://hlinksldjump" r:id="rId12"/>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9" name="Google Shape;1989;p85">
            <a:hlinkClick action="ppaction://hlinksldjump" r:id="rId13"/>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0" name="Google Shape;1990;p85">
            <a:hlinkClick action="ppaction://hlinksldjump" r:id="rId14"/>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1" name="Google Shape;1991;p85">
            <a:hlinkClick action="ppaction://hlinksldjump" r:id="rId15"/>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2" name="Google Shape;1992;p85">
            <a:hlinkClick action="ppaction://hlinksldjump" r:id="rId16"/>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3" name="Google Shape;1993;p85">
            <a:hlinkClick action="ppaction://hlinksldjump" r:id="rId17"/>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4" name="Google Shape;1994;p85">
            <a:hlinkClick action="ppaction://hlinksldjump" r:id="rId18"/>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5" name="Google Shape;1995;p85">
            <a:hlinkClick action="ppaction://hlinksldjump" r:id="rId19"/>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p26"/>
          <p:cNvGraphicFramePr/>
          <p:nvPr/>
        </p:nvGraphicFramePr>
        <p:xfrm>
          <a:off x="347700" y="1037750"/>
          <a:ext cx="3000000" cy="3000000"/>
        </p:xfrm>
        <a:graphic>
          <a:graphicData uri="http://schemas.openxmlformats.org/drawingml/2006/table">
            <a:tbl>
              <a:tblPr>
                <a:noFill/>
                <a:tableStyleId>{47044031-EBA9-481D-91EE-4B810D05ACEC}</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60" name="Google Shape;660;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61" name="Google Shape;661;p26">
            <a:hlinkClick action="ppaction://hlinksldjump" r:id="rId3"/>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62" name="Google Shape;662;p26">
            <a:hlinkClick action="ppaction://hlinksldjump" r:id="rId4"/>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63" name="Google Shape;663;p26">
            <a:hlinkClick action="ppaction://hlinksldjump" r:id="rId5"/>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64" name="Google Shape;664;p26">
            <a:hlinkClick action="ppaction://hlinksldjump" r:id="rId6"/>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65" name="Google Shape;665;p26">
            <a:hlinkClick action="ppaction://hlinksldjump" r:id="rId7"/>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66" name="Google Shape;666;p26">
            <a:hlinkClick action="ppaction://hlinksldjump" r:id="rId8"/>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67" name="Google Shape;667;p26">
            <a:hlinkClick action="ppaction://hlinksldjump" r:id="rId9"/>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68" name="Google Shape;668;p26">
            <a:hlinkClick action="ppaction://hlinksldjump" r:id="rId10"/>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69" name="Google Shape;669;p26"/>
          <p:cNvSpPr txBox="1"/>
          <p:nvPr>
            <p:ph idx="21" type="body"/>
          </p:nvPr>
        </p:nvSpPr>
        <p:spPr>
          <a:xfrm>
            <a:off x="2746675" y="337576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Leading to Support Excellent Teaching for Everyone</a:t>
            </a:r>
            <a:endParaRPr sz="1600"/>
          </a:p>
        </p:txBody>
      </p:sp>
      <p:sp>
        <p:nvSpPr>
          <p:cNvPr id="670" name="Google Shape;670;p26"/>
          <p:cNvSpPr txBox="1"/>
          <p:nvPr>
            <p:ph idx="22" type="body"/>
          </p:nvPr>
        </p:nvSpPr>
        <p:spPr>
          <a:xfrm>
            <a:off x="2746675" y="2575590"/>
            <a:ext cx="3930300" cy="78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600"/>
              <a:t>Resilient Design for Leading</a:t>
            </a:r>
            <a:endParaRPr sz="1600"/>
          </a:p>
        </p:txBody>
      </p:sp>
      <p:sp>
        <p:nvSpPr>
          <p:cNvPr id="671" name="Google Shape;671;p26"/>
          <p:cNvSpPr txBox="1"/>
          <p:nvPr>
            <p:ph idx="23" type="body"/>
          </p:nvPr>
        </p:nvSpPr>
        <p:spPr>
          <a:xfrm>
            <a:off x="2746675" y="1799113"/>
            <a:ext cx="3930300" cy="789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1600"/>
              <a:t>Shifting Mindsets: From Emergency School Management to Leading for TALE</a:t>
            </a:r>
            <a:endParaRPr sz="1600"/>
          </a:p>
        </p:txBody>
      </p:sp>
      <p:sp>
        <p:nvSpPr>
          <p:cNvPr id="672" name="Google Shape;672;p26">
            <a:hlinkClick action="ppaction://hlinksldjump" r:id="rId11"/>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3" name="Google Shape;673;p26">
            <a:hlinkClick action="ppaction://hlinksldjump" r:id="rId12"/>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4" name="Google Shape;674;p2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5" name="Google Shape;675;p2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6" name="Google Shape;676;p26">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7" name="Google Shape;677;p2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8" name="Google Shape;678;p2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9" name="Google Shape;679;p2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0" name="Google Shape;680;p26">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1" name="Google Shape;681;p2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2" name="Google Shape;682;p2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3" name="Google Shape;683;p2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4" name="Google Shape;684;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5" name="Google Shape;685;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6" name="Google Shape;686;p26">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7" name="Google Shape;687;p26">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8" name="Google Shape;688;p26">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9" name="Google Shape;689;p26">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0" name="Google Shape;690;p26">
            <a:hlinkClick action="ppaction://hlinksldjump" r:id="rId15"/>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1" name="Google Shape;691;p26">
            <a:hlinkClick action="ppaction://hlinksldjump" r:id="rId16"/>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2" name="Google Shape;692;p26">
            <a:hlinkClick action="ppaction://hlinksldjump" r:id="rId17"/>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3" name="Google Shape;693;p26">
            <a:hlinkClick action="ppaction://hlinksldjump" r:id="rId18"/>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4" name="Google Shape;694;p26">
            <a:hlinkClick action="ppaction://hlinksldjump" r:id="rId19"/>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5" name="Google Shape;695;p26">
            <a:hlinkClick action="ppaction://hlinksldjump" r:id="rId2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6" name="Google Shape;696;p26">
            <a:hlinkClick action="ppaction://hlinksldjump" r:id="rId2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7" name="Google Shape;697;p26">
            <a:hlinkClick action="ppaction://hlinksldjump" r:id="rId22"/>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8" name="Google Shape;698;p2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9" name="Google Shape;699;p26">
            <a:hlinkClick action="ppaction://hlinksldjump" r:id="rId2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0" name="Google Shape;700;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1" name="Google Shape;701;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2" name="Google Shape;702;p26">
            <a:hlinkClick action="ppaction://hlinksldjump" r:id="rId2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3" name="Google Shape;703;p26">
            <a:hlinkClick action="ppaction://hlinksldjump" r:id="rId2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4" name="Google Shape;704;p26">
            <a:hlinkClick action="ppaction://hlinksldjump" r:id="rId2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5" name="Google Shape;705;p26">
            <a:hlinkClick action="ppaction://hlinksldjump" r:id="rId2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6" name="Google Shape;706;p26">
            <a:hlinkClick action="ppaction://hlinksldjump" r:id="rId2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7" name="Google Shape;707;p26">
            <a:hlinkClick action="ppaction://hlinksldjump" r:id="rId3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8" name="Google Shape;708;p26">
            <a:hlinkClick action="ppaction://hlinksldjump" r:id="rId3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9" name="Google Shape;709;p26">
            <a:hlinkClick action="ppaction://hlinksldjump" r:id="rId3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0" name="Google Shape;710;p26"/>
          <p:cNvSpPr txBox="1"/>
          <p:nvPr>
            <p:ph idx="21" type="body"/>
          </p:nvPr>
        </p:nvSpPr>
        <p:spPr>
          <a:xfrm>
            <a:off x="2746663" y="41759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Leading to Support Excellent Teaching Everywhere</a:t>
            </a:r>
            <a:endParaRPr sz="1600"/>
          </a:p>
        </p:txBody>
      </p:sp>
      <p:sp>
        <p:nvSpPr>
          <p:cNvPr id="711" name="Google Shape;711;p26"/>
          <p:cNvSpPr txBox="1"/>
          <p:nvPr>
            <p:ph idx="21" type="body"/>
          </p:nvPr>
        </p:nvSpPr>
        <p:spPr>
          <a:xfrm>
            <a:off x="2746663" y="492314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Leading for Student Engagement Across Learning Environments</a:t>
            </a:r>
            <a:endParaRPr sz="1600"/>
          </a:p>
        </p:txBody>
      </p:sp>
      <p:sp>
        <p:nvSpPr>
          <p:cNvPr id="712" name="Google Shape;712;p26"/>
          <p:cNvSpPr txBox="1"/>
          <p:nvPr>
            <p:ph idx="21" type="body"/>
          </p:nvPr>
        </p:nvSpPr>
        <p:spPr>
          <a:xfrm>
            <a:off x="2746663" y="57762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Leading for Family Engagement Across Learning Environments</a:t>
            </a:r>
            <a:endParaRPr sz="1600"/>
          </a:p>
        </p:txBody>
      </p:sp>
      <p:sp>
        <p:nvSpPr>
          <p:cNvPr id="713" name="Google Shape;713;p26"/>
          <p:cNvSpPr txBox="1"/>
          <p:nvPr>
            <p:ph idx="21" type="body"/>
          </p:nvPr>
        </p:nvSpPr>
        <p:spPr>
          <a:xfrm>
            <a:off x="2746663" y="65527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Leading for Schoolwide Social Emotional Learning</a:t>
            </a:r>
            <a:endParaRPr sz="1600"/>
          </a:p>
        </p:txBody>
      </p:sp>
      <p:sp>
        <p:nvSpPr>
          <p:cNvPr id="714" name="Google Shape;714;p26"/>
          <p:cNvSpPr txBox="1"/>
          <p:nvPr>
            <p:ph idx="21" type="body"/>
          </p:nvPr>
        </p:nvSpPr>
        <p:spPr>
          <a:xfrm>
            <a:off x="2746675" y="731630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sz="1600"/>
              <a:t>Technology for TALE</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720" name="Google Shape;720;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grpSp>
        <p:nvGrpSpPr>
          <p:cNvPr id="721" name="Google Shape;721;p27"/>
          <p:cNvGrpSpPr/>
          <p:nvPr/>
        </p:nvGrpSpPr>
        <p:grpSpPr>
          <a:xfrm>
            <a:off x="224350" y="224350"/>
            <a:ext cx="7116900" cy="9597300"/>
            <a:chOff x="224350" y="224350"/>
            <a:chExt cx="7116900" cy="9597300"/>
          </a:xfrm>
        </p:grpSpPr>
        <p:sp>
          <p:nvSpPr>
            <p:cNvPr id="722" name="Google Shape;722;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262626"/>
                </a:solidFill>
              </a:rPr>
              <a:t>Shifting Mindsets: From Emergency School Management to Leading for TALE</a:t>
            </a:r>
            <a:endParaRPr/>
          </a:p>
        </p:txBody>
      </p:sp>
      <p:pic>
        <p:nvPicPr>
          <p:cNvPr id="725" name="Google Shape;725;p2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726" name="Google Shape;726;p27"/>
          <p:cNvSpPr txBox="1"/>
          <p:nvPr/>
        </p:nvSpPr>
        <p:spPr>
          <a:xfrm>
            <a:off x="1429550" y="3744525"/>
            <a:ext cx="4584900" cy="2060700"/>
          </a:xfrm>
          <a:prstGeom prst="rect">
            <a:avLst/>
          </a:prstGeom>
          <a:noFill/>
          <a:ln>
            <a:noFill/>
          </a:ln>
          <a:effectLst>
            <a:outerShdw blurRad="57150" rotWithShape="0" algn="bl" dir="5400000" dist="19050">
              <a:srgbClr val="FFFFFF">
                <a:alpha val="50000"/>
              </a:srgbClr>
            </a:outerShdw>
          </a:effectLst>
        </p:spPr>
        <p:txBody>
          <a:bodyPr anchorCtr="0" anchor="b" bIns="91425" lIns="91425" spcFirstLastPara="1" rIns="91425" wrap="square" tIns="91425">
            <a:normAutofit fontScale="92500"/>
          </a:bodyPr>
          <a:lstStyle/>
          <a:p>
            <a:pPr indent="0" lvl="0" marL="0" rtl="0" algn="ctr">
              <a:spcBef>
                <a:spcPts val="0"/>
              </a:spcBef>
              <a:spcAft>
                <a:spcPts val="0"/>
              </a:spcAft>
              <a:buNone/>
            </a:pPr>
            <a:r>
              <a:rPr b="1" lang="en" sz="10000">
                <a:solidFill>
                  <a:srgbClr val="353535"/>
                </a:solidFill>
                <a:latin typeface="Caveat"/>
                <a:ea typeface="Caveat"/>
                <a:cs typeface="Caveat"/>
                <a:sym typeface="Caveat"/>
              </a:rPr>
              <a:t>Session 01</a:t>
            </a:r>
            <a:endParaRPr b="1" sz="10000">
              <a:solidFill>
                <a:srgbClr val="353535"/>
              </a:solidFill>
              <a:latin typeface="Caveat"/>
              <a:ea typeface="Caveat"/>
              <a:cs typeface="Caveat"/>
              <a:sym typeface="Caveat"/>
            </a:endParaRPr>
          </a:p>
        </p:txBody>
      </p:sp>
      <p:sp>
        <p:nvSpPr>
          <p:cNvPr id="727" name="Google Shape;727;p2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8" name="Google Shape;728;p2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9" name="Google Shape;729;p2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0" name="Google Shape;730;p2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1" name="Google Shape;731;p2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2" name="Google Shape;732;p2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3" name="Google Shape;733;p2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4" name="Google Shape;734;p2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5" name="Google Shape;735;p2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6" name="Google Shape;736;p2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7" name="Google Shape;737;p2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8" name="Google Shape;738;p2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cxnSp>
        <p:nvCxnSpPr>
          <p:cNvPr id="739" name="Google Shape;739;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45" name="Google Shape;745;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746" name="Google Shape;746;p28"/>
          <p:cNvGraphicFramePr/>
          <p:nvPr/>
        </p:nvGraphicFramePr>
        <p:xfrm>
          <a:off x="504825" y="1090700"/>
          <a:ext cx="3000000" cy="3000000"/>
        </p:xfrm>
        <a:graphic>
          <a:graphicData uri="http://schemas.openxmlformats.org/drawingml/2006/table">
            <a:tbl>
              <a:tblPr>
                <a:noFill/>
                <a:tableStyleId>{47044031-EBA9-481D-91EE-4B810D05ACEC}</a:tableStyleId>
              </a:tblPr>
              <a:tblGrid>
                <a:gridCol w="1594275"/>
                <a:gridCol w="2701525"/>
                <a:gridCol w="2147900"/>
              </a:tblGrid>
              <a:tr h="5902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76250">
                <a:tc>
                  <a:txBody>
                    <a:bodyPr/>
                    <a:lstStyle/>
                    <a:p>
                      <a:pPr indent="0" lvl="0" marL="0" rtl="0" algn="l">
                        <a:spcBef>
                          <a:spcPts val="0"/>
                        </a:spcBef>
                        <a:spcAft>
                          <a:spcPts val="0"/>
                        </a:spcAft>
                        <a:buNone/>
                      </a:pPr>
                      <a:r>
                        <a:rPr b="1" lang="en">
                          <a:latin typeface="Poppins"/>
                          <a:ea typeface="Poppins"/>
                          <a:cs typeface="Poppins"/>
                          <a:sym typeface="Poppins"/>
                        </a:rPr>
                        <a:t>Emergency Remote Teaching (ERT)</a:t>
                      </a:r>
                      <a:endParaRPr b="1">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Emergency remote teaching defines the period of exclusively remote instruction during the pandemic, requiring rapid adaptation of in-person instruction to remote formats.</a:t>
                      </a:r>
                      <a:endParaRPr>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976250">
                <a:tc>
                  <a:txBody>
                    <a:bodyPr/>
                    <a:lstStyle/>
                    <a:p>
                      <a:pPr indent="0" lvl="0" marL="0" rtl="0" algn="l">
                        <a:spcBef>
                          <a:spcPts val="0"/>
                        </a:spcBef>
                        <a:spcAft>
                          <a:spcPts val="0"/>
                        </a:spcAft>
                        <a:buNone/>
                      </a:pPr>
                      <a:r>
                        <a:rPr b="1" lang="en">
                          <a:latin typeface="Poppins"/>
                          <a:ea typeface="Poppins"/>
                          <a:cs typeface="Poppins"/>
                          <a:sym typeface="Poppins"/>
                        </a:rPr>
                        <a:t>Emergency School Management</a:t>
                      </a:r>
                      <a:endParaRPr b="1">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The management of a schoolwide, social, cultural, or economic crises crisis that impacts the school community in ways that reduce the time available for strategic or collaborative planning</a:t>
                      </a:r>
                      <a:endParaRPr>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447500">
                <a:tc>
                  <a:txBody>
                    <a:bodyPr/>
                    <a:lstStyle/>
                    <a:p>
                      <a:pPr indent="0" lvl="0" marL="0" rtl="0" algn="l">
                        <a:spcBef>
                          <a:spcPts val="0"/>
                        </a:spcBef>
                        <a:spcAft>
                          <a:spcPts val="0"/>
                        </a:spcAft>
                        <a:buNone/>
                      </a:pPr>
                      <a:r>
                        <a:rPr b="1" lang="en">
                          <a:latin typeface="Poppins"/>
                          <a:ea typeface="Poppins"/>
                          <a:cs typeface="Poppins"/>
                          <a:sym typeface="Poppins"/>
                        </a:rPr>
                        <a:t>Teaching Across Learning Environments (TALE)</a:t>
                      </a:r>
                      <a:endParaRPr b="1">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TALE</a:t>
                      </a:r>
                      <a:r>
                        <a:rPr i="1" lang="en">
                          <a:latin typeface="Poppins"/>
                          <a:ea typeface="Poppins"/>
                          <a:cs typeface="Poppins"/>
                          <a:sym typeface="Poppins"/>
                        </a:rPr>
                        <a:t> </a:t>
                      </a:r>
                      <a:r>
                        <a:rPr lang="en">
                          <a:latin typeface="Poppins"/>
                          <a:ea typeface="Poppins"/>
                          <a:cs typeface="Poppins"/>
                          <a:sym typeface="Poppins"/>
                        </a:rPr>
                        <a:t>is a broader perspective on teaching and learning that encompasses teaching across in-person, remote, and hybrid environments and in which teachers are empowered to design learning experiences with intention, choice, and voice. </a:t>
                      </a:r>
                      <a:endParaRPr>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02400">
                <a:tc>
                  <a:txBody>
                    <a:bodyPr/>
                    <a:lstStyle/>
                    <a:p>
                      <a:pPr indent="0" lvl="0" marL="0" rtl="0" algn="l">
                        <a:spcBef>
                          <a:spcPts val="0"/>
                        </a:spcBef>
                        <a:spcAft>
                          <a:spcPts val="0"/>
                        </a:spcAft>
                        <a:buNone/>
                      </a:pPr>
                      <a:r>
                        <a:rPr b="1" lang="en">
                          <a:latin typeface="Poppins"/>
                          <a:ea typeface="Poppins"/>
                          <a:cs typeface="Poppins"/>
                          <a:sym typeface="Poppins"/>
                        </a:rPr>
                        <a:t>VUCA </a:t>
                      </a:r>
                      <a:endParaRPr b="1">
                        <a:latin typeface="Poppins"/>
                        <a:ea typeface="Poppins"/>
                        <a:cs typeface="Poppins"/>
                        <a:sym typeface="Poppins"/>
                      </a:endParaRPr>
                    </a:p>
                    <a:p>
                      <a:pPr indent="0" lvl="0" marL="0" rtl="0" algn="l">
                        <a:lnSpc>
                          <a:spcPct val="115000"/>
                        </a:lnSpc>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Volatile, uncertain, complex, and ambiguous. </a:t>
                      </a:r>
                      <a:r>
                        <a:rPr lang="en" u="sng">
                          <a:solidFill>
                            <a:srgbClr val="1155CC"/>
                          </a:solidFill>
                          <a:latin typeface="Poppins"/>
                          <a:ea typeface="Poppins"/>
                          <a:cs typeface="Poppins"/>
                          <a:sym typeface="Poppins"/>
                          <a:hlinkClick r:id="rId3">
                            <a:extLst>
                              <a:ext uri="{A12FA001-AC4F-418D-AE19-62706E023703}">
                                <ahyp:hlinkClr val="tx"/>
                              </a:ext>
                            </a:extLst>
                          </a:hlinkClick>
                        </a:rPr>
                        <a:t>VUCA</a:t>
                      </a:r>
                      <a:r>
                        <a:rPr lang="en">
                          <a:latin typeface="Poppins"/>
                          <a:ea typeface="Poppins"/>
                          <a:cs typeface="Poppins"/>
                          <a:sym typeface="Poppins"/>
                        </a:rPr>
                        <a:t> is a useful frame for thinking through the “new normal” of contemporary education. </a:t>
                      </a:r>
                      <a:endParaRPr>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47" name="Google Shape;747;p2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8" name="Google Shape;748;p2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9" name="Google Shape;749;p2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0" name="Google Shape;750;p2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1" name="Google Shape;751;p2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2" name="Google Shape;752;p2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3" name="Google Shape;753;p2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4" name="Google Shape;754;p2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5" name="Google Shape;755;p2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6" name="Google Shape;756;p2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7" name="Google Shape;757;p2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8" name="Google Shape;758;p2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