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Lst>
  <p:sldSz cy="10058400" cx="7772400"/>
  <p:notesSz cx="6858000" cy="9144000"/>
  <p:embeddedFontLst>
    <p:embeddedFont>
      <p:font typeface="Caveat"/>
      <p:regular r:id="rId111"/>
      <p:bold r:id="rId112"/>
    </p:embeddedFont>
    <p:embeddedFont>
      <p:font typeface="Poppins"/>
      <p:regular r:id="rId113"/>
      <p:bold r:id="rId114"/>
      <p:italic r:id="rId115"/>
      <p:boldItalic r:id="rId116"/>
    </p:embeddedFont>
    <p:embeddedFont>
      <p:font typeface="Barlow Condensed"/>
      <p:regular r:id="rId117"/>
      <p:bold r:id="rId118"/>
      <p:italic r:id="rId119"/>
      <p:boldItalic r:id="rId120"/>
    </p:embeddedFont>
    <p:embeddedFont>
      <p:font typeface="Yeseva One"/>
      <p:regular r:id="rId121"/>
    </p:embeddedFont>
    <p:embeddedFont>
      <p:font typeface="Esteban"/>
      <p:regular r:id="rId122"/>
    </p:embeddedFont>
    <p:embeddedFont>
      <p:font typeface="Homemade Apple"/>
      <p:regular r:id="rId1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C72AE3C-9F97-4905-AC4B-5E5AFB15FA01}">
  <a:tblStyle styleId="{FC72AE3C-9F97-4905-AC4B-5E5AFB15FA0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121" Type="http://schemas.openxmlformats.org/officeDocument/2006/relationships/font" Target="fonts/YesevaOne-regular.fntdata"/><Relationship Id="rId25" Type="http://schemas.openxmlformats.org/officeDocument/2006/relationships/slide" Target="slides/slide19.xml"/><Relationship Id="rId120" Type="http://schemas.openxmlformats.org/officeDocument/2006/relationships/font" Target="fonts/BarlowCondensed-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23" Type="http://schemas.openxmlformats.org/officeDocument/2006/relationships/font" Target="fonts/HomemadeApple-regular.fntdata"/><Relationship Id="rId122" Type="http://schemas.openxmlformats.org/officeDocument/2006/relationships/font" Target="fonts/Esteban-regular.fntdata"/><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font" Target="fonts/BarlowCondensed-bold.fntdata"/><Relationship Id="rId117" Type="http://schemas.openxmlformats.org/officeDocument/2006/relationships/font" Target="fonts/BarlowCondensed-regular.fntdata"/><Relationship Id="rId116" Type="http://schemas.openxmlformats.org/officeDocument/2006/relationships/font" Target="fonts/Poppins-boldItalic.fntdata"/><Relationship Id="rId115" Type="http://schemas.openxmlformats.org/officeDocument/2006/relationships/font" Target="fonts/Poppins-italic.fntdata"/><Relationship Id="rId119" Type="http://schemas.openxmlformats.org/officeDocument/2006/relationships/font" Target="fonts/BarlowCondensed-italic.fntdata"/><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font" Target="fonts/Poppins-bold.fntdata"/><Relationship Id="rId18" Type="http://schemas.openxmlformats.org/officeDocument/2006/relationships/slide" Target="slides/slide12.xml"/><Relationship Id="rId113" Type="http://schemas.openxmlformats.org/officeDocument/2006/relationships/font" Target="fonts/Poppins-regular.fntdata"/><Relationship Id="rId112" Type="http://schemas.openxmlformats.org/officeDocument/2006/relationships/font" Target="fonts/Caveat-bold.fntdata"/><Relationship Id="rId111" Type="http://schemas.openxmlformats.org/officeDocument/2006/relationships/font" Target="fonts/Caveat-regular.fnt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3e90ff1895_1_7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3e90ff1895_1_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13e90ff1895_1_2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13e90ff1895_1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7" name="Shape 2947"/>
        <p:cNvGrpSpPr/>
        <p:nvPr/>
      </p:nvGrpSpPr>
      <p:grpSpPr>
        <a:xfrm>
          <a:off x="0" y="0"/>
          <a:ext cx="0" cy="0"/>
          <a:chOff x="0" y="0"/>
          <a:chExt cx="0" cy="0"/>
        </a:xfrm>
      </p:grpSpPr>
      <p:sp>
        <p:nvSpPr>
          <p:cNvPr id="2948" name="Google Shape;2948;g143bb367bfc_0_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49" name="Google Shape;2949;g143bb367bfc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6" name="Shape 2966"/>
        <p:cNvGrpSpPr/>
        <p:nvPr/>
      </p:nvGrpSpPr>
      <p:grpSpPr>
        <a:xfrm>
          <a:off x="0" y="0"/>
          <a:ext cx="0" cy="0"/>
          <a:chOff x="0" y="0"/>
          <a:chExt cx="0" cy="0"/>
        </a:xfrm>
      </p:grpSpPr>
      <p:sp>
        <p:nvSpPr>
          <p:cNvPr id="2967" name="Google Shape;2967;g143bb367bfc_0_2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68" name="Google Shape;2968;g143bb367bfc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5" name="Shape 2985"/>
        <p:cNvGrpSpPr/>
        <p:nvPr/>
      </p:nvGrpSpPr>
      <p:grpSpPr>
        <a:xfrm>
          <a:off x="0" y="0"/>
          <a:ext cx="0" cy="0"/>
          <a:chOff x="0" y="0"/>
          <a:chExt cx="0" cy="0"/>
        </a:xfrm>
      </p:grpSpPr>
      <p:sp>
        <p:nvSpPr>
          <p:cNvPr id="2986" name="Google Shape;2986;g143bb367bfc_0_26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87" name="Google Shape;2987;g143bb367bfc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3" name="Shape 3003"/>
        <p:cNvGrpSpPr/>
        <p:nvPr/>
      </p:nvGrpSpPr>
      <p:grpSpPr>
        <a:xfrm>
          <a:off x="0" y="0"/>
          <a:ext cx="0" cy="0"/>
          <a:chOff x="0" y="0"/>
          <a:chExt cx="0" cy="0"/>
        </a:xfrm>
      </p:grpSpPr>
      <p:sp>
        <p:nvSpPr>
          <p:cNvPr id="3004" name="Google Shape;3004;g143bb367bfc_0_1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05" name="Google Shape;3005;g143bb367bfc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8" name="Shape 3028"/>
        <p:cNvGrpSpPr/>
        <p:nvPr/>
      </p:nvGrpSpPr>
      <p:grpSpPr>
        <a:xfrm>
          <a:off x="0" y="0"/>
          <a:ext cx="0" cy="0"/>
          <a:chOff x="0" y="0"/>
          <a:chExt cx="0" cy="0"/>
        </a:xfrm>
      </p:grpSpPr>
      <p:sp>
        <p:nvSpPr>
          <p:cNvPr id="3029" name="Google Shape;3029;g140018fb131_0_139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30" name="Google Shape;3030;g140018fb131_0_1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136c18b8cbc_0_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136c18b8cbc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13e90ff1895_1_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13e90ff1895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13e90ff1895_1_1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13e90ff1895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13e90ff1895_1_1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4" name="Google Shape;864;g13e90ff1895_1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13e90ff1895_1_1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13e90ff1895_1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13e90ff1895_1_3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0" name="Google Shape;920;g13e90ff1895_1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13ba9f4b5db_2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8" name="Google Shape;948;g13ba9f4b5db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13e90ff1895_1_3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1" name="Google Shape;981;g13e90ff1895_1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13e90ff1895_1_4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13e90ff1895_1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40018fb131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40018fb1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gf4979bc1ac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1" name="Google Shape;1021;gf4979bc1a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g13e90ff1895_1_4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40" name="Google Shape;1040;g13e90ff1895_1_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13e90ff1895_1_49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2" name="Google Shape;1062;g13e90ff1895_1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13e90ff1895_1_4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74" name="Google Shape;1074;g13e90ff1895_1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13e90ff1895_1_3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3" name="Google Shape;1093;g13e90ff1895_1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g13e90ff1895_1_5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3" name="Google Shape;1113;g13e90ff1895_1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g13e90ff1895_1_4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1" name="Google Shape;1131;g13e90ff1895_1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9" name="Shape 1149"/>
        <p:cNvGrpSpPr/>
        <p:nvPr/>
      </p:nvGrpSpPr>
      <p:grpSpPr>
        <a:xfrm>
          <a:off x="0" y="0"/>
          <a:ext cx="0" cy="0"/>
          <a:chOff x="0" y="0"/>
          <a:chExt cx="0" cy="0"/>
        </a:xfrm>
      </p:grpSpPr>
      <p:sp>
        <p:nvSpPr>
          <p:cNvPr id="1150" name="Google Shape;1150;g13e90ff1895_1_58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1" name="Google Shape;1151;g13e90ff1895_1_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g1468a469a70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2" name="Google Shape;1172;g1468a469a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0" name="Shape 1190"/>
        <p:cNvGrpSpPr/>
        <p:nvPr/>
      </p:nvGrpSpPr>
      <p:grpSpPr>
        <a:xfrm>
          <a:off x="0" y="0"/>
          <a:ext cx="0" cy="0"/>
          <a:chOff x="0" y="0"/>
          <a:chExt cx="0" cy="0"/>
        </a:xfrm>
      </p:grpSpPr>
      <p:sp>
        <p:nvSpPr>
          <p:cNvPr id="1191" name="Google Shape;1191;g13ba9f4b5db_2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2" name="Google Shape;1192;g13ba9f4b5db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3e90ff1895_1_2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3e90ff1895_1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g13e90ff1895_1_7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5" name="Google Shape;1215;g13e90ff1895_1_7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g13e90ff1895_1_7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4" name="Google Shape;1234;g13e90ff1895_1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g140018fb131_0_110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9" name="Google Shape;1259;g140018fb131_0_1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g136c18b8cbc_0_1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6" name="Google Shape;1286;g136c18b8cbc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9" name="Shape 1309"/>
        <p:cNvGrpSpPr/>
        <p:nvPr/>
      </p:nvGrpSpPr>
      <p:grpSpPr>
        <a:xfrm>
          <a:off x="0" y="0"/>
          <a:ext cx="0" cy="0"/>
          <a:chOff x="0" y="0"/>
          <a:chExt cx="0" cy="0"/>
        </a:xfrm>
      </p:grpSpPr>
      <p:sp>
        <p:nvSpPr>
          <p:cNvPr id="1310" name="Google Shape;1310;g13e90ff1895_1_8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1" name="Google Shape;1311;g13e90ff1895_1_8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g13e90ff1895_1_107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1" name="Google Shape;1331;g13e90ff1895_1_10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0" name="Shape 1350"/>
        <p:cNvGrpSpPr/>
        <p:nvPr/>
      </p:nvGrpSpPr>
      <p:grpSpPr>
        <a:xfrm>
          <a:off x="0" y="0"/>
          <a:ext cx="0" cy="0"/>
          <a:chOff x="0" y="0"/>
          <a:chExt cx="0" cy="0"/>
        </a:xfrm>
      </p:grpSpPr>
      <p:sp>
        <p:nvSpPr>
          <p:cNvPr id="1351" name="Google Shape;1351;g13e90ff1895_1_11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2" name="Google Shape;1352;g13e90ff1895_1_1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g13e90ff1895_1_11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0" name="Google Shape;1370;g13e90ff1895_1_1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g136c18b8cbc_0_1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2" name="Google Shape;1392;g136c18b8cbc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1" name="Shape 1411"/>
        <p:cNvGrpSpPr/>
        <p:nvPr/>
      </p:nvGrpSpPr>
      <p:grpSpPr>
        <a:xfrm>
          <a:off x="0" y="0"/>
          <a:ext cx="0" cy="0"/>
          <a:chOff x="0" y="0"/>
          <a:chExt cx="0" cy="0"/>
        </a:xfrm>
      </p:grpSpPr>
      <p:sp>
        <p:nvSpPr>
          <p:cNvPr id="1412" name="Google Shape;1412;g136c18b8cbc_0_20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3" name="Google Shape;1413;g136c18b8cbc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3ee06e9441_2_1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3ee06e9441_2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g13ba9f4b5db_2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3" name="Google Shape;1433;g13ba9f4b5db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4" name="Shape 1454"/>
        <p:cNvGrpSpPr/>
        <p:nvPr/>
      </p:nvGrpSpPr>
      <p:grpSpPr>
        <a:xfrm>
          <a:off x="0" y="0"/>
          <a:ext cx="0" cy="0"/>
          <a:chOff x="0" y="0"/>
          <a:chExt cx="0" cy="0"/>
        </a:xfrm>
      </p:grpSpPr>
      <p:sp>
        <p:nvSpPr>
          <p:cNvPr id="1455" name="Google Shape;1455;g13ee06e9441_2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6" name="Google Shape;1456;g13ee06e9441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g13ee06e9441_2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6" name="Google Shape;1476;g13ee06e9441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3" name="Shape 1493"/>
        <p:cNvGrpSpPr/>
        <p:nvPr/>
      </p:nvGrpSpPr>
      <p:grpSpPr>
        <a:xfrm>
          <a:off x="0" y="0"/>
          <a:ext cx="0" cy="0"/>
          <a:chOff x="0" y="0"/>
          <a:chExt cx="0" cy="0"/>
        </a:xfrm>
      </p:grpSpPr>
      <p:sp>
        <p:nvSpPr>
          <p:cNvPr id="1494" name="Google Shape;1494;g13ee06e9441_2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5" name="Google Shape;1495;g13ee06e9441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1" name="Shape 1521"/>
        <p:cNvGrpSpPr/>
        <p:nvPr/>
      </p:nvGrpSpPr>
      <p:grpSpPr>
        <a:xfrm>
          <a:off x="0" y="0"/>
          <a:ext cx="0" cy="0"/>
          <a:chOff x="0" y="0"/>
          <a:chExt cx="0" cy="0"/>
        </a:xfrm>
      </p:grpSpPr>
      <p:sp>
        <p:nvSpPr>
          <p:cNvPr id="1522" name="Google Shape;1522;g140018fb131_0_14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3" name="Google Shape;1523;g140018fb131_0_1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1" name="Shape 1551"/>
        <p:cNvGrpSpPr/>
        <p:nvPr/>
      </p:nvGrpSpPr>
      <p:grpSpPr>
        <a:xfrm>
          <a:off x="0" y="0"/>
          <a:ext cx="0" cy="0"/>
          <a:chOff x="0" y="0"/>
          <a:chExt cx="0" cy="0"/>
        </a:xfrm>
      </p:grpSpPr>
      <p:sp>
        <p:nvSpPr>
          <p:cNvPr id="1552" name="Google Shape;1552;g13ee06e9441_2_10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3" name="Google Shape;1553;g13ee06e9441_2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g13ee06e9441_2_1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2" name="Google Shape;1572;g13ee06e9441_2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g1468a469a70_2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0" name="Google Shape;1590;g1468a469a7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4" name="Shape 1614"/>
        <p:cNvGrpSpPr/>
        <p:nvPr/>
      </p:nvGrpSpPr>
      <p:grpSpPr>
        <a:xfrm>
          <a:off x="0" y="0"/>
          <a:ext cx="0" cy="0"/>
          <a:chOff x="0" y="0"/>
          <a:chExt cx="0" cy="0"/>
        </a:xfrm>
      </p:grpSpPr>
      <p:sp>
        <p:nvSpPr>
          <p:cNvPr id="1615" name="Google Shape;1615;g1468a469a70_2_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16" name="Google Shape;1616;g1468a469a70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1" name="Shape 1641"/>
        <p:cNvGrpSpPr/>
        <p:nvPr/>
      </p:nvGrpSpPr>
      <p:grpSpPr>
        <a:xfrm>
          <a:off x="0" y="0"/>
          <a:ext cx="0" cy="0"/>
          <a:chOff x="0" y="0"/>
          <a:chExt cx="0" cy="0"/>
        </a:xfrm>
      </p:grpSpPr>
      <p:sp>
        <p:nvSpPr>
          <p:cNvPr id="1642" name="Google Shape;1642;g13ba9f4b5db_2_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43" name="Google Shape;1643;g13ba9f4b5db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3ba9f4b5db_2_17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3ba9f4b5db_2_1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4" name="Shape 1664"/>
        <p:cNvGrpSpPr/>
        <p:nvPr/>
      </p:nvGrpSpPr>
      <p:grpSpPr>
        <a:xfrm>
          <a:off x="0" y="0"/>
          <a:ext cx="0" cy="0"/>
          <a:chOff x="0" y="0"/>
          <a:chExt cx="0" cy="0"/>
        </a:xfrm>
      </p:grpSpPr>
      <p:sp>
        <p:nvSpPr>
          <p:cNvPr id="1665" name="Google Shape;1665;g13ee06e9441_2_2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66" name="Google Shape;1666;g13ee06e9441_2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4" name="Shape 1684"/>
        <p:cNvGrpSpPr/>
        <p:nvPr/>
      </p:nvGrpSpPr>
      <p:grpSpPr>
        <a:xfrm>
          <a:off x="0" y="0"/>
          <a:ext cx="0" cy="0"/>
          <a:chOff x="0" y="0"/>
          <a:chExt cx="0" cy="0"/>
        </a:xfrm>
      </p:grpSpPr>
      <p:sp>
        <p:nvSpPr>
          <p:cNvPr id="1685" name="Google Shape;1685;g13ee06e9441_2_27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86" name="Google Shape;1686;g13ee06e9441_2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3" name="Shape 1703"/>
        <p:cNvGrpSpPr/>
        <p:nvPr/>
      </p:nvGrpSpPr>
      <p:grpSpPr>
        <a:xfrm>
          <a:off x="0" y="0"/>
          <a:ext cx="0" cy="0"/>
          <a:chOff x="0" y="0"/>
          <a:chExt cx="0" cy="0"/>
        </a:xfrm>
      </p:grpSpPr>
      <p:sp>
        <p:nvSpPr>
          <p:cNvPr id="1704" name="Google Shape;1704;g13ee06e9441_2_29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05" name="Google Shape;1705;g13ee06e9441_2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0" name="Shape 1730"/>
        <p:cNvGrpSpPr/>
        <p:nvPr/>
      </p:nvGrpSpPr>
      <p:grpSpPr>
        <a:xfrm>
          <a:off x="0" y="0"/>
          <a:ext cx="0" cy="0"/>
          <a:chOff x="0" y="0"/>
          <a:chExt cx="0" cy="0"/>
        </a:xfrm>
      </p:grpSpPr>
      <p:sp>
        <p:nvSpPr>
          <p:cNvPr id="1731" name="Google Shape;1731;g13ee06e9441_2_3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32" name="Google Shape;1732;g13ee06e9441_2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6" name="Shape 1756"/>
        <p:cNvGrpSpPr/>
        <p:nvPr/>
      </p:nvGrpSpPr>
      <p:grpSpPr>
        <a:xfrm>
          <a:off x="0" y="0"/>
          <a:ext cx="0" cy="0"/>
          <a:chOff x="0" y="0"/>
          <a:chExt cx="0" cy="0"/>
        </a:xfrm>
      </p:grpSpPr>
      <p:sp>
        <p:nvSpPr>
          <p:cNvPr id="1757" name="Google Shape;1757;g13ee06e9441_2_3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58" name="Google Shape;1758;g13ee06e9441_2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3" name="Shape 1783"/>
        <p:cNvGrpSpPr/>
        <p:nvPr/>
      </p:nvGrpSpPr>
      <p:grpSpPr>
        <a:xfrm>
          <a:off x="0" y="0"/>
          <a:ext cx="0" cy="0"/>
          <a:chOff x="0" y="0"/>
          <a:chExt cx="0" cy="0"/>
        </a:xfrm>
      </p:grpSpPr>
      <p:sp>
        <p:nvSpPr>
          <p:cNvPr id="1784" name="Google Shape;1784;g13ee06e9441_2_40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85" name="Google Shape;1785;g13ee06e9441_2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9" name="Shape 1809"/>
        <p:cNvGrpSpPr/>
        <p:nvPr/>
      </p:nvGrpSpPr>
      <p:grpSpPr>
        <a:xfrm>
          <a:off x="0" y="0"/>
          <a:ext cx="0" cy="0"/>
          <a:chOff x="0" y="0"/>
          <a:chExt cx="0" cy="0"/>
        </a:xfrm>
      </p:grpSpPr>
      <p:sp>
        <p:nvSpPr>
          <p:cNvPr id="1810" name="Google Shape;1810;g13ee06e9441_2_4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11" name="Google Shape;1811;g13ee06e9441_2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4" name="Shape 1834"/>
        <p:cNvGrpSpPr/>
        <p:nvPr/>
      </p:nvGrpSpPr>
      <p:grpSpPr>
        <a:xfrm>
          <a:off x="0" y="0"/>
          <a:ext cx="0" cy="0"/>
          <a:chOff x="0" y="0"/>
          <a:chExt cx="0" cy="0"/>
        </a:xfrm>
      </p:grpSpPr>
      <p:sp>
        <p:nvSpPr>
          <p:cNvPr id="1835" name="Google Shape;1835;g1468a469a70_2_9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36" name="Google Shape;1836;g1468a469a70_2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9" name="Shape 1859"/>
        <p:cNvGrpSpPr/>
        <p:nvPr/>
      </p:nvGrpSpPr>
      <p:grpSpPr>
        <a:xfrm>
          <a:off x="0" y="0"/>
          <a:ext cx="0" cy="0"/>
          <a:chOff x="0" y="0"/>
          <a:chExt cx="0" cy="0"/>
        </a:xfrm>
      </p:grpSpPr>
      <p:sp>
        <p:nvSpPr>
          <p:cNvPr id="1860" name="Google Shape;1860;g13ba9f4b5db_2_1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61" name="Google Shape;1861;g13ba9f4b5db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2" name="Shape 1882"/>
        <p:cNvGrpSpPr/>
        <p:nvPr/>
      </p:nvGrpSpPr>
      <p:grpSpPr>
        <a:xfrm>
          <a:off x="0" y="0"/>
          <a:ext cx="0" cy="0"/>
          <a:chOff x="0" y="0"/>
          <a:chExt cx="0" cy="0"/>
        </a:xfrm>
      </p:grpSpPr>
      <p:sp>
        <p:nvSpPr>
          <p:cNvPr id="1883" name="Google Shape;1883;g13ee06e9441_2_5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84" name="Google Shape;1884;g13ee06e9441_2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e7ae25d076_0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e7ae25d076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1" name="Shape 1901"/>
        <p:cNvGrpSpPr/>
        <p:nvPr/>
      </p:nvGrpSpPr>
      <p:grpSpPr>
        <a:xfrm>
          <a:off x="0" y="0"/>
          <a:ext cx="0" cy="0"/>
          <a:chOff x="0" y="0"/>
          <a:chExt cx="0" cy="0"/>
        </a:xfrm>
      </p:grpSpPr>
      <p:sp>
        <p:nvSpPr>
          <p:cNvPr id="1902" name="Google Shape;1902;g13ee06e9441_2_5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03" name="Google Shape;1903;g13ee06e9441_2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9" name="Shape 1929"/>
        <p:cNvGrpSpPr/>
        <p:nvPr/>
      </p:nvGrpSpPr>
      <p:grpSpPr>
        <a:xfrm>
          <a:off x="0" y="0"/>
          <a:ext cx="0" cy="0"/>
          <a:chOff x="0" y="0"/>
          <a:chExt cx="0" cy="0"/>
        </a:xfrm>
      </p:grpSpPr>
      <p:sp>
        <p:nvSpPr>
          <p:cNvPr id="1930" name="Google Shape;1930;g13ee06e9441_2_6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31" name="Google Shape;1931;g13ee06e9441_2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6" name="Shape 1956"/>
        <p:cNvGrpSpPr/>
        <p:nvPr/>
      </p:nvGrpSpPr>
      <p:grpSpPr>
        <a:xfrm>
          <a:off x="0" y="0"/>
          <a:ext cx="0" cy="0"/>
          <a:chOff x="0" y="0"/>
          <a:chExt cx="0" cy="0"/>
        </a:xfrm>
      </p:grpSpPr>
      <p:sp>
        <p:nvSpPr>
          <p:cNvPr id="1957" name="Google Shape;1957;g13ee06e9441_2_6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58" name="Google Shape;1958;g13ee06e9441_2_6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2" name="Shape 1982"/>
        <p:cNvGrpSpPr/>
        <p:nvPr/>
      </p:nvGrpSpPr>
      <p:grpSpPr>
        <a:xfrm>
          <a:off x="0" y="0"/>
          <a:ext cx="0" cy="0"/>
          <a:chOff x="0" y="0"/>
          <a:chExt cx="0" cy="0"/>
        </a:xfrm>
      </p:grpSpPr>
      <p:sp>
        <p:nvSpPr>
          <p:cNvPr id="1983" name="Google Shape;1983;g13ee06e9441_2_7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84" name="Google Shape;1984;g13ee06e9441_2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9" name="Shape 2009"/>
        <p:cNvGrpSpPr/>
        <p:nvPr/>
      </p:nvGrpSpPr>
      <p:grpSpPr>
        <a:xfrm>
          <a:off x="0" y="0"/>
          <a:ext cx="0" cy="0"/>
          <a:chOff x="0" y="0"/>
          <a:chExt cx="0" cy="0"/>
        </a:xfrm>
      </p:grpSpPr>
      <p:sp>
        <p:nvSpPr>
          <p:cNvPr id="2010" name="Google Shape;2010;g13ee06e9441_2_68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11" name="Google Shape;2011;g13ee06e9441_2_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5" name="Shape 2035"/>
        <p:cNvGrpSpPr/>
        <p:nvPr/>
      </p:nvGrpSpPr>
      <p:grpSpPr>
        <a:xfrm>
          <a:off x="0" y="0"/>
          <a:ext cx="0" cy="0"/>
          <a:chOff x="0" y="0"/>
          <a:chExt cx="0" cy="0"/>
        </a:xfrm>
      </p:grpSpPr>
      <p:sp>
        <p:nvSpPr>
          <p:cNvPr id="2036" name="Google Shape;2036;g13ee06e9441_2_7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37" name="Google Shape;2037;g13ee06e9441_2_7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6" name="Shape 2056"/>
        <p:cNvGrpSpPr/>
        <p:nvPr/>
      </p:nvGrpSpPr>
      <p:grpSpPr>
        <a:xfrm>
          <a:off x="0" y="0"/>
          <a:ext cx="0" cy="0"/>
          <a:chOff x="0" y="0"/>
          <a:chExt cx="0" cy="0"/>
        </a:xfrm>
      </p:grpSpPr>
      <p:sp>
        <p:nvSpPr>
          <p:cNvPr id="2057" name="Google Shape;2057;g13ee06e9441_2_7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58" name="Google Shape;2058;g13ee06e9441_2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1" name="Shape 2081"/>
        <p:cNvGrpSpPr/>
        <p:nvPr/>
      </p:nvGrpSpPr>
      <p:grpSpPr>
        <a:xfrm>
          <a:off x="0" y="0"/>
          <a:ext cx="0" cy="0"/>
          <a:chOff x="0" y="0"/>
          <a:chExt cx="0" cy="0"/>
        </a:xfrm>
      </p:grpSpPr>
      <p:sp>
        <p:nvSpPr>
          <p:cNvPr id="2082" name="Google Shape;2082;g140018fb131_0_13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83" name="Google Shape;2083;g140018fb131_0_1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6" name="Shape 2106"/>
        <p:cNvGrpSpPr/>
        <p:nvPr/>
      </p:nvGrpSpPr>
      <p:grpSpPr>
        <a:xfrm>
          <a:off x="0" y="0"/>
          <a:ext cx="0" cy="0"/>
          <a:chOff x="0" y="0"/>
          <a:chExt cx="0" cy="0"/>
        </a:xfrm>
      </p:grpSpPr>
      <p:sp>
        <p:nvSpPr>
          <p:cNvPr id="2107" name="Google Shape;2107;g13ba9f4b5db_2_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08" name="Google Shape;2108;g13ba9f4b5db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9" name="Shape 2129"/>
        <p:cNvGrpSpPr/>
        <p:nvPr/>
      </p:nvGrpSpPr>
      <p:grpSpPr>
        <a:xfrm>
          <a:off x="0" y="0"/>
          <a:ext cx="0" cy="0"/>
          <a:chOff x="0" y="0"/>
          <a:chExt cx="0" cy="0"/>
        </a:xfrm>
      </p:grpSpPr>
      <p:sp>
        <p:nvSpPr>
          <p:cNvPr id="2130" name="Google Shape;2130;g1405e16af34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31" name="Google Shape;2131;g1405e16af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13ba9f4b5db_2_170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13ba9f4b5db_2_1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9" name="Shape 2149"/>
        <p:cNvGrpSpPr/>
        <p:nvPr/>
      </p:nvGrpSpPr>
      <p:grpSpPr>
        <a:xfrm>
          <a:off x="0" y="0"/>
          <a:ext cx="0" cy="0"/>
          <a:chOff x="0" y="0"/>
          <a:chExt cx="0" cy="0"/>
        </a:xfrm>
      </p:grpSpPr>
      <p:sp>
        <p:nvSpPr>
          <p:cNvPr id="2150" name="Google Shape;2150;g1405e16af34_0_16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51" name="Google Shape;2151;g1405e16af34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8" name="Shape 2168"/>
        <p:cNvGrpSpPr/>
        <p:nvPr/>
      </p:nvGrpSpPr>
      <p:grpSpPr>
        <a:xfrm>
          <a:off x="0" y="0"/>
          <a:ext cx="0" cy="0"/>
          <a:chOff x="0" y="0"/>
          <a:chExt cx="0" cy="0"/>
        </a:xfrm>
      </p:grpSpPr>
      <p:sp>
        <p:nvSpPr>
          <p:cNvPr id="2169" name="Google Shape;2169;g1405e16af34_0_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70" name="Google Shape;2170;g1405e16af3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5" name="Shape 2195"/>
        <p:cNvGrpSpPr/>
        <p:nvPr/>
      </p:nvGrpSpPr>
      <p:grpSpPr>
        <a:xfrm>
          <a:off x="0" y="0"/>
          <a:ext cx="0" cy="0"/>
          <a:chOff x="0" y="0"/>
          <a:chExt cx="0" cy="0"/>
        </a:xfrm>
      </p:grpSpPr>
      <p:sp>
        <p:nvSpPr>
          <p:cNvPr id="2196" name="Google Shape;2196;g1405e16af34_0_7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97" name="Google Shape;2197;g1405e16af3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2" name="Shape 2222"/>
        <p:cNvGrpSpPr/>
        <p:nvPr/>
      </p:nvGrpSpPr>
      <p:grpSpPr>
        <a:xfrm>
          <a:off x="0" y="0"/>
          <a:ext cx="0" cy="0"/>
          <a:chOff x="0" y="0"/>
          <a:chExt cx="0" cy="0"/>
        </a:xfrm>
      </p:grpSpPr>
      <p:sp>
        <p:nvSpPr>
          <p:cNvPr id="2223" name="Google Shape;2223;g1421119b07a_0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24" name="Google Shape;2224;g1421119b07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8" name="Shape 2248"/>
        <p:cNvGrpSpPr/>
        <p:nvPr/>
      </p:nvGrpSpPr>
      <p:grpSpPr>
        <a:xfrm>
          <a:off x="0" y="0"/>
          <a:ext cx="0" cy="0"/>
          <a:chOff x="0" y="0"/>
          <a:chExt cx="0" cy="0"/>
        </a:xfrm>
      </p:grpSpPr>
      <p:sp>
        <p:nvSpPr>
          <p:cNvPr id="2249" name="Google Shape;2249;g1405e16af34_0_1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50" name="Google Shape;2250;g1405e16af34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2" name="Shape 2272"/>
        <p:cNvGrpSpPr/>
        <p:nvPr/>
      </p:nvGrpSpPr>
      <p:grpSpPr>
        <a:xfrm>
          <a:off x="0" y="0"/>
          <a:ext cx="0" cy="0"/>
          <a:chOff x="0" y="0"/>
          <a:chExt cx="0" cy="0"/>
        </a:xfrm>
      </p:grpSpPr>
      <p:sp>
        <p:nvSpPr>
          <p:cNvPr id="2273" name="Google Shape;2273;g1421119b07a_0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74" name="Google Shape;2274;g1421119b07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4" name="Shape 2304"/>
        <p:cNvGrpSpPr/>
        <p:nvPr/>
      </p:nvGrpSpPr>
      <p:grpSpPr>
        <a:xfrm>
          <a:off x="0" y="0"/>
          <a:ext cx="0" cy="0"/>
          <a:chOff x="0" y="0"/>
          <a:chExt cx="0" cy="0"/>
        </a:xfrm>
      </p:grpSpPr>
      <p:sp>
        <p:nvSpPr>
          <p:cNvPr id="2305" name="Google Shape;2305;g145ec1b43d9_0_11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06" name="Google Shape;2306;g145ec1b43d9_0_1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6" name="Shape 2336"/>
        <p:cNvGrpSpPr/>
        <p:nvPr/>
      </p:nvGrpSpPr>
      <p:grpSpPr>
        <a:xfrm>
          <a:off x="0" y="0"/>
          <a:ext cx="0" cy="0"/>
          <a:chOff x="0" y="0"/>
          <a:chExt cx="0" cy="0"/>
        </a:xfrm>
      </p:grpSpPr>
      <p:sp>
        <p:nvSpPr>
          <p:cNvPr id="2337" name="Google Shape;2337;g13ba9f4b5db_2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38" name="Google Shape;2338;g13ba9f4b5db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9" name="Shape 2359"/>
        <p:cNvGrpSpPr/>
        <p:nvPr/>
      </p:nvGrpSpPr>
      <p:grpSpPr>
        <a:xfrm>
          <a:off x="0" y="0"/>
          <a:ext cx="0" cy="0"/>
          <a:chOff x="0" y="0"/>
          <a:chExt cx="0" cy="0"/>
        </a:xfrm>
      </p:grpSpPr>
      <p:sp>
        <p:nvSpPr>
          <p:cNvPr id="2360" name="Google Shape;2360;g13731e90f82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61" name="Google Shape;2361;g13731e90f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6" name="Shape 2396"/>
        <p:cNvGrpSpPr/>
        <p:nvPr/>
      </p:nvGrpSpPr>
      <p:grpSpPr>
        <a:xfrm>
          <a:off x="0" y="0"/>
          <a:ext cx="0" cy="0"/>
          <a:chOff x="0" y="0"/>
          <a:chExt cx="0" cy="0"/>
        </a:xfrm>
      </p:grpSpPr>
      <p:sp>
        <p:nvSpPr>
          <p:cNvPr id="2397" name="Google Shape;2397;g13731e90f82_0_9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98" name="Google Shape;2398;g13731e90f82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13ba9f4b5db_2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13ba9f4b5db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3" name="Shape 2423"/>
        <p:cNvGrpSpPr/>
        <p:nvPr/>
      </p:nvGrpSpPr>
      <p:grpSpPr>
        <a:xfrm>
          <a:off x="0" y="0"/>
          <a:ext cx="0" cy="0"/>
          <a:chOff x="0" y="0"/>
          <a:chExt cx="0" cy="0"/>
        </a:xfrm>
      </p:grpSpPr>
      <p:sp>
        <p:nvSpPr>
          <p:cNvPr id="2424" name="Google Shape;2424;g13731e90f82_0_1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25" name="Google Shape;2425;g13731e90f82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0" name="Shape 2450"/>
        <p:cNvGrpSpPr/>
        <p:nvPr/>
      </p:nvGrpSpPr>
      <p:grpSpPr>
        <a:xfrm>
          <a:off x="0" y="0"/>
          <a:ext cx="0" cy="0"/>
          <a:chOff x="0" y="0"/>
          <a:chExt cx="0" cy="0"/>
        </a:xfrm>
      </p:grpSpPr>
      <p:sp>
        <p:nvSpPr>
          <p:cNvPr id="2451" name="Google Shape;2451;g13731e90f82_0_2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52" name="Google Shape;2452;g13731e90f82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6" name="Shape 2476"/>
        <p:cNvGrpSpPr/>
        <p:nvPr/>
      </p:nvGrpSpPr>
      <p:grpSpPr>
        <a:xfrm>
          <a:off x="0" y="0"/>
          <a:ext cx="0" cy="0"/>
          <a:chOff x="0" y="0"/>
          <a:chExt cx="0" cy="0"/>
        </a:xfrm>
      </p:grpSpPr>
      <p:sp>
        <p:nvSpPr>
          <p:cNvPr id="2477" name="Google Shape;2477;g13731e90f82_0_1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78" name="Google Shape;2478;g13731e90f82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4" name="Shape 2504"/>
        <p:cNvGrpSpPr/>
        <p:nvPr/>
      </p:nvGrpSpPr>
      <p:grpSpPr>
        <a:xfrm>
          <a:off x="0" y="0"/>
          <a:ext cx="0" cy="0"/>
          <a:chOff x="0" y="0"/>
          <a:chExt cx="0" cy="0"/>
        </a:xfrm>
      </p:grpSpPr>
      <p:sp>
        <p:nvSpPr>
          <p:cNvPr id="2505" name="Google Shape;2505;g13ba9f4b5db_2_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06" name="Google Shape;2506;g13ba9f4b5db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7" name="Shape 2527"/>
        <p:cNvGrpSpPr/>
        <p:nvPr/>
      </p:nvGrpSpPr>
      <p:grpSpPr>
        <a:xfrm>
          <a:off x="0" y="0"/>
          <a:ext cx="0" cy="0"/>
          <a:chOff x="0" y="0"/>
          <a:chExt cx="0" cy="0"/>
        </a:xfrm>
      </p:grpSpPr>
      <p:sp>
        <p:nvSpPr>
          <p:cNvPr id="2528" name="Google Shape;2528;g140018fb131_0_147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29" name="Google Shape;2529;g140018fb131_0_1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7" name="Shape 2547"/>
        <p:cNvGrpSpPr/>
        <p:nvPr/>
      </p:nvGrpSpPr>
      <p:grpSpPr>
        <a:xfrm>
          <a:off x="0" y="0"/>
          <a:ext cx="0" cy="0"/>
          <a:chOff x="0" y="0"/>
          <a:chExt cx="0" cy="0"/>
        </a:xfrm>
      </p:grpSpPr>
      <p:sp>
        <p:nvSpPr>
          <p:cNvPr id="2548" name="Google Shape;2548;g140018fb131_0_14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49" name="Google Shape;2549;g140018fb131_0_1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5" name="Shape 2575"/>
        <p:cNvGrpSpPr/>
        <p:nvPr/>
      </p:nvGrpSpPr>
      <p:grpSpPr>
        <a:xfrm>
          <a:off x="0" y="0"/>
          <a:ext cx="0" cy="0"/>
          <a:chOff x="0" y="0"/>
          <a:chExt cx="0" cy="0"/>
        </a:xfrm>
      </p:grpSpPr>
      <p:sp>
        <p:nvSpPr>
          <p:cNvPr id="2576" name="Google Shape;2576;g140018fb131_0_15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77" name="Google Shape;2577;g140018fb131_0_1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2" name="Shape 2602"/>
        <p:cNvGrpSpPr/>
        <p:nvPr/>
      </p:nvGrpSpPr>
      <p:grpSpPr>
        <a:xfrm>
          <a:off x="0" y="0"/>
          <a:ext cx="0" cy="0"/>
          <a:chOff x="0" y="0"/>
          <a:chExt cx="0" cy="0"/>
        </a:xfrm>
      </p:grpSpPr>
      <p:sp>
        <p:nvSpPr>
          <p:cNvPr id="2603" name="Google Shape;2603;g140018fb131_0_157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04" name="Google Shape;2604;g140018fb131_0_1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9" name="Shape 2629"/>
        <p:cNvGrpSpPr/>
        <p:nvPr/>
      </p:nvGrpSpPr>
      <p:grpSpPr>
        <a:xfrm>
          <a:off x="0" y="0"/>
          <a:ext cx="0" cy="0"/>
          <a:chOff x="0" y="0"/>
          <a:chExt cx="0" cy="0"/>
        </a:xfrm>
      </p:grpSpPr>
      <p:sp>
        <p:nvSpPr>
          <p:cNvPr id="2630" name="Google Shape;2630;g140018fb131_0_160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31" name="Google Shape;2631;g140018fb131_0_1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7" name="Shape 2647"/>
        <p:cNvGrpSpPr/>
        <p:nvPr/>
      </p:nvGrpSpPr>
      <p:grpSpPr>
        <a:xfrm>
          <a:off x="0" y="0"/>
          <a:ext cx="0" cy="0"/>
          <a:chOff x="0" y="0"/>
          <a:chExt cx="0" cy="0"/>
        </a:xfrm>
      </p:grpSpPr>
      <p:sp>
        <p:nvSpPr>
          <p:cNvPr id="2648" name="Google Shape;2648;g140018fb131_0_16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49" name="Google Shape;2649;g140018fb131_0_1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13e90ff1895_1_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13e90ff1895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2" name="Shape 2672"/>
        <p:cNvGrpSpPr/>
        <p:nvPr/>
      </p:nvGrpSpPr>
      <p:grpSpPr>
        <a:xfrm>
          <a:off x="0" y="0"/>
          <a:ext cx="0" cy="0"/>
          <a:chOff x="0" y="0"/>
          <a:chExt cx="0" cy="0"/>
        </a:xfrm>
      </p:grpSpPr>
      <p:sp>
        <p:nvSpPr>
          <p:cNvPr id="2673" name="Google Shape;2673;g140018fb131_0_16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74" name="Google Shape;2674;g140018fb131_0_1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7" name="Shape 2697"/>
        <p:cNvGrpSpPr/>
        <p:nvPr/>
      </p:nvGrpSpPr>
      <p:grpSpPr>
        <a:xfrm>
          <a:off x="0" y="0"/>
          <a:ext cx="0" cy="0"/>
          <a:chOff x="0" y="0"/>
          <a:chExt cx="0" cy="0"/>
        </a:xfrm>
      </p:grpSpPr>
      <p:sp>
        <p:nvSpPr>
          <p:cNvPr id="2698" name="Google Shape;2698;g140018fb131_0_17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99" name="Google Shape;2699;g140018fb131_0_17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2" name="Shape 2722"/>
        <p:cNvGrpSpPr/>
        <p:nvPr/>
      </p:nvGrpSpPr>
      <p:grpSpPr>
        <a:xfrm>
          <a:off x="0" y="0"/>
          <a:ext cx="0" cy="0"/>
          <a:chOff x="0" y="0"/>
          <a:chExt cx="0" cy="0"/>
        </a:xfrm>
      </p:grpSpPr>
      <p:sp>
        <p:nvSpPr>
          <p:cNvPr id="2723" name="Google Shape;2723;g140018fb131_0_17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24" name="Google Shape;2724;g140018fb131_0_1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6" name="Shape 2746"/>
        <p:cNvGrpSpPr/>
        <p:nvPr/>
      </p:nvGrpSpPr>
      <p:grpSpPr>
        <a:xfrm>
          <a:off x="0" y="0"/>
          <a:ext cx="0" cy="0"/>
          <a:chOff x="0" y="0"/>
          <a:chExt cx="0" cy="0"/>
        </a:xfrm>
      </p:grpSpPr>
      <p:sp>
        <p:nvSpPr>
          <p:cNvPr id="2747" name="Google Shape;2747;g13ba9f4b5db_2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48" name="Google Shape;2748;g13ba9f4b5db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9" name="Shape 2769"/>
        <p:cNvGrpSpPr/>
        <p:nvPr/>
      </p:nvGrpSpPr>
      <p:grpSpPr>
        <a:xfrm>
          <a:off x="0" y="0"/>
          <a:ext cx="0" cy="0"/>
          <a:chOff x="0" y="0"/>
          <a:chExt cx="0" cy="0"/>
        </a:xfrm>
      </p:grpSpPr>
      <p:sp>
        <p:nvSpPr>
          <p:cNvPr id="2770" name="Google Shape;2770;g143bb367bfc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71" name="Google Shape;2771;g143bb367b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8" name="Shape 2788"/>
        <p:cNvGrpSpPr/>
        <p:nvPr/>
      </p:nvGrpSpPr>
      <p:grpSpPr>
        <a:xfrm>
          <a:off x="0" y="0"/>
          <a:ext cx="0" cy="0"/>
          <a:chOff x="0" y="0"/>
          <a:chExt cx="0" cy="0"/>
        </a:xfrm>
      </p:grpSpPr>
      <p:sp>
        <p:nvSpPr>
          <p:cNvPr id="2789" name="Google Shape;2789;g143bb367bfc_0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90" name="Google Shape;2790;g143bb367bf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5" name="Shape 2815"/>
        <p:cNvGrpSpPr/>
        <p:nvPr/>
      </p:nvGrpSpPr>
      <p:grpSpPr>
        <a:xfrm>
          <a:off x="0" y="0"/>
          <a:ext cx="0" cy="0"/>
          <a:chOff x="0" y="0"/>
          <a:chExt cx="0" cy="0"/>
        </a:xfrm>
      </p:grpSpPr>
      <p:sp>
        <p:nvSpPr>
          <p:cNvPr id="2816" name="Google Shape;2816;g143bb367bfc_0_1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817" name="Google Shape;2817;g143bb367bfc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2" name="Shape 2852"/>
        <p:cNvGrpSpPr/>
        <p:nvPr/>
      </p:nvGrpSpPr>
      <p:grpSpPr>
        <a:xfrm>
          <a:off x="0" y="0"/>
          <a:ext cx="0" cy="0"/>
          <a:chOff x="0" y="0"/>
          <a:chExt cx="0" cy="0"/>
        </a:xfrm>
      </p:grpSpPr>
      <p:sp>
        <p:nvSpPr>
          <p:cNvPr id="2853" name="Google Shape;2853;g145ec1b4203_0_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854" name="Google Shape;2854;g145ec1b420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5" name="Shape 2885"/>
        <p:cNvGrpSpPr/>
        <p:nvPr/>
      </p:nvGrpSpPr>
      <p:grpSpPr>
        <a:xfrm>
          <a:off x="0" y="0"/>
          <a:ext cx="0" cy="0"/>
          <a:chOff x="0" y="0"/>
          <a:chExt cx="0" cy="0"/>
        </a:xfrm>
      </p:grpSpPr>
      <p:sp>
        <p:nvSpPr>
          <p:cNvPr id="2886" name="Google Shape;2886;g145f5d85ac6_0_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887" name="Google Shape;2887;g145f5d85ac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0" name="Shape 2920"/>
        <p:cNvGrpSpPr/>
        <p:nvPr/>
      </p:nvGrpSpPr>
      <p:grpSpPr>
        <a:xfrm>
          <a:off x="0" y="0"/>
          <a:ext cx="0" cy="0"/>
          <a:chOff x="0" y="0"/>
          <a:chExt cx="0" cy="0"/>
        </a:xfrm>
      </p:grpSpPr>
      <p:sp>
        <p:nvSpPr>
          <p:cNvPr id="2921" name="Google Shape;2921;g143bb367bfc_0_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22" name="Google Shape;2922;g143bb367bfc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slidesmania.com/questions-powerpoint-google-slides/can-i-use-these-templates/" TargetMode="External"/><Relationship Id="rId4" Type="http://schemas.openxmlformats.org/officeDocument/2006/relationships/hyperlink" Target="https://www.facebook.com/SlidesManiaSM/" TargetMode="External"/><Relationship Id="rId11" Type="http://schemas.openxmlformats.org/officeDocument/2006/relationships/image" Target="../media/image2.png"/><Relationship Id="rId10" Type="http://schemas.openxmlformats.org/officeDocument/2006/relationships/hyperlink" Target="https://www.instagram.com/slidesmania/" TargetMode="External"/><Relationship Id="rId9"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hyperlink" Target="https://twitter.com/SlidesManiaSM/" TargetMode="External"/><Relationship Id="rId7" Type="http://schemas.openxmlformats.org/officeDocument/2006/relationships/image" Target="../media/image7.png"/><Relationship Id="rId8" Type="http://schemas.openxmlformats.org/officeDocument/2006/relationships/hyperlink" Target="https://www.pinterest.com/slidesmania/"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p:cSld name="CUSTOM">
    <p:spTree>
      <p:nvGrpSpPr>
        <p:cNvPr id="30" name="Shape 30"/>
        <p:cNvGrpSpPr/>
        <p:nvPr/>
      </p:nvGrpSpPr>
      <p:grpSpPr>
        <a:xfrm>
          <a:off x="0" y="0"/>
          <a:ext cx="0" cy="0"/>
          <a:chOff x="0" y="0"/>
          <a:chExt cx="0" cy="0"/>
        </a:xfrm>
      </p:grpSpPr>
      <p:sp>
        <p:nvSpPr>
          <p:cNvPr id="31" name="Google Shape;31;p2"/>
          <p:cNvSpPr/>
          <p:nvPr/>
        </p:nvSpPr>
        <p:spPr>
          <a:xfrm rot="5400000">
            <a:off x="-1307150" y="1307250"/>
            <a:ext cx="10058400" cy="7443900"/>
          </a:xfrm>
          <a:prstGeom prst="round2SameRect">
            <a:avLst>
              <a:gd fmla="val 2439"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38" name="Google Shape;38;p2"/>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algn="ctr">
              <a:spcBef>
                <a:spcPts val="0"/>
              </a:spcBef>
              <a:spcAft>
                <a:spcPts val="0"/>
              </a:spcAft>
              <a:buSzPts val="2200"/>
              <a:buNone/>
              <a:defRPr sz="2200"/>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sz="2200"/>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p:txBody>
      </p:sp>
      <p:cxnSp>
        <p:nvCxnSpPr>
          <p:cNvPr id="39" name="Google Shape;39;p2"/>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40" name="Google Shape;40;p2"/>
          <p:cNvGrpSpPr/>
          <p:nvPr/>
        </p:nvGrpSpPr>
        <p:grpSpPr>
          <a:xfrm>
            <a:off x="6631550" y="-62325"/>
            <a:ext cx="321900" cy="10177725"/>
            <a:chOff x="6402950" y="-62325"/>
            <a:chExt cx="321900" cy="10177725"/>
          </a:xfrm>
        </p:grpSpPr>
        <p:sp>
          <p:nvSpPr>
            <p:cNvPr id="41" name="Google Shape;41;p2"/>
            <p:cNvSpPr/>
            <p:nvPr/>
          </p:nvSpPr>
          <p:spPr>
            <a:xfrm>
              <a:off x="6402950" y="-62325"/>
              <a:ext cx="321900" cy="10172400"/>
            </a:xfrm>
            <a:prstGeom prst="rect">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0">
  <p:cSld name="CUSTOM_3_1_1_1_1_1_1_1_1">
    <p:spTree>
      <p:nvGrpSpPr>
        <p:cNvPr id="155" name="Shape 155"/>
        <p:cNvGrpSpPr/>
        <p:nvPr/>
      </p:nvGrpSpPr>
      <p:grpSpPr>
        <a:xfrm>
          <a:off x="0" y="0"/>
          <a:ext cx="0" cy="0"/>
          <a:chOff x="0" y="0"/>
          <a:chExt cx="0" cy="0"/>
        </a:xfrm>
      </p:grpSpPr>
      <p:sp>
        <p:nvSpPr>
          <p:cNvPr id="156" name="Google Shape;156;p11"/>
          <p:cNvSpPr/>
          <p:nvPr/>
        </p:nvSpPr>
        <p:spPr>
          <a:xfrm rot="5400000">
            <a:off x="-1307150" y="1307250"/>
            <a:ext cx="10058400" cy="7443900"/>
          </a:xfrm>
          <a:prstGeom prst="round2SameRect">
            <a:avLst>
              <a:gd fmla="val 2439" name="adj1"/>
              <a:gd fmla="val 0" name="adj2"/>
            </a:avLst>
          </a:pr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1"/>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1"/>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63" name="Google Shape;163;p11"/>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64" name="Google Shape;164;p11"/>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65" name="Google Shape;165;p11"/>
          <p:cNvGrpSpPr/>
          <p:nvPr/>
        </p:nvGrpSpPr>
        <p:grpSpPr>
          <a:xfrm>
            <a:off x="6631550" y="-62325"/>
            <a:ext cx="321900" cy="10177725"/>
            <a:chOff x="6402950" y="-62325"/>
            <a:chExt cx="321900" cy="10177725"/>
          </a:xfrm>
        </p:grpSpPr>
        <p:sp>
          <p:nvSpPr>
            <p:cNvPr id="166" name="Google Shape;166;p11"/>
            <p:cNvSpPr/>
            <p:nvPr/>
          </p:nvSpPr>
          <p:spPr>
            <a:xfrm>
              <a:off x="6402950" y="-62325"/>
              <a:ext cx="321900" cy="10172400"/>
            </a:xfrm>
            <a:prstGeom prst="rect">
              <a:avLst/>
            </a:pr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 name="Google Shape;168;p11"/>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Cover">
  <p:cSld name="CUSTOM_2">
    <p:spTree>
      <p:nvGrpSpPr>
        <p:cNvPr id="169" name="Shape 169"/>
        <p:cNvGrpSpPr/>
        <p:nvPr/>
      </p:nvGrpSpPr>
      <p:grpSpPr>
        <a:xfrm>
          <a:off x="0" y="0"/>
          <a:ext cx="0" cy="0"/>
          <a:chOff x="0" y="0"/>
          <a:chExt cx="0" cy="0"/>
        </a:xfrm>
      </p:grpSpPr>
      <p:sp>
        <p:nvSpPr>
          <p:cNvPr id="170" name="Google Shape;170;p12"/>
          <p:cNvSpPr/>
          <p:nvPr/>
        </p:nvSpPr>
        <p:spPr>
          <a:xfrm>
            <a:off x="0" y="0"/>
            <a:ext cx="7418100" cy="10058400"/>
          </a:xfrm>
          <a:prstGeom prst="rect">
            <a:avLst/>
          </a:prstGeom>
          <a:gradFill>
            <a:gsLst>
              <a:gs pos="0">
                <a:srgbClr val="F3F3F3"/>
              </a:gs>
              <a:gs pos="100000">
                <a:srgbClr val="FFFFFF"/>
              </a:gs>
            </a:gsLst>
            <a:lin ang="0" scaled="0"/>
          </a:gra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2"/>
          <p:cNvSpPr txBox="1"/>
          <p:nvPr>
            <p:ph type="title"/>
          </p:nvPr>
        </p:nvSpPr>
        <p:spPr>
          <a:xfrm>
            <a:off x="1429550" y="3744525"/>
            <a:ext cx="4584900" cy="20607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10000"/>
              <a:buNone/>
              <a:defRPr sz="10000">
                <a:solidFill>
                  <a:srgbClr val="353535"/>
                </a:solidFill>
              </a:defRPr>
            </a:lvl1pPr>
            <a:lvl2pPr lvl="1"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9pPr>
          </a:lstStyle>
          <a:p/>
        </p:txBody>
      </p:sp>
      <p:sp>
        <p:nvSpPr>
          <p:cNvPr id="172" name="Google Shape;172;p12"/>
          <p:cNvSpPr txBox="1"/>
          <p:nvPr>
            <p:ph idx="1" type="subTitle"/>
          </p:nvPr>
        </p:nvSpPr>
        <p:spPr>
          <a:xfrm>
            <a:off x="1520150" y="5855600"/>
            <a:ext cx="4403700" cy="5409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900"/>
              <a:buNone/>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tabs">
  <p:cSld name="CUSTOM_2_1">
    <p:spTree>
      <p:nvGrpSpPr>
        <p:cNvPr id="173" name="Shape 173"/>
        <p:cNvGrpSpPr/>
        <p:nvPr/>
      </p:nvGrpSpPr>
      <p:grpSpPr>
        <a:xfrm>
          <a:off x="0" y="0"/>
          <a:ext cx="0" cy="0"/>
          <a:chOff x="0" y="0"/>
          <a:chExt cx="0" cy="0"/>
        </a:xfrm>
      </p:grpSpPr>
      <p:sp>
        <p:nvSpPr>
          <p:cNvPr id="174" name="Google Shape;174;p13"/>
          <p:cNvSpPr/>
          <p:nvPr/>
        </p:nvSpPr>
        <p:spPr>
          <a:xfrm>
            <a:off x="0" y="0"/>
            <a:ext cx="7772400" cy="10058400"/>
          </a:xfrm>
          <a:prstGeom prst="rect">
            <a:avLst/>
          </a:prstGeom>
          <a:gradFill>
            <a:gsLst>
              <a:gs pos="0">
                <a:srgbClr val="F3F3F3"/>
              </a:gs>
              <a:gs pos="100000">
                <a:srgbClr val="FFFFFF"/>
              </a:gs>
            </a:gsLst>
            <a:lin ang="0" scaled="0"/>
          </a:gra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3"/>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176" name="Shape 176"/>
        <p:cNvGrpSpPr/>
        <p:nvPr/>
      </p:nvGrpSpPr>
      <p:grpSpPr>
        <a:xfrm>
          <a:off x="0" y="0"/>
          <a:ext cx="0" cy="0"/>
          <a:chOff x="0" y="0"/>
          <a:chExt cx="0" cy="0"/>
        </a:xfrm>
      </p:grpSpPr>
      <p:sp>
        <p:nvSpPr>
          <p:cNvPr id="177" name="Google Shape;177;p14"/>
          <p:cNvSpPr txBox="1"/>
          <p:nvPr>
            <p:ph idx="1" type="body"/>
          </p:nvPr>
        </p:nvSpPr>
        <p:spPr>
          <a:xfrm>
            <a:off x="412125" y="8958783"/>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78" name="Google Shape;178;p14"/>
          <p:cNvSpPr txBox="1"/>
          <p:nvPr>
            <p:ph idx="2" type="body"/>
          </p:nvPr>
        </p:nvSpPr>
        <p:spPr>
          <a:xfrm>
            <a:off x="2831200" y="8958783"/>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79" name="Google Shape;179;p14"/>
          <p:cNvSpPr txBox="1"/>
          <p:nvPr>
            <p:ph idx="3" type="body"/>
          </p:nvPr>
        </p:nvSpPr>
        <p:spPr>
          <a:xfrm>
            <a:off x="412125" y="8182304"/>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0" name="Google Shape;180;p14"/>
          <p:cNvSpPr txBox="1"/>
          <p:nvPr>
            <p:ph idx="4" type="body"/>
          </p:nvPr>
        </p:nvSpPr>
        <p:spPr>
          <a:xfrm>
            <a:off x="412125" y="7405826"/>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1" name="Google Shape;181;p14"/>
          <p:cNvSpPr txBox="1"/>
          <p:nvPr>
            <p:ph idx="5" type="body"/>
          </p:nvPr>
        </p:nvSpPr>
        <p:spPr>
          <a:xfrm>
            <a:off x="412125" y="6629347"/>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2" name="Google Shape;182;p14"/>
          <p:cNvSpPr txBox="1"/>
          <p:nvPr>
            <p:ph idx="6" type="body"/>
          </p:nvPr>
        </p:nvSpPr>
        <p:spPr>
          <a:xfrm>
            <a:off x="412125" y="5852868"/>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3" name="Google Shape;183;p14"/>
          <p:cNvSpPr txBox="1"/>
          <p:nvPr>
            <p:ph idx="7" type="body"/>
          </p:nvPr>
        </p:nvSpPr>
        <p:spPr>
          <a:xfrm>
            <a:off x="412125" y="5076390"/>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4" name="Google Shape;184;p14"/>
          <p:cNvSpPr txBox="1"/>
          <p:nvPr>
            <p:ph idx="8" type="body"/>
          </p:nvPr>
        </p:nvSpPr>
        <p:spPr>
          <a:xfrm>
            <a:off x="412125" y="4299911"/>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5" name="Google Shape;185;p14"/>
          <p:cNvSpPr txBox="1"/>
          <p:nvPr>
            <p:ph idx="9" type="body"/>
          </p:nvPr>
        </p:nvSpPr>
        <p:spPr>
          <a:xfrm>
            <a:off x="412125" y="3523432"/>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6" name="Google Shape;186;p14"/>
          <p:cNvSpPr txBox="1"/>
          <p:nvPr>
            <p:ph idx="13" type="body"/>
          </p:nvPr>
        </p:nvSpPr>
        <p:spPr>
          <a:xfrm>
            <a:off x="412125" y="2746954"/>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7" name="Google Shape;187;p14"/>
          <p:cNvSpPr txBox="1"/>
          <p:nvPr>
            <p:ph idx="14" type="body"/>
          </p:nvPr>
        </p:nvSpPr>
        <p:spPr>
          <a:xfrm>
            <a:off x="412125" y="1970475"/>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8" name="Google Shape;188;p14"/>
          <p:cNvSpPr txBox="1"/>
          <p:nvPr>
            <p:ph idx="15" type="body"/>
          </p:nvPr>
        </p:nvSpPr>
        <p:spPr>
          <a:xfrm>
            <a:off x="2831200" y="8182315"/>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89" name="Google Shape;189;p14"/>
          <p:cNvSpPr txBox="1"/>
          <p:nvPr>
            <p:ph idx="16" type="body"/>
          </p:nvPr>
        </p:nvSpPr>
        <p:spPr>
          <a:xfrm>
            <a:off x="2831200" y="7405848"/>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0" name="Google Shape;190;p14"/>
          <p:cNvSpPr txBox="1"/>
          <p:nvPr>
            <p:ph idx="17" type="body"/>
          </p:nvPr>
        </p:nvSpPr>
        <p:spPr>
          <a:xfrm>
            <a:off x="2831200" y="6629380"/>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1" name="Google Shape;191;p14"/>
          <p:cNvSpPr txBox="1"/>
          <p:nvPr>
            <p:ph idx="18" type="body"/>
          </p:nvPr>
        </p:nvSpPr>
        <p:spPr>
          <a:xfrm>
            <a:off x="2831200" y="5852912"/>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2" name="Google Shape;192;p14"/>
          <p:cNvSpPr txBox="1"/>
          <p:nvPr>
            <p:ph idx="19" type="body"/>
          </p:nvPr>
        </p:nvSpPr>
        <p:spPr>
          <a:xfrm>
            <a:off x="2831200" y="5076444"/>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3" name="Google Shape;193;p14"/>
          <p:cNvSpPr txBox="1"/>
          <p:nvPr>
            <p:ph idx="20" type="body"/>
          </p:nvPr>
        </p:nvSpPr>
        <p:spPr>
          <a:xfrm>
            <a:off x="2831200" y="4299977"/>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4" name="Google Shape;194;p14"/>
          <p:cNvSpPr txBox="1"/>
          <p:nvPr>
            <p:ph idx="21" type="body"/>
          </p:nvPr>
        </p:nvSpPr>
        <p:spPr>
          <a:xfrm>
            <a:off x="2831200" y="3523509"/>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5" name="Google Shape;195;p14"/>
          <p:cNvSpPr txBox="1"/>
          <p:nvPr>
            <p:ph idx="22" type="body"/>
          </p:nvPr>
        </p:nvSpPr>
        <p:spPr>
          <a:xfrm>
            <a:off x="2831200" y="2747041"/>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6" name="Google Shape;196;p14"/>
          <p:cNvSpPr txBox="1"/>
          <p:nvPr>
            <p:ph idx="23" type="body"/>
          </p:nvPr>
        </p:nvSpPr>
        <p:spPr>
          <a:xfrm>
            <a:off x="2831200" y="1970573"/>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7" name="Google Shape;197;p14"/>
          <p:cNvSpPr txBox="1"/>
          <p:nvPr>
            <p:ph type="title"/>
          </p:nvPr>
        </p:nvSpPr>
        <p:spPr>
          <a:xfrm>
            <a:off x="347725" y="437125"/>
            <a:ext cx="6514500" cy="5802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4000"/>
              <a:buNone/>
              <a:defRPr i="1"/>
            </a:lvl1pPr>
            <a:lvl2pPr lvl="1" rtl="0" algn="ctr">
              <a:spcBef>
                <a:spcPts val="0"/>
              </a:spcBef>
              <a:spcAft>
                <a:spcPts val="0"/>
              </a:spcAft>
              <a:buSzPts val="4000"/>
              <a:buNone/>
              <a:defRPr i="1"/>
            </a:lvl2pPr>
            <a:lvl3pPr lvl="2" rtl="0" algn="ctr">
              <a:spcBef>
                <a:spcPts val="0"/>
              </a:spcBef>
              <a:spcAft>
                <a:spcPts val="0"/>
              </a:spcAft>
              <a:buSzPts val="4000"/>
              <a:buNone/>
              <a:defRPr i="1"/>
            </a:lvl3pPr>
            <a:lvl4pPr lvl="3" rtl="0" algn="ctr">
              <a:spcBef>
                <a:spcPts val="0"/>
              </a:spcBef>
              <a:spcAft>
                <a:spcPts val="0"/>
              </a:spcAft>
              <a:buSzPts val="4000"/>
              <a:buNone/>
              <a:defRPr i="1"/>
            </a:lvl4pPr>
            <a:lvl5pPr lvl="4" rtl="0" algn="ctr">
              <a:spcBef>
                <a:spcPts val="0"/>
              </a:spcBef>
              <a:spcAft>
                <a:spcPts val="0"/>
              </a:spcAft>
              <a:buSzPts val="4000"/>
              <a:buNone/>
              <a:defRPr i="1"/>
            </a:lvl5pPr>
            <a:lvl6pPr lvl="5" rtl="0" algn="ctr">
              <a:spcBef>
                <a:spcPts val="0"/>
              </a:spcBef>
              <a:spcAft>
                <a:spcPts val="0"/>
              </a:spcAft>
              <a:buSzPts val="4000"/>
              <a:buNone/>
              <a:defRPr i="1"/>
            </a:lvl6pPr>
            <a:lvl7pPr lvl="6" rtl="0" algn="ctr">
              <a:spcBef>
                <a:spcPts val="0"/>
              </a:spcBef>
              <a:spcAft>
                <a:spcPts val="0"/>
              </a:spcAft>
              <a:buSzPts val="4000"/>
              <a:buNone/>
              <a:defRPr i="1"/>
            </a:lvl7pPr>
            <a:lvl8pPr lvl="7" rtl="0" algn="ctr">
              <a:spcBef>
                <a:spcPts val="0"/>
              </a:spcBef>
              <a:spcAft>
                <a:spcPts val="0"/>
              </a:spcAft>
              <a:buSzPts val="4000"/>
              <a:buNone/>
              <a:defRPr i="1"/>
            </a:lvl8pPr>
            <a:lvl9pPr lvl="8" rtl="0" algn="ctr">
              <a:spcBef>
                <a:spcPts val="0"/>
              </a:spcBef>
              <a:spcAft>
                <a:spcPts val="0"/>
              </a:spcAft>
              <a:buSzPts val="4000"/>
              <a:buNone/>
              <a:defRPr i="1"/>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Line">
  <p:cSld name="CUSTOM_1_2">
    <p:spTree>
      <p:nvGrpSpPr>
        <p:cNvPr id="198" name="Shape 198"/>
        <p:cNvGrpSpPr/>
        <p:nvPr/>
      </p:nvGrpSpPr>
      <p:grpSpPr>
        <a:xfrm>
          <a:off x="0" y="0"/>
          <a:ext cx="0" cy="0"/>
          <a:chOff x="0" y="0"/>
          <a:chExt cx="0" cy="0"/>
        </a:xfrm>
      </p:grpSpPr>
      <p:graphicFrame>
        <p:nvGraphicFramePr>
          <p:cNvPr id="199" name="Google Shape;199;p15"/>
          <p:cNvGraphicFramePr/>
          <p:nvPr/>
        </p:nvGraphicFramePr>
        <p:xfrm>
          <a:off x="89400" y="150200"/>
          <a:ext cx="3000000" cy="3000000"/>
        </p:xfrm>
        <a:graphic>
          <a:graphicData uri="http://schemas.openxmlformats.org/drawingml/2006/table">
            <a:tbl>
              <a:tblPr>
                <a:noFill/>
                <a:tableStyleId>{FC72AE3C-9F97-4905-AC4B-5E5AFB15FA01}</a:tableStyleId>
              </a:tblPr>
              <a:tblGrid>
                <a:gridCol w="6987900"/>
              </a:tblGrid>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r>
            </a:tbl>
          </a:graphicData>
        </a:graphic>
      </p:graphicFrame>
      <p:sp>
        <p:nvSpPr>
          <p:cNvPr id="200" name="Google Shape;200;p15"/>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1" name="Google Shape;201;p15"/>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Blank">
  <p:cSld name="CUSTOM_1_1">
    <p:spTree>
      <p:nvGrpSpPr>
        <p:cNvPr id="202" name="Shape 202"/>
        <p:cNvGrpSpPr/>
        <p:nvPr/>
      </p:nvGrpSpPr>
      <p:grpSpPr>
        <a:xfrm>
          <a:off x="0" y="0"/>
          <a:ext cx="0" cy="0"/>
          <a:chOff x="0" y="0"/>
          <a:chExt cx="0" cy="0"/>
        </a:xfrm>
      </p:grpSpPr>
      <p:sp>
        <p:nvSpPr>
          <p:cNvPr id="203" name="Google Shape;203;p16"/>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4" name="Google Shape;204;p16"/>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Dot">
  <p:cSld name="CUSTOM_1_1_1">
    <p:spTree>
      <p:nvGrpSpPr>
        <p:cNvPr id="205" name="Shape 205"/>
        <p:cNvGrpSpPr/>
        <p:nvPr/>
      </p:nvGrpSpPr>
      <p:grpSpPr>
        <a:xfrm>
          <a:off x="0" y="0"/>
          <a:ext cx="0" cy="0"/>
          <a:chOff x="0" y="0"/>
          <a:chExt cx="0" cy="0"/>
        </a:xfrm>
      </p:grpSpPr>
      <p:pic>
        <p:nvPicPr>
          <p:cNvPr id="206" name="Google Shape;206;p17"/>
          <p:cNvPicPr preferRelativeResize="0"/>
          <p:nvPr/>
        </p:nvPicPr>
        <p:blipFill rotWithShape="1">
          <a:blip r:embed="rId2">
            <a:alphaModFix/>
          </a:blip>
          <a:srcRect b="5096" l="0" r="0" t="0"/>
          <a:stretch/>
        </p:blipFill>
        <p:spPr>
          <a:xfrm>
            <a:off x="361200" y="256200"/>
            <a:ext cx="6635200" cy="9545999"/>
          </a:xfrm>
          <a:prstGeom prst="rect">
            <a:avLst/>
          </a:prstGeom>
          <a:noFill/>
          <a:ln>
            <a:noFill/>
          </a:ln>
        </p:spPr>
      </p:pic>
      <p:sp>
        <p:nvSpPr>
          <p:cNvPr id="207" name="Google Shape;207;p17"/>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8" name="Google Shape;208;p17"/>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Grid">
  <p:cSld name="CUSTOM_1_1_1_1">
    <p:spTree>
      <p:nvGrpSpPr>
        <p:cNvPr id="209" name="Shape 209"/>
        <p:cNvGrpSpPr/>
        <p:nvPr/>
      </p:nvGrpSpPr>
      <p:grpSpPr>
        <a:xfrm>
          <a:off x="0" y="0"/>
          <a:ext cx="0" cy="0"/>
          <a:chOff x="0" y="0"/>
          <a:chExt cx="0" cy="0"/>
        </a:xfrm>
      </p:grpSpPr>
      <p:sp>
        <p:nvSpPr>
          <p:cNvPr id="210" name="Google Shape;210;p18"/>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11" name="Google Shape;211;p18"/>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pic>
        <p:nvPicPr>
          <p:cNvPr id="212" name="Google Shape;212;p18"/>
          <p:cNvPicPr preferRelativeResize="0"/>
          <p:nvPr/>
        </p:nvPicPr>
        <p:blipFill>
          <a:blip r:embed="rId2">
            <a:alphaModFix/>
          </a:blip>
          <a:stretch>
            <a:fillRect/>
          </a:stretch>
        </p:blipFill>
        <p:spPr>
          <a:xfrm flipH="1" rot="10800000">
            <a:off x="76200" y="0"/>
            <a:ext cx="7219075" cy="10058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 Credit slide, do not remove layout">
  <p:cSld name="CUSTOM_4">
    <p:spTree>
      <p:nvGrpSpPr>
        <p:cNvPr id="213" name="Shape 213"/>
        <p:cNvGrpSpPr/>
        <p:nvPr/>
      </p:nvGrpSpPr>
      <p:grpSpPr>
        <a:xfrm>
          <a:off x="0" y="0"/>
          <a:ext cx="0" cy="0"/>
          <a:chOff x="0" y="0"/>
          <a:chExt cx="0" cy="0"/>
        </a:xfrm>
      </p:grpSpPr>
      <p:grpSp>
        <p:nvGrpSpPr>
          <p:cNvPr id="214" name="Google Shape;214;p19"/>
          <p:cNvGrpSpPr/>
          <p:nvPr/>
        </p:nvGrpSpPr>
        <p:grpSpPr>
          <a:xfrm>
            <a:off x="0" y="0"/>
            <a:ext cx="7772400" cy="10058400"/>
            <a:chOff x="0" y="0"/>
            <a:chExt cx="7772400" cy="10058400"/>
          </a:xfrm>
        </p:grpSpPr>
        <p:sp>
          <p:nvSpPr>
            <p:cNvPr id="215" name="Google Shape;215;p19"/>
            <p:cNvSpPr/>
            <p:nvPr/>
          </p:nvSpPr>
          <p:spPr>
            <a:xfrm>
              <a:off x="0" y="0"/>
              <a:ext cx="7772400" cy="10058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6" name="Google Shape;216;p19"/>
            <p:cNvPicPr preferRelativeResize="0"/>
            <p:nvPr/>
          </p:nvPicPr>
          <p:blipFill rotWithShape="1">
            <a:blip r:embed="rId2">
              <a:alphaModFix/>
            </a:blip>
            <a:srcRect b="20906" l="0" r="0" t="16256"/>
            <a:stretch/>
          </p:blipFill>
          <p:spPr>
            <a:xfrm>
              <a:off x="103174" y="493725"/>
              <a:ext cx="7580250" cy="2071125"/>
            </a:xfrm>
            <a:prstGeom prst="rect">
              <a:avLst/>
            </a:prstGeom>
            <a:noFill/>
            <a:ln>
              <a:noFill/>
            </a:ln>
          </p:spPr>
        </p:pic>
        <p:sp>
          <p:nvSpPr>
            <p:cNvPr id="217" name="Google Shape;217;p19"/>
            <p:cNvSpPr txBox="1"/>
            <p:nvPr/>
          </p:nvSpPr>
          <p:spPr>
            <a:xfrm>
              <a:off x="463500" y="2858050"/>
              <a:ext cx="6568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900">
                  <a:solidFill>
                    <a:srgbClr val="3F3F3F"/>
                  </a:solidFill>
                  <a:latin typeface="Poppins"/>
                  <a:ea typeface="Poppins"/>
                  <a:cs typeface="Poppins"/>
                  <a:sym typeface="Poppins"/>
                </a:rPr>
                <a:t>Free </a:t>
              </a:r>
              <a:r>
                <a:rPr lang="en" sz="2900">
                  <a:solidFill>
                    <a:srgbClr val="3F3F3F"/>
                  </a:solidFill>
                  <a:latin typeface="Poppins"/>
                  <a:ea typeface="Poppins"/>
                  <a:cs typeface="Poppins"/>
                  <a:sym typeface="Poppins"/>
                </a:rPr>
                <a:t>themes and templates for </a:t>
              </a:r>
              <a:r>
                <a:rPr b="1" lang="en" sz="2900">
                  <a:solidFill>
                    <a:srgbClr val="3F3F3F"/>
                  </a:solidFill>
                  <a:latin typeface="Poppins"/>
                  <a:ea typeface="Poppins"/>
                  <a:cs typeface="Poppins"/>
                  <a:sym typeface="Poppins"/>
                </a:rPr>
                <a:t>Google Slides</a:t>
              </a:r>
              <a:r>
                <a:rPr lang="en" sz="2900">
                  <a:solidFill>
                    <a:srgbClr val="3F3F3F"/>
                  </a:solidFill>
                  <a:latin typeface="Poppins"/>
                  <a:ea typeface="Poppins"/>
                  <a:cs typeface="Poppins"/>
                  <a:sym typeface="Poppins"/>
                </a:rPr>
                <a:t> or </a:t>
              </a:r>
              <a:r>
                <a:rPr b="1" lang="en" sz="2900">
                  <a:solidFill>
                    <a:srgbClr val="3F3F3F"/>
                  </a:solidFill>
                  <a:latin typeface="Poppins"/>
                  <a:ea typeface="Poppins"/>
                  <a:cs typeface="Poppins"/>
                  <a:sym typeface="Poppins"/>
                </a:rPr>
                <a:t>PowerPoint</a:t>
              </a:r>
              <a:endParaRPr b="1" sz="29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9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900">
                <a:solidFill>
                  <a:srgbClr val="3F3F3F"/>
                </a:solidFill>
                <a:latin typeface="Poppins"/>
                <a:ea typeface="Poppins"/>
                <a:cs typeface="Poppins"/>
                <a:sym typeface="Poppins"/>
              </a:endParaRPr>
            </a:p>
            <a:p>
              <a:pPr indent="0" lvl="0" marL="0" marR="0" rtl="0" algn="l">
                <a:spcBef>
                  <a:spcPts val="0"/>
                </a:spcBef>
                <a:spcAft>
                  <a:spcPts val="0"/>
                </a:spcAft>
                <a:buNone/>
              </a:pPr>
              <a:r>
                <a:rPr b="1" lang="en" sz="2300">
                  <a:solidFill>
                    <a:srgbClr val="FFCB25"/>
                  </a:solidFill>
                  <a:latin typeface="Poppins"/>
                  <a:ea typeface="Poppins"/>
                  <a:cs typeface="Poppins"/>
                  <a:sym typeface="Poppins"/>
                </a:rPr>
                <a:t>NOT to be sold as is or modified!</a:t>
              </a:r>
              <a:endParaRPr b="1" sz="2300">
                <a:solidFill>
                  <a:srgbClr val="FFCB25"/>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Read </a:t>
              </a:r>
              <a:r>
                <a:rPr lang="en" sz="2000" u="sng">
                  <a:solidFill>
                    <a:srgbClr val="3F3F3F"/>
                  </a:solidFill>
                  <a:latin typeface="Poppins"/>
                  <a:ea typeface="Poppins"/>
                  <a:cs typeface="Poppins"/>
                  <a:sym typeface="Poppins"/>
                  <a:hlinkClick r:id="rId3">
                    <a:extLst>
                      <a:ext uri="{A12FA001-AC4F-418D-AE19-62706E023703}">
                        <ahyp:hlinkClr val="tx"/>
                      </a:ext>
                    </a:extLst>
                  </a:hlinkClick>
                </a:rPr>
                <a:t>FAQ</a:t>
              </a:r>
              <a:r>
                <a:rPr b="1" lang="en" sz="3700">
                  <a:solidFill>
                    <a:srgbClr val="FFCB25"/>
                  </a:solidFill>
                  <a:latin typeface="Poppins"/>
                  <a:ea typeface="Poppins"/>
                  <a:cs typeface="Poppins"/>
                  <a:sym typeface="Poppins"/>
                </a:rPr>
                <a:t> </a:t>
              </a:r>
              <a:r>
                <a:rPr lang="en" sz="2000">
                  <a:solidFill>
                    <a:srgbClr val="3F3F3F"/>
                  </a:solidFill>
                  <a:latin typeface="Poppins"/>
                  <a:ea typeface="Poppins"/>
                  <a:cs typeface="Poppins"/>
                  <a:sym typeface="Poppins"/>
                </a:rPr>
                <a:t>on slidesmania.com</a:t>
              </a:r>
              <a:endParaRPr sz="2000">
                <a:solidFill>
                  <a:srgbClr val="3F3F3F"/>
                </a:solidFill>
                <a:latin typeface="Poppins"/>
                <a:ea typeface="Poppins"/>
                <a:cs typeface="Poppins"/>
                <a:sym typeface="Poppins"/>
              </a:endParaRPr>
            </a:p>
            <a:p>
              <a:pPr indent="0" lvl="0" marL="0" rtl="0" algn="l">
                <a:spcBef>
                  <a:spcPts val="0"/>
                </a:spcBef>
                <a:spcAft>
                  <a:spcPts val="0"/>
                </a:spcAft>
                <a:buNone/>
              </a:pPr>
              <a:r>
                <a:rPr lang="en" sz="1300">
                  <a:solidFill>
                    <a:srgbClr val="3F3F3F"/>
                  </a:solidFill>
                  <a:latin typeface="Poppins"/>
                  <a:ea typeface="Poppins"/>
                  <a:cs typeface="Poppins"/>
                  <a:sym typeface="Poppins"/>
                </a:rPr>
                <a:t>Do not remove the slidesmania.com text on the sides.</a:t>
              </a:r>
              <a:endParaRPr sz="1300">
                <a:solidFill>
                  <a:srgbClr val="3F3F3F"/>
                </a:solidFill>
                <a:latin typeface="Poppins"/>
                <a:ea typeface="Poppins"/>
                <a:cs typeface="Poppins"/>
                <a:sym typeface="Poppins"/>
              </a:endParaRPr>
            </a:p>
          </p:txBody>
        </p:sp>
        <p:pic>
          <p:nvPicPr>
            <p:cNvPr id="218" name="Google Shape;218;p19">
              <a:hlinkClick r:id="rId4"/>
            </p:cNvPr>
            <p:cNvPicPr preferRelativeResize="0"/>
            <p:nvPr/>
          </p:nvPicPr>
          <p:blipFill>
            <a:blip r:embed="rId5">
              <a:alphaModFix/>
            </a:blip>
            <a:stretch>
              <a:fillRect/>
            </a:stretch>
          </p:blipFill>
          <p:spPr>
            <a:xfrm>
              <a:off x="4590858" y="9157781"/>
              <a:ext cx="713232" cy="637863"/>
            </a:xfrm>
            <a:prstGeom prst="rect">
              <a:avLst/>
            </a:prstGeom>
            <a:noFill/>
            <a:ln>
              <a:noFill/>
            </a:ln>
          </p:spPr>
        </p:pic>
        <p:pic>
          <p:nvPicPr>
            <p:cNvPr id="219" name="Google Shape;219;p19">
              <a:hlinkClick r:id="rId6"/>
            </p:cNvPr>
            <p:cNvPicPr preferRelativeResize="0"/>
            <p:nvPr/>
          </p:nvPicPr>
          <p:blipFill>
            <a:blip r:embed="rId7">
              <a:alphaModFix/>
            </a:blip>
            <a:stretch>
              <a:fillRect/>
            </a:stretch>
          </p:blipFill>
          <p:spPr>
            <a:xfrm>
              <a:off x="5372728" y="9162273"/>
              <a:ext cx="708660" cy="628879"/>
            </a:xfrm>
            <a:prstGeom prst="rect">
              <a:avLst/>
            </a:prstGeom>
            <a:noFill/>
            <a:ln>
              <a:noFill/>
            </a:ln>
          </p:spPr>
        </p:pic>
        <p:pic>
          <p:nvPicPr>
            <p:cNvPr id="220" name="Google Shape;220;p19">
              <a:hlinkClick r:id="rId8"/>
            </p:cNvPr>
            <p:cNvPicPr preferRelativeResize="0"/>
            <p:nvPr/>
          </p:nvPicPr>
          <p:blipFill>
            <a:blip r:embed="rId9">
              <a:alphaModFix/>
            </a:blip>
            <a:stretch>
              <a:fillRect/>
            </a:stretch>
          </p:blipFill>
          <p:spPr>
            <a:xfrm>
              <a:off x="6150015" y="9151044"/>
              <a:ext cx="612648" cy="624387"/>
            </a:xfrm>
            <a:prstGeom prst="rect">
              <a:avLst/>
            </a:prstGeom>
            <a:noFill/>
            <a:ln>
              <a:noFill/>
            </a:ln>
          </p:spPr>
        </p:pic>
        <p:pic>
          <p:nvPicPr>
            <p:cNvPr id="221" name="Google Shape;221;p19">
              <a:hlinkClick r:id="rId10"/>
            </p:cNvPr>
            <p:cNvPicPr preferRelativeResize="0"/>
            <p:nvPr/>
          </p:nvPicPr>
          <p:blipFill>
            <a:blip r:embed="rId11">
              <a:alphaModFix/>
            </a:blip>
            <a:stretch>
              <a:fillRect/>
            </a:stretch>
          </p:blipFill>
          <p:spPr>
            <a:xfrm>
              <a:off x="6827349" y="9162274"/>
              <a:ext cx="699516" cy="601927"/>
            </a:xfrm>
            <a:prstGeom prst="rect">
              <a:avLst/>
            </a:prstGeom>
            <a:noFill/>
            <a:ln>
              <a:noFill/>
            </a:ln>
          </p:spPr>
        </p:pic>
        <p:sp>
          <p:nvSpPr>
            <p:cNvPr id="222" name="Google Shape;222;p19"/>
            <p:cNvSpPr txBox="1"/>
            <p:nvPr/>
          </p:nvSpPr>
          <p:spPr>
            <a:xfrm>
              <a:off x="2680800" y="8287450"/>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rgbClr val="252525"/>
                  </a:solidFill>
                  <a:latin typeface="Homemade Apple"/>
                  <a:ea typeface="Homemade Apple"/>
                  <a:cs typeface="Homemade Apple"/>
                  <a:sym typeface="Homemade Apple"/>
                </a:rPr>
                <a:t>Sharing is caring!</a:t>
              </a:r>
              <a:endParaRPr b="1" sz="2000">
                <a:solidFill>
                  <a:srgbClr val="252525"/>
                </a:solidFill>
                <a:latin typeface="Homemade Apple"/>
                <a:ea typeface="Homemade Apple"/>
                <a:cs typeface="Homemade Apple"/>
                <a:sym typeface="Homemade Apple"/>
              </a:endParaRPr>
            </a:p>
          </p:txBody>
        </p:sp>
        <p:cxnSp>
          <p:nvCxnSpPr>
            <p:cNvPr id="223" name="Google Shape;223;p19"/>
            <p:cNvCxnSpPr/>
            <p:nvPr/>
          </p:nvCxnSpPr>
          <p:spPr>
            <a:xfrm>
              <a:off x="6293277" y="8947208"/>
              <a:ext cx="1233600" cy="12900"/>
            </a:xfrm>
            <a:prstGeom prst="straightConnector1">
              <a:avLst/>
            </a:prstGeom>
            <a:noFill/>
            <a:ln cap="flat" cmpd="sng" w="38100">
              <a:solidFill>
                <a:srgbClr val="FFCB25"/>
              </a:solidFill>
              <a:prstDash val="solid"/>
              <a:round/>
              <a:headEnd len="med" w="med" type="none"/>
              <a:tailEnd len="med" w="med" type="none"/>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CUSTOM_3">
    <p:spTree>
      <p:nvGrpSpPr>
        <p:cNvPr id="43" name="Shape 43"/>
        <p:cNvGrpSpPr/>
        <p:nvPr/>
      </p:nvGrpSpPr>
      <p:grpSpPr>
        <a:xfrm>
          <a:off x="0" y="0"/>
          <a:ext cx="0" cy="0"/>
          <a:chOff x="0" y="0"/>
          <a:chExt cx="0" cy="0"/>
        </a:xfrm>
      </p:grpSpPr>
      <p:sp>
        <p:nvSpPr>
          <p:cNvPr id="44" name="Google Shape;44;p3"/>
          <p:cNvSpPr/>
          <p:nvPr/>
        </p:nvSpPr>
        <p:spPr>
          <a:xfrm rot="5400000">
            <a:off x="-1307150" y="1307250"/>
            <a:ext cx="10058400" cy="7443900"/>
          </a:xfrm>
          <a:prstGeom prst="round2SameRect">
            <a:avLst>
              <a:gd fmla="val 2439" name="adj1"/>
              <a:gd fmla="val 0" name="adj2"/>
            </a:avLst>
          </a:prstGeom>
          <a:solidFill>
            <a:schemeClr val="dk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51" name="Google Shape;51;p3"/>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52" name="Google Shape;52;p3"/>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53" name="Google Shape;53;p3"/>
          <p:cNvGrpSpPr/>
          <p:nvPr/>
        </p:nvGrpSpPr>
        <p:grpSpPr>
          <a:xfrm>
            <a:off x="6631550" y="-62325"/>
            <a:ext cx="321900" cy="10177725"/>
            <a:chOff x="6402950" y="-62325"/>
            <a:chExt cx="321900" cy="10177725"/>
          </a:xfrm>
        </p:grpSpPr>
        <p:sp>
          <p:nvSpPr>
            <p:cNvPr id="54" name="Google Shape;54;p3"/>
            <p:cNvSpPr/>
            <p:nvPr/>
          </p:nvSpPr>
          <p:spPr>
            <a:xfrm>
              <a:off x="6402950" y="-62325"/>
              <a:ext cx="321900" cy="10172400"/>
            </a:xfrm>
            <a:prstGeom prst="rect">
              <a:avLst/>
            </a:prstGeom>
            <a:solidFill>
              <a:schemeClr val="dk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 name="Google Shape;56;p3"/>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3">
  <p:cSld name="CUSTOM_3_1">
    <p:spTree>
      <p:nvGrpSpPr>
        <p:cNvPr id="57" name="Shape 57"/>
        <p:cNvGrpSpPr/>
        <p:nvPr/>
      </p:nvGrpSpPr>
      <p:grpSpPr>
        <a:xfrm>
          <a:off x="0" y="0"/>
          <a:ext cx="0" cy="0"/>
          <a:chOff x="0" y="0"/>
          <a:chExt cx="0" cy="0"/>
        </a:xfrm>
      </p:grpSpPr>
      <p:sp>
        <p:nvSpPr>
          <p:cNvPr id="58" name="Google Shape;58;p4"/>
          <p:cNvSpPr/>
          <p:nvPr/>
        </p:nvSpPr>
        <p:spPr>
          <a:xfrm rot="5400000">
            <a:off x="-1307150" y="1307250"/>
            <a:ext cx="10058400" cy="7443900"/>
          </a:xfrm>
          <a:prstGeom prst="round2SameRect">
            <a:avLst>
              <a:gd fmla="val 2439" name="adj1"/>
              <a:gd fmla="val 0" name="adj2"/>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65" name="Google Shape;65;p4"/>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66" name="Google Shape;66;p4"/>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67" name="Google Shape;67;p4"/>
          <p:cNvGrpSpPr/>
          <p:nvPr/>
        </p:nvGrpSpPr>
        <p:grpSpPr>
          <a:xfrm>
            <a:off x="6631550" y="-62325"/>
            <a:ext cx="321900" cy="10177725"/>
            <a:chOff x="6402950" y="-62325"/>
            <a:chExt cx="321900" cy="10177725"/>
          </a:xfrm>
        </p:grpSpPr>
        <p:sp>
          <p:nvSpPr>
            <p:cNvPr id="68" name="Google Shape;68;p4"/>
            <p:cNvSpPr/>
            <p:nvPr/>
          </p:nvSpPr>
          <p:spPr>
            <a:xfrm>
              <a:off x="6402950" y="-62325"/>
              <a:ext cx="321900" cy="10172400"/>
            </a:xfrm>
            <a:prstGeom prst="rect">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 name="Google Shape;70;p4"/>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4">
  <p:cSld name="CUSTOM_3_1_1">
    <p:spTree>
      <p:nvGrpSpPr>
        <p:cNvPr id="71" name="Shape 71"/>
        <p:cNvGrpSpPr/>
        <p:nvPr/>
      </p:nvGrpSpPr>
      <p:grpSpPr>
        <a:xfrm>
          <a:off x="0" y="0"/>
          <a:ext cx="0" cy="0"/>
          <a:chOff x="0" y="0"/>
          <a:chExt cx="0" cy="0"/>
        </a:xfrm>
      </p:grpSpPr>
      <p:sp>
        <p:nvSpPr>
          <p:cNvPr id="72" name="Google Shape;72;p5"/>
          <p:cNvSpPr/>
          <p:nvPr/>
        </p:nvSpPr>
        <p:spPr>
          <a:xfrm rot="5400000">
            <a:off x="-1307150" y="1307250"/>
            <a:ext cx="10058400" cy="7443900"/>
          </a:xfrm>
          <a:prstGeom prst="round2SameRect">
            <a:avLst>
              <a:gd fmla="val 2439" name="adj1"/>
              <a:gd fmla="val 0" name="adj2"/>
            </a:avLst>
          </a:pr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79" name="Google Shape;79;p5"/>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80" name="Google Shape;80;p5"/>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81" name="Google Shape;81;p5"/>
          <p:cNvGrpSpPr/>
          <p:nvPr/>
        </p:nvGrpSpPr>
        <p:grpSpPr>
          <a:xfrm>
            <a:off x="6631550" y="-62325"/>
            <a:ext cx="321900" cy="10177725"/>
            <a:chOff x="6402950" y="-62325"/>
            <a:chExt cx="321900" cy="10177725"/>
          </a:xfrm>
        </p:grpSpPr>
        <p:sp>
          <p:nvSpPr>
            <p:cNvPr id="82" name="Google Shape;82;p5"/>
            <p:cNvSpPr/>
            <p:nvPr/>
          </p:nvSpPr>
          <p:spPr>
            <a:xfrm>
              <a:off x="6402950" y="-62325"/>
              <a:ext cx="321900" cy="10172400"/>
            </a:xfrm>
            <a:prstGeom prst="rect">
              <a:avLst/>
            </a:pr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5"/>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5">
  <p:cSld name="CUSTOM_3_1_1_1">
    <p:spTree>
      <p:nvGrpSpPr>
        <p:cNvPr id="85" name="Shape 85"/>
        <p:cNvGrpSpPr/>
        <p:nvPr/>
      </p:nvGrpSpPr>
      <p:grpSpPr>
        <a:xfrm>
          <a:off x="0" y="0"/>
          <a:ext cx="0" cy="0"/>
          <a:chOff x="0" y="0"/>
          <a:chExt cx="0" cy="0"/>
        </a:xfrm>
      </p:grpSpPr>
      <p:sp>
        <p:nvSpPr>
          <p:cNvPr id="86" name="Google Shape;86;p6"/>
          <p:cNvSpPr/>
          <p:nvPr/>
        </p:nvSpPr>
        <p:spPr>
          <a:xfrm rot="5400000">
            <a:off x="-1307150" y="1307250"/>
            <a:ext cx="10058400" cy="7443900"/>
          </a:xfrm>
          <a:prstGeom prst="round2SameRect">
            <a:avLst>
              <a:gd fmla="val 2439" name="adj1"/>
              <a:gd fmla="val 0" name="adj2"/>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6"/>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6"/>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6"/>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6"/>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93" name="Google Shape;93;p6"/>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94" name="Google Shape;94;p6"/>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95" name="Google Shape;95;p6"/>
          <p:cNvGrpSpPr/>
          <p:nvPr/>
        </p:nvGrpSpPr>
        <p:grpSpPr>
          <a:xfrm>
            <a:off x="6631550" y="-62325"/>
            <a:ext cx="321900" cy="10177725"/>
            <a:chOff x="6402950" y="-62325"/>
            <a:chExt cx="321900" cy="10177725"/>
          </a:xfrm>
        </p:grpSpPr>
        <p:sp>
          <p:nvSpPr>
            <p:cNvPr id="96" name="Google Shape;96;p6"/>
            <p:cNvSpPr/>
            <p:nvPr/>
          </p:nvSpPr>
          <p:spPr>
            <a:xfrm>
              <a:off x="6402950" y="-62325"/>
              <a:ext cx="321900" cy="10172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 name="Google Shape;98;p6"/>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6">
  <p:cSld name="CUSTOM_3_1_1_1_1">
    <p:spTree>
      <p:nvGrpSpPr>
        <p:cNvPr id="99" name="Shape 99"/>
        <p:cNvGrpSpPr/>
        <p:nvPr/>
      </p:nvGrpSpPr>
      <p:grpSpPr>
        <a:xfrm>
          <a:off x="0" y="0"/>
          <a:ext cx="0" cy="0"/>
          <a:chOff x="0" y="0"/>
          <a:chExt cx="0" cy="0"/>
        </a:xfrm>
      </p:grpSpPr>
      <p:sp>
        <p:nvSpPr>
          <p:cNvPr id="100" name="Google Shape;100;p7"/>
          <p:cNvSpPr/>
          <p:nvPr/>
        </p:nvSpPr>
        <p:spPr>
          <a:xfrm rot="5400000">
            <a:off x="-1307150" y="1307250"/>
            <a:ext cx="10058400" cy="7443900"/>
          </a:xfrm>
          <a:prstGeom prst="round2SameRect">
            <a:avLst>
              <a:gd fmla="val 2439" name="adj1"/>
              <a:gd fmla="val 0" name="adj2"/>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7"/>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7"/>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07" name="Google Shape;107;p7"/>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08" name="Google Shape;108;p7"/>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09" name="Google Shape;109;p7"/>
          <p:cNvGrpSpPr/>
          <p:nvPr/>
        </p:nvGrpSpPr>
        <p:grpSpPr>
          <a:xfrm>
            <a:off x="6631550" y="-62325"/>
            <a:ext cx="321900" cy="10177725"/>
            <a:chOff x="6402950" y="-62325"/>
            <a:chExt cx="321900" cy="10177725"/>
          </a:xfrm>
        </p:grpSpPr>
        <p:sp>
          <p:nvSpPr>
            <p:cNvPr id="110" name="Google Shape;110;p7"/>
            <p:cNvSpPr/>
            <p:nvPr/>
          </p:nvSpPr>
          <p:spPr>
            <a:xfrm>
              <a:off x="6402950" y="-62325"/>
              <a:ext cx="321900" cy="10172400"/>
            </a:xfrm>
            <a:prstGeom prst="rect">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 name="Google Shape;112;p7"/>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7">
  <p:cSld name="CUSTOM_3_1_1_1_1_1">
    <p:spTree>
      <p:nvGrpSpPr>
        <p:cNvPr id="113" name="Shape 113"/>
        <p:cNvGrpSpPr/>
        <p:nvPr/>
      </p:nvGrpSpPr>
      <p:grpSpPr>
        <a:xfrm>
          <a:off x="0" y="0"/>
          <a:ext cx="0" cy="0"/>
          <a:chOff x="0" y="0"/>
          <a:chExt cx="0" cy="0"/>
        </a:xfrm>
      </p:grpSpPr>
      <p:sp>
        <p:nvSpPr>
          <p:cNvPr id="114" name="Google Shape;114;p8"/>
          <p:cNvSpPr/>
          <p:nvPr/>
        </p:nvSpPr>
        <p:spPr>
          <a:xfrm rot="5400000">
            <a:off x="-1307150" y="1307250"/>
            <a:ext cx="10058400" cy="7443900"/>
          </a:xfrm>
          <a:prstGeom prst="round2SameRect">
            <a:avLst>
              <a:gd fmla="val 2439" name="adj1"/>
              <a:gd fmla="val 0" name="adj2"/>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8"/>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8"/>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8"/>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21" name="Google Shape;121;p8"/>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22" name="Google Shape;122;p8"/>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23" name="Google Shape;123;p8"/>
          <p:cNvGrpSpPr/>
          <p:nvPr/>
        </p:nvGrpSpPr>
        <p:grpSpPr>
          <a:xfrm>
            <a:off x="6631550" y="-62325"/>
            <a:ext cx="321900" cy="10177725"/>
            <a:chOff x="6402950" y="-62325"/>
            <a:chExt cx="321900" cy="10177725"/>
          </a:xfrm>
        </p:grpSpPr>
        <p:sp>
          <p:nvSpPr>
            <p:cNvPr id="124" name="Google Shape;124;p8"/>
            <p:cNvSpPr/>
            <p:nvPr/>
          </p:nvSpPr>
          <p:spPr>
            <a:xfrm>
              <a:off x="6402950" y="-62325"/>
              <a:ext cx="321900" cy="10172400"/>
            </a:xfrm>
            <a:prstGeom prst="rect">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 name="Google Shape;126;p8"/>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8">
  <p:cSld name="CUSTOM_3_1_1_1_1_1_1">
    <p:spTree>
      <p:nvGrpSpPr>
        <p:cNvPr id="127" name="Shape 127"/>
        <p:cNvGrpSpPr/>
        <p:nvPr/>
      </p:nvGrpSpPr>
      <p:grpSpPr>
        <a:xfrm>
          <a:off x="0" y="0"/>
          <a:ext cx="0" cy="0"/>
          <a:chOff x="0" y="0"/>
          <a:chExt cx="0" cy="0"/>
        </a:xfrm>
      </p:grpSpPr>
      <p:sp>
        <p:nvSpPr>
          <p:cNvPr id="128" name="Google Shape;128;p9"/>
          <p:cNvSpPr/>
          <p:nvPr/>
        </p:nvSpPr>
        <p:spPr>
          <a:xfrm rot="5400000">
            <a:off x="-1307150" y="1307250"/>
            <a:ext cx="10058400" cy="7443900"/>
          </a:xfrm>
          <a:prstGeom prst="round2SameRect">
            <a:avLst>
              <a:gd fmla="val 2439" name="adj1"/>
              <a:gd fmla="val 0" name="adj2"/>
            </a:avLst>
          </a:pr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9"/>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9"/>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9"/>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9"/>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9"/>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35" name="Google Shape;135;p9"/>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36" name="Google Shape;136;p9"/>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37" name="Google Shape;137;p9"/>
          <p:cNvGrpSpPr/>
          <p:nvPr/>
        </p:nvGrpSpPr>
        <p:grpSpPr>
          <a:xfrm>
            <a:off x="6631550" y="-62325"/>
            <a:ext cx="321900" cy="10177725"/>
            <a:chOff x="6402950" y="-62325"/>
            <a:chExt cx="321900" cy="10177725"/>
          </a:xfrm>
        </p:grpSpPr>
        <p:sp>
          <p:nvSpPr>
            <p:cNvPr id="138" name="Google Shape;138;p9"/>
            <p:cNvSpPr/>
            <p:nvPr/>
          </p:nvSpPr>
          <p:spPr>
            <a:xfrm>
              <a:off x="6402950" y="-62325"/>
              <a:ext cx="321900" cy="10172400"/>
            </a:xfrm>
            <a:prstGeom prst="rect">
              <a:avLst/>
            </a:pr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9"/>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 name="Google Shape;140;p9"/>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9">
  <p:cSld name="CUSTOM_3_1_1_1_1_1_1_1">
    <p:spTree>
      <p:nvGrpSpPr>
        <p:cNvPr id="141" name="Shape 141"/>
        <p:cNvGrpSpPr/>
        <p:nvPr/>
      </p:nvGrpSpPr>
      <p:grpSpPr>
        <a:xfrm>
          <a:off x="0" y="0"/>
          <a:ext cx="0" cy="0"/>
          <a:chOff x="0" y="0"/>
          <a:chExt cx="0" cy="0"/>
        </a:xfrm>
      </p:grpSpPr>
      <p:sp>
        <p:nvSpPr>
          <p:cNvPr id="142" name="Google Shape;142;p10"/>
          <p:cNvSpPr/>
          <p:nvPr/>
        </p:nvSpPr>
        <p:spPr>
          <a:xfrm rot="5400000">
            <a:off x="-1307150" y="1307250"/>
            <a:ext cx="10058400" cy="7443900"/>
          </a:xfrm>
          <a:prstGeom prst="round2SameRect">
            <a:avLst>
              <a:gd fmla="val 2439" name="adj1"/>
              <a:gd fmla="val 0" name="adj2"/>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0"/>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0"/>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0"/>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0"/>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0"/>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0"/>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49" name="Google Shape;149;p10"/>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50" name="Google Shape;150;p10"/>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51" name="Google Shape;151;p10"/>
          <p:cNvGrpSpPr/>
          <p:nvPr/>
        </p:nvGrpSpPr>
        <p:grpSpPr>
          <a:xfrm>
            <a:off x="6631550" y="-62325"/>
            <a:ext cx="321900" cy="10177725"/>
            <a:chOff x="6402950" y="-62325"/>
            <a:chExt cx="321900" cy="10177725"/>
          </a:xfrm>
        </p:grpSpPr>
        <p:sp>
          <p:nvSpPr>
            <p:cNvPr id="152" name="Google Shape;152;p10"/>
            <p:cNvSpPr/>
            <p:nvPr/>
          </p:nvSpPr>
          <p:spPr>
            <a:xfrm>
              <a:off x="6402950" y="-62325"/>
              <a:ext cx="321900" cy="10172400"/>
            </a:xfrm>
            <a:prstGeom prst="rect">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0"/>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10"/>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p:nvPr/>
        </p:nvSpPr>
        <p:spPr>
          <a:xfrm rot="5400000">
            <a:off x="6996750" y="9265025"/>
            <a:ext cx="1098000" cy="488700"/>
          </a:xfrm>
          <a:prstGeom prst="round2SameRect">
            <a:avLst>
              <a:gd fmla="val 16667" name="adj1"/>
              <a:gd fmla="val 0" name="adj2"/>
            </a:avLst>
          </a:prstGeom>
          <a:solidFill>
            <a:schemeClr val="accent6"/>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7" name="Google Shape;7;p1"/>
          <p:cNvSpPr/>
          <p:nvPr/>
        </p:nvSpPr>
        <p:spPr>
          <a:xfrm rot="5400000">
            <a:off x="6996750" y="8269416"/>
            <a:ext cx="1098000" cy="488700"/>
          </a:xfrm>
          <a:prstGeom prst="round2SameRect">
            <a:avLst>
              <a:gd fmla="val 16667" name="adj1"/>
              <a:gd fmla="val 0" name="adj2"/>
            </a:avLst>
          </a:prstGeom>
          <a:solidFill>
            <a:schemeClr val="accent5"/>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 name="Google Shape;8;p1"/>
          <p:cNvSpPr/>
          <p:nvPr/>
        </p:nvSpPr>
        <p:spPr>
          <a:xfrm rot="5400000">
            <a:off x="6996750" y="7273808"/>
            <a:ext cx="1098000" cy="488700"/>
          </a:xfrm>
          <a:prstGeom prst="round2SameRect">
            <a:avLst>
              <a:gd fmla="val 16667" name="adj1"/>
              <a:gd fmla="val 0" name="adj2"/>
            </a:avLst>
          </a:prstGeom>
          <a:solidFill>
            <a:schemeClr val="accent4"/>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 name="Google Shape;9;p1"/>
          <p:cNvSpPr/>
          <p:nvPr/>
        </p:nvSpPr>
        <p:spPr>
          <a:xfrm rot="5400000">
            <a:off x="6996750" y="6278200"/>
            <a:ext cx="1098000" cy="488700"/>
          </a:xfrm>
          <a:prstGeom prst="round2SameRect">
            <a:avLst>
              <a:gd fmla="val 16667" name="adj1"/>
              <a:gd fmla="val 0" name="adj2"/>
            </a:avLst>
          </a:prstGeom>
          <a:solidFill>
            <a:schemeClr val="accent3"/>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 name="Google Shape;10;p1"/>
          <p:cNvSpPr/>
          <p:nvPr/>
        </p:nvSpPr>
        <p:spPr>
          <a:xfrm rot="5400000">
            <a:off x="6996750" y="5282592"/>
            <a:ext cx="1098000" cy="488700"/>
          </a:xfrm>
          <a:prstGeom prst="round2SameRect">
            <a:avLst>
              <a:gd fmla="val 16667" name="adj1"/>
              <a:gd fmla="val 0" name="adj2"/>
            </a:avLst>
          </a:prstGeom>
          <a:solidFill>
            <a:schemeClr val="accent2"/>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 name="Google Shape;11;p1"/>
          <p:cNvSpPr/>
          <p:nvPr/>
        </p:nvSpPr>
        <p:spPr>
          <a:xfrm rot="5400000">
            <a:off x="6996750" y="4286983"/>
            <a:ext cx="1098000" cy="488700"/>
          </a:xfrm>
          <a:prstGeom prst="round2SameRect">
            <a:avLst>
              <a:gd fmla="val 16667" name="adj1"/>
              <a:gd fmla="val 0" name="adj2"/>
            </a:avLst>
          </a:prstGeom>
          <a:solidFill>
            <a:schemeClr val="accent1"/>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 name="Google Shape;12;p1"/>
          <p:cNvSpPr/>
          <p:nvPr/>
        </p:nvSpPr>
        <p:spPr>
          <a:xfrm rot="5400000">
            <a:off x="6996750" y="3291375"/>
            <a:ext cx="1098000" cy="488700"/>
          </a:xfrm>
          <a:prstGeom prst="round2SameRect">
            <a:avLst>
              <a:gd fmla="val 16667" name="adj1"/>
              <a:gd fmla="val 0" name="adj2"/>
            </a:avLst>
          </a:prstGeom>
          <a:solidFill>
            <a:schemeClr val="lt2"/>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 name="Google Shape;13;p1"/>
          <p:cNvSpPr/>
          <p:nvPr/>
        </p:nvSpPr>
        <p:spPr>
          <a:xfrm rot="5400000">
            <a:off x="6996750" y="2295767"/>
            <a:ext cx="1098000" cy="488700"/>
          </a:xfrm>
          <a:prstGeom prst="round2SameRect">
            <a:avLst>
              <a:gd fmla="val 16667" name="adj1"/>
              <a:gd fmla="val 0" name="adj2"/>
            </a:avLst>
          </a:prstGeom>
          <a:solidFill>
            <a:schemeClr val="dk2"/>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 name="Google Shape;14;p1"/>
          <p:cNvSpPr/>
          <p:nvPr/>
        </p:nvSpPr>
        <p:spPr>
          <a:xfrm rot="5400000">
            <a:off x="6996750" y="1300158"/>
            <a:ext cx="1098000" cy="488700"/>
          </a:xfrm>
          <a:prstGeom prst="round2SameRect">
            <a:avLst>
              <a:gd fmla="val 16667" name="adj1"/>
              <a:gd fmla="val 0" name="adj2"/>
            </a:avLst>
          </a:prstGeom>
          <a:solidFill>
            <a:schemeClr val="lt1"/>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 name="Google Shape;15;p1"/>
          <p:cNvSpPr/>
          <p:nvPr/>
        </p:nvSpPr>
        <p:spPr>
          <a:xfrm rot="5400000">
            <a:off x="6996750" y="304550"/>
            <a:ext cx="1098000" cy="488700"/>
          </a:xfrm>
          <a:prstGeom prst="round2SameRect">
            <a:avLst>
              <a:gd fmla="val 16667" name="adj1"/>
              <a:gd fmla="val 0" name="adj2"/>
            </a:avLst>
          </a:prstGeom>
          <a:solidFill>
            <a:schemeClr val="dk1"/>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 name="Google Shape;16;p1"/>
          <p:cNvSpPr/>
          <p:nvPr/>
        </p:nvSpPr>
        <p:spPr>
          <a:xfrm>
            <a:off x="91310" y="0"/>
            <a:ext cx="7301100" cy="10058400"/>
          </a:xfrm>
          <a:prstGeom prst="rect">
            <a:avLst/>
          </a:prstGeom>
          <a:solidFill>
            <a:srgbClr val="FFFFFF"/>
          </a:soli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0" y="0"/>
            <a:ext cx="7301100" cy="10058400"/>
          </a:xfrm>
          <a:prstGeom prst="rect">
            <a:avLst/>
          </a:prstGeom>
          <a:gradFill>
            <a:gsLst>
              <a:gs pos="0">
                <a:srgbClr val="F3F3F3"/>
              </a:gs>
              <a:gs pos="100000">
                <a:srgbClr val="FFFFFF"/>
              </a:gs>
            </a:gsLst>
            <a:lin ang="0" scaled="0"/>
          </a:gra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txBox="1"/>
          <p:nvPr>
            <p:ph type="title"/>
          </p:nvPr>
        </p:nvSpPr>
        <p:spPr>
          <a:xfrm>
            <a:off x="264950" y="870275"/>
            <a:ext cx="65571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53535"/>
              </a:buClr>
              <a:buSzPts val="4000"/>
              <a:buFont typeface="Caveat"/>
              <a:buNone/>
              <a:defRPr b="1" sz="4000">
                <a:solidFill>
                  <a:srgbClr val="353535"/>
                </a:solidFill>
                <a:latin typeface="Caveat"/>
                <a:ea typeface="Caveat"/>
                <a:cs typeface="Caveat"/>
                <a:sym typeface="Caveat"/>
              </a:defRPr>
            </a:lvl1pPr>
            <a:lvl2pPr lvl="1">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2pPr>
            <a:lvl3pPr lvl="2">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3pPr>
            <a:lvl4pPr lvl="3">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4pPr>
            <a:lvl5pPr lvl="4">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5pPr>
            <a:lvl6pPr lvl="5">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6pPr>
            <a:lvl7pPr lvl="6">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7pPr>
            <a:lvl8pPr lvl="7">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8pPr>
            <a:lvl9pPr lvl="8">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9pPr>
          </a:lstStyle>
          <a:p/>
        </p:txBody>
      </p:sp>
      <p:sp>
        <p:nvSpPr>
          <p:cNvPr id="19" name="Google Shape;19;p1"/>
          <p:cNvSpPr txBox="1"/>
          <p:nvPr>
            <p:ph idx="1" type="body"/>
          </p:nvPr>
        </p:nvSpPr>
        <p:spPr>
          <a:xfrm>
            <a:off x="264950" y="1821656"/>
            <a:ext cx="6557100" cy="6681000"/>
          </a:xfrm>
          <a:prstGeom prst="rect">
            <a:avLst/>
          </a:prstGeom>
          <a:noFill/>
          <a:ln>
            <a:noFill/>
          </a:ln>
        </p:spPr>
        <p:txBody>
          <a:bodyPr anchorCtr="0" anchor="t" bIns="91425" lIns="91425" spcFirstLastPara="1" rIns="91425" wrap="square" tIns="91425">
            <a:normAutofit/>
          </a:bodyPr>
          <a:lstStyle>
            <a:lvl1pPr indent="-349250" lvl="0" marL="457200">
              <a:lnSpc>
                <a:spcPct val="140000"/>
              </a:lnSpc>
              <a:spcBef>
                <a:spcPts val="0"/>
              </a:spcBef>
              <a:spcAft>
                <a:spcPts val="0"/>
              </a:spcAft>
              <a:buClr>
                <a:srgbClr val="353535"/>
              </a:buClr>
              <a:buSzPts val="1900"/>
              <a:buFont typeface="Poppins"/>
              <a:buChar char="●"/>
              <a:defRPr sz="1900">
                <a:solidFill>
                  <a:srgbClr val="353535"/>
                </a:solidFill>
                <a:latin typeface="Poppins"/>
                <a:ea typeface="Poppins"/>
                <a:cs typeface="Poppins"/>
                <a:sym typeface="Poppins"/>
              </a:defRPr>
            </a:lvl1pPr>
            <a:lvl2pPr indent="-323850" lvl="1" marL="9144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2pPr>
            <a:lvl3pPr indent="-323850" lvl="2" marL="13716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3pPr>
            <a:lvl4pPr indent="-323850" lvl="3" marL="18288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4pPr>
            <a:lvl5pPr indent="-323850" lvl="4" marL="22860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5pPr>
            <a:lvl6pPr indent="-323850" lvl="5" marL="27432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6pPr>
            <a:lvl7pPr indent="-323850" lvl="6" marL="32004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7pPr>
            <a:lvl8pPr indent="-323850" lvl="7" marL="36576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8pPr>
            <a:lvl9pPr indent="-323850" lvl="8" marL="41148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9pPr>
          </a:lstStyle>
          <a:p/>
        </p:txBody>
      </p:sp>
      <p:sp>
        <p:nvSpPr>
          <p:cNvPr id="20" name="Google Shape;20;p1">
            <a:hlinkClick/>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01</a:t>
            </a:r>
            <a:endParaRPr sz="2000">
              <a:solidFill>
                <a:srgbClr val="353535"/>
              </a:solidFill>
              <a:latin typeface="Yeseva One"/>
              <a:ea typeface="Yeseva One"/>
              <a:cs typeface="Yeseva One"/>
              <a:sym typeface="Yeseva One"/>
            </a:endParaRPr>
          </a:p>
        </p:txBody>
      </p:sp>
      <p:sp>
        <p:nvSpPr>
          <p:cNvPr id="21" name="Google Shape;21;p1">
            <a:hlinkClick/>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02</a:t>
            </a:r>
            <a:endParaRPr sz="2000">
              <a:solidFill>
                <a:srgbClr val="353535"/>
              </a:solidFill>
              <a:latin typeface="Yeseva One"/>
              <a:ea typeface="Yeseva One"/>
              <a:cs typeface="Yeseva One"/>
              <a:sym typeface="Yeseva One"/>
            </a:endParaRPr>
          </a:p>
        </p:txBody>
      </p:sp>
      <p:sp>
        <p:nvSpPr>
          <p:cNvPr id="22" name="Google Shape;22;p1">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03</a:t>
            </a:r>
            <a:endParaRPr sz="2000">
              <a:solidFill>
                <a:srgbClr val="353535"/>
              </a:solidFill>
              <a:latin typeface="Yeseva One"/>
              <a:ea typeface="Yeseva One"/>
              <a:cs typeface="Yeseva One"/>
              <a:sym typeface="Yeseva One"/>
            </a:endParaRPr>
          </a:p>
        </p:txBody>
      </p:sp>
      <p:sp>
        <p:nvSpPr>
          <p:cNvPr id="23" name="Google Shape;23;p1">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04</a:t>
            </a:r>
            <a:endParaRPr sz="2000">
              <a:solidFill>
                <a:srgbClr val="353535"/>
              </a:solidFill>
              <a:latin typeface="Yeseva One"/>
              <a:ea typeface="Yeseva One"/>
              <a:cs typeface="Yeseva One"/>
              <a:sym typeface="Yeseva One"/>
            </a:endParaRPr>
          </a:p>
        </p:txBody>
      </p:sp>
      <p:sp>
        <p:nvSpPr>
          <p:cNvPr id="24" name="Google Shape;24;p1">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05</a:t>
            </a:r>
            <a:endParaRPr sz="2000">
              <a:solidFill>
                <a:srgbClr val="353535"/>
              </a:solidFill>
              <a:latin typeface="Yeseva One"/>
              <a:ea typeface="Yeseva One"/>
              <a:cs typeface="Yeseva One"/>
              <a:sym typeface="Yeseva One"/>
            </a:endParaRPr>
          </a:p>
        </p:txBody>
      </p:sp>
      <p:sp>
        <p:nvSpPr>
          <p:cNvPr id="25" name="Google Shape;25;p1">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06</a:t>
            </a:r>
            <a:endParaRPr sz="2000">
              <a:solidFill>
                <a:srgbClr val="353535"/>
              </a:solidFill>
              <a:latin typeface="Yeseva One"/>
              <a:ea typeface="Yeseva One"/>
              <a:cs typeface="Yeseva One"/>
              <a:sym typeface="Yeseva One"/>
            </a:endParaRPr>
          </a:p>
        </p:txBody>
      </p:sp>
      <p:sp>
        <p:nvSpPr>
          <p:cNvPr id="26" name="Google Shape;26;p1">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07</a:t>
            </a:r>
            <a:endParaRPr sz="2000">
              <a:solidFill>
                <a:srgbClr val="353535"/>
              </a:solidFill>
              <a:latin typeface="Yeseva One"/>
              <a:ea typeface="Yeseva One"/>
              <a:cs typeface="Yeseva One"/>
              <a:sym typeface="Yeseva One"/>
            </a:endParaRPr>
          </a:p>
        </p:txBody>
      </p:sp>
      <p:sp>
        <p:nvSpPr>
          <p:cNvPr id="27" name="Google Shape;27;p1">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08</a:t>
            </a:r>
            <a:endParaRPr sz="2000">
              <a:solidFill>
                <a:srgbClr val="353535"/>
              </a:solidFill>
              <a:latin typeface="Yeseva One"/>
              <a:ea typeface="Yeseva One"/>
              <a:cs typeface="Yeseva One"/>
              <a:sym typeface="Yeseva One"/>
            </a:endParaRPr>
          </a:p>
        </p:txBody>
      </p:sp>
      <p:sp>
        <p:nvSpPr>
          <p:cNvPr id="28" name="Google Shape;28;p1">
            <a:hlinkClick/>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09</a:t>
            </a:r>
            <a:endParaRPr sz="2000">
              <a:solidFill>
                <a:srgbClr val="353535"/>
              </a:solidFill>
              <a:latin typeface="Yeseva One"/>
              <a:ea typeface="Yeseva One"/>
              <a:cs typeface="Yeseva One"/>
              <a:sym typeface="Yeseva One"/>
            </a:endParaRPr>
          </a:p>
        </p:txBody>
      </p:sp>
      <p:sp>
        <p:nvSpPr>
          <p:cNvPr id="29" name="Google Shape;29;p1">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10</a:t>
            </a:r>
            <a:endParaRPr sz="2000">
              <a:solidFill>
                <a:srgbClr val="353535"/>
              </a:solidFill>
              <a:latin typeface="Yeseva One"/>
              <a:ea typeface="Yeseva One"/>
              <a:cs typeface="Yeseva One"/>
              <a:sym typeface="Yeseva One"/>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image" Target="../media/image8.png"/><Relationship Id="rId12" Type="http://schemas.openxmlformats.org/officeDocument/2006/relationships/slide" Target="/ppt/slides/slide93.xml"/><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s>
</file>

<file path=ppt/slides/_rels/slide10.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0.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4" Type="http://schemas.openxmlformats.org/officeDocument/2006/relationships/slide" Target="/ppt/slides/slide9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1.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4" Type="http://schemas.openxmlformats.org/officeDocument/2006/relationships/slide" Target="/ppt/slides/slide9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2.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4" Type="http://schemas.openxmlformats.org/officeDocument/2006/relationships/slide" Target="/ppt/slides/slide93.xml"/></Relationships>
</file>

<file path=ppt/slides/_rels/slide103.xml.rels><?xml version="1.0" encoding="UTF-8" standalone="yes"?><Relationships xmlns="http://schemas.openxmlformats.org/package/2006/relationships"><Relationship Id="rId20" Type="http://schemas.openxmlformats.org/officeDocument/2006/relationships/slide" Target="/ppt/slides/slide93.xml"/><Relationship Id="rId22" Type="http://schemas.openxmlformats.org/officeDocument/2006/relationships/slide" Target="/ppt/slides/slide93.xml"/><Relationship Id="rId21" Type="http://schemas.openxmlformats.org/officeDocument/2006/relationships/slide" Target="/ppt/slides/slide8.xml"/><Relationship Id="rId23" Type="http://schemas.openxmlformats.org/officeDocument/2006/relationships/image" Target="../media/image10.png"/><Relationship Id="rId1" Type="http://schemas.openxmlformats.org/officeDocument/2006/relationships/slideLayout" Target="../slideLayouts/slideLayout15.xml"/><Relationship Id="rId2" Type="http://schemas.openxmlformats.org/officeDocument/2006/relationships/notesSlide" Target="../notesSlides/notesSlide103.xml"/><Relationship Id="rId3" Type="http://schemas.openxmlformats.org/officeDocument/2006/relationships/hyperlink" Target="https://anchor.fm/" TargetMode="External"/><Relationship Id="rId4" Type="http://schemas.openxmlformats.org/officeDocument/2006/relationships/hyperlink" Target="https://kineo.com/en-us/resources/show-your-selfie-creating-great-selfie-videos" TargetMode="External"/><Relationship Id="rId9" Type="http://schemas.openxmlformats.org/officeDocument/2006/relationships/slide" Target="/ppt/slides/slide29.xml"/><Relationship Id="rId5" Type="http://schemas.openxmlformats.org/officeDocument/2006/relationships/hyperlink" Target="https://www.dadsworksheets.com/charts/comic-strip-template.html" TargetMode="External"/><Relationship Id="rId6" Type="http://schemas.openxmlformats.org/officeDocument/2006/relationships/hyperlink" Target="https://www.haikudeck.com/" TargetMode="External"/><Relationship Id="rId7" Type="http://schemas.openxmlformats.org/officeDocument/2006/relationships/slide" Target="/ppt/slides/slide8.xml"/><Relationship Id="rId8" Type="http://schemas.openxmlformats.org/officeDocument/2006/relationships/slide" Target="/ppt/slides/slide17.xml"/><Relationship Id="rId11" Type="http://schemas.openxmlformats.org/officeDocument/2006/relationships/slide" Target="/ppt/slides/slide49.xml"/><Relationship Id="rId10" Type="http://schemas.openxmlformats.org/officeDocument/2006/relationships/slide" Target="/ppt/slides/slide40.xml"/><Relationship Id="rId13" Type="http://schemas.openxmlformats.org/officeDocument/2006/relationships/slide" Target="/ppt/slides/slide68.xml"/><Relationship Id="rId12" Type="http://schemas.openxmlformats.org/officeDocument/2006/relationships/slide" Target="/ppt/slides/slide58.xml"/><Relationship Id="rId15" Type="http://schemas.openxmlformats.org/officeDocument/2006/relationships/slide" Target="/ppt/slides/slide83.xml"/><Relationship Id="rId14" Type="http://schemas.openxmlformats.org/officeDocument/2006/relationships/slide" Target="/ppt/slides/slide77.xml"/><Relationship Id="rId17" Type="http://schemas.openxmlformats.org/officeDocument/2006/relationships/slide" Target="/ppt/slides/slide8.xml"/><Relationship Id="rId16" Type="http://schemas.openxmlformats.org/officeDocument/2006/relationships/slide" Target="/ppt/slides/slide93.xml"/><Relationship Id="rId19" Type="http://schemas.openxmlformats.org/officeDocument/2006/relationships/slide" Target="/ppt/slides/slide8.xml"/><Relationship Id="rId18" Type="http://schemas.openxmlformats.org/officeDocument/2006/relationships/slide" Target="/ppt/slides/slide9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4.xml"/><Relationship Id="rId3" Type="http://schemas.openxmlformats.org/officeDocument/2006/relationships/hyperlink" Target="http://www.nysed.gov/news/2020/new-york-schools-awarded-nearly-20-million-critical-federal-funding-address-covid-19" TargetMode="External"/><Relationship Id="rId4" Type="http://schemas.openxmlformats.org/officeDocument/2006/relationships/hyperlink" Target="https://oese.ed.gov/offices/education-stabilization-fund/states-highest-coronavirus-burden/" TargetMode="External"/><Relationship Id="rId9" Type="http://schemas.openxmlformats.org/officeDocument/2006/relationships/slide" Target="/ppt/slides/slide40.xml"/><Relationship Id="rId5" Type="http://schemas.openxmlformats.org/officeDocument/2006/relationships/hyperlink" Target="http://www.nysed.gov/trle" TargetMode="External"/><Relationship Id="rId6" Type="http://schemas.openxmlformats.org/officeDocument/2006/relationships/slide" Target="/ppt/slides/slide8.xml"/><Relationship Id="rId7" Type="http://schemas.openxmlformats.org/officeDocument/2006/relationships/slide" Target="/ppt/slides/slide17.xml"/><Relationship Id="rId8" Type="http://schemas.openxmlformats.org/officeDocument/2006/relationships/slide" Target="/ppt/slides/slide29.xml"/><Relationship Id="rId11" Type="http://schemas.openxmlformats.org/officeDocument/2006/relationships/slide" Target="/ppt/slides/slide58.xml"/><Relationship Id="rId10" Type="http://schemas.openxmlformats.org/officeDocument/2006/relationships/slide" Target="/ppt/slides/slide49.xml"/><Relationship Id="rId13" Type="http://schemas.openxmlformats.org/officeDocument/2006/relationships/slide" Target="/ppt/slides/slide77.xml"/><Relationship Id="rId12" Type="http://schemas.openxmlformats.org/officeDocument/2006/relationships/slide" Target="/ppt/slides/slide68.xml"/><Relationship Id="rId15" Type="http://schemas.openxmlformats.org/officeDocument/2006/relationships/slide" Target="/ppt/slides/slide93.xml"/><Relationship Id="rId14" Type="http://schemas.openxmlformats.org/officeDocument/2006/relationships/slide" Target="/ppt/slides/slide83.xml"/><Relationship Id="rId17" Type="http://schemas.openxmlformats.org/officeDocument/2006/relationships/image" Target="../media/image38.png"/><Relationship Id="rId16" Type="http://schemas.openxmlformats.org/officeDocument/2006/relationships/image" Target="../media/image40.png"/></Relationships>
</file>

<file path=ppt/slides/_rels/slide11.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12.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13.xml.rels><?xml version="1.0" encoding="UTF-8" standalone="yes"?><Relationships xmlns="http://schemas.openxmlformats.org/package/2006/relationships"><Relationship Id="rId20" Type="http://schemas.openxmlformats.org/officeDocument/2006/relationships/slide" Target="/ppt/slides/slide68.xml"/><Relationship Id="rId22" Type="http://schemas.openxmlformats.org/officeDocument/2006/relationships/slide" Target="/ppt/slides/slide83.xml"/><Relationship Id="rId21" Type="http://schemas.openxmlformats.org/officeDocument/2006/relationships/slide" Target="/ppt/slides/slide77.xml"/><Relationship Id="rId23" Type="http://schemas.openxmlformats.org/officeDocument/2006/relationships/slide" Target="/ppt/slides/slide93.xml"/><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slide" Target="/ppt/slides/slide12.xml"/><Relationship Id="rId4" Type="http://schemas.openxmlformats.org/officeDocument/2006/relationships/slide" Target="/ppt/slides/slide8.xml"/><Relationship Id="rId9" Type="http://schemas.openxmlformats.org/officeDocument/2006/relationships/slide" Target="/ppt/slides/slide58.xml"/><Relationship Id="rId5" Type="http://schemas.openxmlformats.org/officeDocument/2006/relationships/slide" Target="/ppt/slides/slide17.xml"/><Relationship Id="rId6" Type="http://schemas.openxmlformats.org/officeDocument/2006/relationships/slide" Target="/ppt/slides/slide29.xml"/><Relationship Id="rId7" Type="http://schemas.openxmlformats.org/officeDocument/2006/relationships/slide" Target="/ppt/slides/slide40.xml"/><Relationship Id="rId8" Type="http://schemas.openxmlformats.org/officeDocument/2006/relationships/slide" Target="/ppt/slides/slide49.xml"/><Relationship Id="rId11" Type="http://schemas.openxmlformats.org/officeDocument/2006/relationships/slide" Target="/ppt/slides/slide77.xml"/><Relationship Id="rId10" Type="http://schemas.openxmlformats.org/officeDocument/2006/relationships/slide" Target="/ppt/slides/slide68.xml"/><Relationship Id="rId13" Type="http://schemas.openxmlformats.org/officeDocument/2006/relationships/slide" Target="/ppt/slides/slide93.xml"/><Relationship Id="rId12" Type="http://schemas.openxmlformats.org/officeDocument/2006/relationships/slide" Target="/ppt/slides/slide83.xml"/><Relationship Id="rId15" Type="http://schemas.openxmlformats.org/officeDocument/2006/relationships/slide" Target="/ppt/slides/slide17.xml"/><Relationship Id="rId14" Type="http://schemas.openxmlformats.org/officeDocument/2006/relationships/slide" Target="/ppt/slides/slide8.xml"/><Relationship Id="rId17" Type="http://schemas.openxmlformats.org/officeDocument/2006/relationships/slide" Target="/ppt/slides/slide40.xml"/><Relationship Id="rId16" Type="http://schemas.openxmlformats.org/officeDocument/2006/relationships/slide" Target="/ppt/slides/slide29.xml"/><Relationship Id="rId19" Type="http://schemas.openxmlformats.org/officeDocument/2006/relationships/slide" Target="/ppt/slides/slide58.xml"/><Relationship Id="rId18" Type="http://schemas.openxmlformats.org/officeDocument/2006/relationships/slide" Target="/ppt/slides/slide49.xml"/></Relationships>
</file>

<file path=ppt/slides/_rels/slide14.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23" Type="http://schemas.openxmlformats.org/officeDocument/2006/relationships/image" Target="../media/image10.png"/><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15.xml.rels><?xml version="1.0" encoding="UTF-8" standalone="yes"?><Relationships xmlns="http://schemas.openxmlformats.org/package/2006/relationships"><Relationship Id="rId20" Type="http://schemas.openxmlformats.org/officeDocument/2006/relationships/slide" Target="/ppt/slides/slide49.xml"/><Relationship Id="rId22" Type="http://schemas.openxmlformats.org/officeDocument/2006/relationships/slide" Target="/ppt/slides/slide68.xml"/><Relationship Id="rId21" Type="http://schemas.openxmlformats.org/officeDocument/2006/relationships/slide" Target="/ppt/slides/slide58.xml"/><Relationship Id="rId24" Type="http://schemas.openxmlformats.org/officeDocument/2006/relationships/slide" Target="/ppt/slides/slide83.xml"/><Relationship Id="rId23" Type="http://schemas.openxmlformats.org/officeDocument/2006/relationships/slide" Target="/ppt/slides/slide77.xml"/><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hyperlink" Target="https://docs.google.com/document/d/1oUJXjTyDeebCAlANWPdS086rZDDXXwi2QRQdNxmur68/edit?usp=sharing" TargetMode="External"/><Relationship Id="rId4" Type="http://schemas.openxmlformats.org/officeDocument/2006/relationships/hyperlink" Target="https://docs.google.com/document/d/1oUJXjTyDeebCAlANWPdS086rZDDXXwi2QRQdNxmur68/edit?usp=sharing" TargetMode="External"/><Relationship Id="rId9" Type="http://schemas.openxmlformats.org/officeDocument/2006/relationships/slide" Target="/ppt/slides/slide40.xml"/><Relationship Id="rId26" Type="http://schemas.openxmlformats.org/officeDocument/2006/relationships/image" Target="../media/image10.png"/><Relationship Id="rId25" Type="http://schemas.openxmlformats.org/officeDocument/2006/relationships/slide" Target="/ppt/slides/slide93.xml"/><Relationship Id="rId5" Type="http://schemas.openxmlformats.org/officeDocument/2006/relationships/hyperlink" Target="https://docs.google.com/document/d/1oUJXjTyDeebCAlANWPdS086rZDDXXwi2QRQdNxmur68/edit?usp=sharing" TargetMode="External"/><Relationship Id="rId6" Type="http://schemas.openxmlformats.org/officeDocument/2006/relationships/slide" Target="/ppt/slides/slide8.xml"/><Relationship Id="rId7" Type="http://schemas.openxmlformats.org/officeDocument/2006/relationships/slide" Target="/ppt/slides/slide17.xml"/><Relationship Id="rId8" Type="http://schemas.openxmlformats.org/officeDocument/2006/relationships/slide" Target="/ppt/slides/slide29.xml"/><Relationship Id="rId11" Type="http://schemas.openxmlformats.org/officeDocument/2006/relationships/slide" Target="/ppt/slides/slide58.xml"/><Relationship Id="rId10" Type="http://schemas.openxmlformats.org/officeDocument/2006/relationships/slide" Target="/ppt/slides/slide49.xml"/><Relationship Id="rId13" Type="http://schemas.openxmlformats.org/officeDocument/2006/relationships/slide" Target="/ppt/slides/slide77.xml"/><Relationship Id="rId12" Type="http://schemas.openxmlformats.org/officeDocument/2006/relationships/slide" Target="/ppt/slides/slide68.xml"/><Relationship Id="rId15" Type="http://schemas.openxmlformats.org/officeDocument/2006/relationships/slide" Target="/ppt/slides/slide93.xml"/><Relationship Id="rId14" Type="http://schemas.openxmlformats.org/officeDocument/2006/relationships/slide" Target="/ppt/slides/slide83.xml"/><Relationship Id="rId17" Type="http://schemas.openxmlformats.org/officeDocument/2006/relationships/slide" Target="/ppt/slides/slide17.xml"/><Relationship Id="rId16" Type="http://schemas.openxmlformats.org/officeDocument/2006/relationships/slide" Target="/ppt/slides/slide8.xml"/><Relationship Id="rId19" Type="http://schemas.openxmlformats.org/officeDocument/2006/relationships/slide" Target="/ppt/slides/slide40.xml"/><Relationship Id="rId18" Type="http://schemas.openxmlformats.org/officeDocument/2006/relationships/slide" Target="/ppt/slides/slide29.xml"/></Relationships>
</file>

<file path=ppt/slides/_rels/slide16.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23" Type="http://schemas.openxmlformats.org/officeDocument/2006/relationships/image" Target="../media/image10.png"/><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17.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24" Type="http://schemas.openxmlformats.org/officeDocument/2006/relationships/slide" Target="/ppt/slides/slide93.xml"/><Relationship Id="rId23" Type="http://schemas.openxmlformats.org/officeDocument/2006/relationships/slide" Target="/ppt/slides/slide8.xml"/><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26" Type="http://schemas.openxmlformats.org/officeDocument/2006/relationships/image" Target="../media/image9.png"/><Relationship Id="rId25" Type="http://schemas.openxmlformats.org/officeDocument/2006/relationships/slide" Target="/ppt/slides/slide7.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hyperlink" Target="https://traumasensitiveschools.org/teacher-and-student-relationships-the-power-of-trust/" TargetMode="External"/><Relationship Id="rId12" Type="http://schemas.openxmlformats.org/officeDocument/2006/relationships/slide" Target="/ppt/slides/slide93.xml"/><Relationship Id="rId15" Type="http://schemas.openxmlformats.org/officeDocument/2006/relationships/hyperlink" Target="https://avidopenaccess.org/resource/empower-students-through-creativity-and-choice/#:~:text=To%20be%20truly%20college%2C%20career,path%20toward%20the%20learning%20destination." TargetMode="External"/><Relationship Id="rId14" Type="http://schemas.openxmlformats.org/officeDocument/2006/relationships/hyperlink" Target="https://www.edutopia.org/article/how-and-why-trauma-informed-teaching" TargetMode="External"/><Relationship Id="rId17" Type="http://schemas.openxmlformats.org/officeDocument/2006/relationships/slide" Target="/ppt/slides/slide8.xml"/><Relationship Id="rId16" Type="http://schemas.openxmlformats.org/officeDocument/2006/relationships/hyperlink" Target="https://www.edutopia.org/article/how-teachers-can-empower-students-who-are-experiencing-trauma" TargetMode="External"/><Relationship Id="rId18" Type="http://schemas.openxmlformats.org/officeDocument/2006/relationships/slide" Target="/ppt/slides/slide9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hyperlink" Target="https://oakland.edu/cetl/teaching-resources/teaching-tips/2021/Maintaining-a-Flexible-Teaching-Mindset" TargetMode="External"/><Relationship Id="rId12" Type="http://schemas.openxmlformats.org/officeDocument/2006/relationships/slide" Target="/ppt/slides/slide93.xml"/><Relationship Id="rId15" Type="http://schemas.openxmlformats.org/officeDocument/2006/relationships/slide" Target="/ppt/slides/slide8.xml"/><Relationship Id="rId14" Type="http://schemas.openxmlformats.org/officeDocument/2006/relationships/hyperlink" Target="https://www.air.org/sites/default/files/Flexible-learning-strategies-spoltight-Jan-2021.pdf" TargetMode="External"/><Relationship Id="rId16" Type="http://schemas.openxmlformats.org/officeDocument/2006/relationships/slide" Target="/ppt/slides/slide93.xml"/></Relationships>
</file>

<file path=ppt/slides/_rels/slide2.xml.rels><?xml version="1.0" encoding="UTF-8" standalone="yes"?><Relationships xmlns="http://schemas.openxmlformats.org/package/2006/relationships"><Relationship Id="rId11" Type="http://schemas.openxmlformats.org/officeDocument/2006/relationships/slide" Target="/ppt/slides/slide83.xml"/><Relationship Id="rId10" Type="http://schemas.openxmlformats.org/officeDocument/2006/relationships/slide" Target="/ppt/slides/slide77.xml"/><Relationship Id="rId12" Type="http://schemas.openxmlformats.org/officeDocument/2006/relationships/slide" Target="/ppt/slides/slide93.xml"/><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hyperlink" Target="https://lvp.digitalpromiseglobal.org/content-area/literacy-4-6/strategies/predictability-environment-structure-literacy-4-6/summary" TargetMode="External"/><Relationship Id="rId12" Type="http://schemas.openxmlformats.org/officeDocument/2006/relationships/slide" Target="/ppt/slides/slide93.xml"/><Relationship Id="rId15" Type="http://schemas.openxmlformats.org/officeDocument/2006/relationships/slide" Target="/ppt/slides/slide93.xml"/><Relationship Id="rId14" Type="http://schemas.openxmlformats.org/officeDocument/2006/relationships/slide" Target="/ppt/slid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slide" Target="/ppt/slides/slide8.xml"/><Relationship Id="rId9" Type="http://schemas.openxmlformats.org/officeDocument/2006/relationships/slide" Target="/ppt/slides/slide58.xml"/><Relationship Id="rId5" Type="http://schemas.openxmlformats.org/officeDocument/2006/relationships/slide" Target="/ppt/slides/slide17.xml"/><Relationship Id="rId6" Type="http://schemas.openxmlformats.org/officeDocument/2006/relationships/slide" Target="/ppt/slides/slide29.xml"/><Relationship Id="rId7" Type="http://schemas.openxmlformats.org/officeDocument/2006/relationships/slide" Target="/ppt/slides/slide40.xml"/><Relationship Id="rId8" Type="http://schemas.openxmlformats.org/officeDocument/2006/relationships/slide" Target="/ppt/slides/slide49.xml"/><Relationship Id="rId11" Type="http://schemas.openxmlformats.org/officeDocument/2006/relationships/slide" Target="/ppt/slides/slide77.xml"/><Relationship Id="rId10" Type="http://schemas.openxmlformats.org/officeDocument/2006/relationships/slide" Target="/ppt/slides/slide68.xml"/><Relationship Id="rId13" Type="http://schemas.openxmlformats.org/officeDocument/2006/relationships/slide" Target="/ppt/slides/slide93.xml"/><Relationship Id="rId12" Type="http://schemas.openxmlformats.org/officeDocument/2006/relationships/slide" Target="/ppt/slides/slide83.xml"/><Relationship Id="rId15" Type="http://schemas.openxmlformats.org/officeDocument/2006/relationships/slide" Target="/ppt/slides/slide93.xml"/><Relationship Id="rId14" Type="http://schemas.openxmlformats.org/officeDocument/2006/relationships/slide" Target="/ppt/slid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slide" Target="/ppt/slides/slide8.xml"/><Relationship Id="rId5" Type="http://schemas.openxmlformats.org/officeDocument/2006/relationships/slide" Target="/ppt/slides/slide9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4" Type="http://schemas.openxmlformats.org/officeDocument/2006/relationships/slide" Target="/ppt/slides/slide9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4" Type="http://schemas.openxmlformats.org/officeDocument/2006/relationships/slide" Target="/ppt/slides/slide9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4" Type="http://schemas.openxmlformats.org/officeDocument/2006/relationships/slide" Target="/ppt/slides/slide9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slide" Target="/ppt/slides/slide14.xml"/><Relationship Id="rId4" Type="http://schemas.openxmlformats.org/officeDocument/2006/relationships/slide" Target="/ppt/slides/slide8.xml"/><Relationship Id="rId9" Type="http://schemas.openxmlformats.org/officeDocument/2006/relationships/slide" Target="/ppt/slides/slide58.xml"/><Relationship Id="rId5" Type="http://schemas.openxmlformats.org/officeDocument/2006/relationships/slide" Target="/ppt/slides/slide17.xml"/><Relationship Id="rId6" Type="http://schemas.openxmlformats.org/officeDocument/2006/relationships/slide" Target="/ppt/slides/slide29.xml"/><Relationship Id="rId7" Type="http://schemas.openxmlformats.org/officeDocument/2006/relationships/slide" Target="/ppt/slides/slide40.xml"/><Relationship Id="rId8" Type="http://schemas.openxmlformats.org/officeDocument/2006/relationships/slide" Target="/ppt/slides/slide49.xml"/><Relationship Id="rId11" Type="http://schemas.openxmlformats.org/officeDocument/2006/relationships/slide" Target="/ppt/slides/slide77.xml"/><Relationship Id="rId10" Type="http://schemas.openxmlformats.org/officeDocument/2006/relationships/slide" Target="/ppt/slides/slide68.xml"/><Relationship Id="rId13" Type="http://schemas.openxmlformats.org/officeDocument/2006/relationships/slide" Target="/ppt/slides/slide93.xml"/><Relationship Id="rId12" Type="http://schemas.openxmlformats.org/officeDocument/2006/relationships/slide" Target="/ppt/slides/slide83.xml"/><Relationship Id="rId15" Type="http://schemas.openxmlformats.org/officeDocument/2006/relationships/slide" Target="/ppt/slides/slide93.xml"/><Relationship Id="rId14" Type="http://schemas.openxmlformats.org/officeDocument/2006/relationships/slide" Target="/ppt/slides/slide8.xml"/><Relationship Id="rId16"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image" Target="../media/image10.png"/><Relationship Id="rId14" Type="http://schemas.openxmlformats.org/officeDocument/2006/relationships/slide" Target="/ppt/slides/slide9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image" Target="../media/image10.png"/><Relationship Id="rId14" Type="http://schemas.openxmlformats.org/officeDocument/2006/relationships/slide" Target="/ppt/slides/slide9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7.xml"/><Relationship Id="rId14" Type="http://schemas.openxmlformats.org/officeDocument/2006/relationships/slide" Target="/ppt/slides/slide93.xml"/><Relationship Id="rId16" Type="http://schemas.openxmlformats.org/officeDocument/2006/relationships/image" Target="../media/image9.png"/></Relationships>
</file>

<file path=ppt/slides/_rels/slide3.xml.rels><?xml version="1.0" encoding="UTF-8" standalone="yes"?><Relationships xmlns="http://schemas.openxmlformats.org/package/2006/relationships"><Relationship Id="rId20" Type="http://schemas.openxmlformats.org/officeDocument/2006/relationships/slide" Target="/ppt/slides/slide83.xml"/><Relationship Id="rId11" Type="http://schemas.openxmlformats.org/officeDocument/2006/relationships/image" Target="../media/image9.png"/><Relationship Id="rId10" Type="http://schemas.openxmlformats.org/officeDocument/2006/relationships/slide" Target="/ppt/slides/slide7.xml"/><Relationship Id="rId21" Type="http://schemas.openxmlformats.org/officeDocument/2006/relationships/slide" Target="/ppt/slides/slide93.xml"/><Relationship Id="rId13" Type="http://schemas.openxmlformats.org/officeDocument/2006/relationships/slide" Target="/ppt/slides/slide17.xml"/><Relationship Id="rId12" Type="http://schemas.openxmlformats.org/officeDocument/2006/relationships/slide" Target="/ppt/slides/slide8.xml"/><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slide" Target="/ppt/slides/slide7.xml"/><Relationship Id="rId4" Type="http://schemas.openxmlformats.org/officeDocument/2006/relationships/slide" Target="/ppt/slides/slide8.xml"/><Relationship Id="rId9" Type="http://schemas.openxmlformats.org/officeDocument/2006/relationships/slide" Target="/ppt/slides/slide93.xml"/><Relationship Id="rId15" Type="http://schemas.openxmlformats.org/officeDocument/2006/relationships/slide" Target="/ppt/slides/slide40.xml"/><Relationship Id="rId14" Type="http://schemas.openxmlformats.org/officeDocument/2006/relationships/slide" Target="/ppt/slides/slide29.xml"/><Relationship Id="rId17" Type="http://schemas.openxmlformats.org/officeDocument/2006/relationships/slide" Target="/ppt/slides/slide58.xml"/><Relationship Id="rId16" Type="http://schemas.openxmlformats.org/officeDocument/2006/relationships/slide" Target="/ppt/slides/slide49.xml"/><Relationship Id="rId5" Type="http://schemas.openxmlformats.org/officeDocument/2006/relationships/slide" Target="/ppt/slides/slide49.xml"/><Relationship Id="rId19" Type="http://schemas.openxmlformats.org/officeDocument/2006/relationships/slide" Target="/ppt/slides/slide77.xml"/><Relationship Id="rId6" Type="http://schemas.openxmlformats.org/officeDocument/2006/relationships/slide" Target="/ppt/slides/slide68.xml"/><Relationship Id="rId18" Type="http://schemas.openxmlformats.org/officeDocument/2006/relationships/slide" Target="/ppt/slides/slide68.xml"/><Relationship Id="rId7" Type="http://schemas.openxmlformats.org/officeDocument/2006/relationships/slide" Target="/ppt/slides/slide77.xml"/><Relationship Id="rId8" Type="http://schemas.openxmlformats.org/officeDocument/2006/relationships/slide" Target="/ppt/slides/slide8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4" Type="http://schemas.openxmlformats.org/officeDocument/2006/relationships/slide" Target="/ppt/slides/slide93.xml"/></Relationships>
</file>

<file path=ppt/slides/_rels/slide31.xml.rels><?xml version="1.0" encoding="UTF-8" standalone="yes"?><Relationships xmlns="http://schemas.openxmlformats.org/package/2006/relationships"><Relationship Id="rId20" Type="http://schemas.openxmlformats.org/officeDocument/2006/relationships/slide" Target="/ppt/slides/slide34.xml"/><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8.xml"/><Relationship Id="rId14" Type="http://schemas.openxmlformats.org/officeDocument/2006/relationships/slide" Target="/ppt/slides/slide93.xml"/><Relationship Id="rId17" Type="http://schemas.openxmlformats.org/officeDocument/2006/relationships/slide" Target="/ppt/slides/slide8.xml"/><Relationship Id="rId16" Type="http://schemas.openxmlformats.org/officeDocument/2006/relationships/slide" Target="/ppt/slides/slide93.xml"/><Relationship Id="rId19" Type="http://schemas.openxmlformats.org/officeDocument/2006/relationships/slide" Target="/ppt/slides/slide32.xml"/><Relationship Id="rId18" Type="http://schemas.openxmlformats.org/officeDocument/2006/relationships/slide" Target="/ppt/slides/slide9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4" Type="http://schemas.openxmlformats.org/officeDocument/2006/relationships/slide" Target="/ppt/slides/slide9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4" Type="http://schemas.openxmlformats.org/officeDocument/2006/relationships/slide" Target="/ppt/slides/slide9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hyperlink" Target="https://schoolguide.casel.org/rubric/?focus-area=focus-area-3&amp;rubric-item=supportive-classroom-environment" TargetMode="External"/><Relationship Id="rId4" Type="http://schemas.openxmlformats.org/officeDocument/2006/relationships/slide" Target="/ppt/slides/slide8.xml"/><Relationship Id="rId9" Type="http://schemas.openxmlformats.org/officeDocument/2006/relationships/slide" Target="/ppt/slides/slide58.xml"/><Relationship Id="rId5" Type="http://schemas.openxmlformats.org/officeDocument/2006/relationships/slide" Target="/ppt/slides/slide17.xml"/><Relationship Id="rId6" Type="http://schemas.openxmlformats.org/officeDocument/2006/relationships/slide" Target="/ppt/slides/slide29.xml"/><Relationship Id="rId7" Type="http://schemas.openxmlformats.org/officeDocument/2006/relationships/slide" Target="/ppt/slides/slide40.xml"/><Relationship Id="rId8" Type="http://schemas.openxmlformats.org/officeDocument/2006/relationships/slide" Target="/ppt/slides/slide49.xml"/><Relationship Id="rId11" Type="http://schemas.openxmlformats.org/officeDocument/2006/relationships/slide" Target="/ppt/slides/slide77.xml"/><Relationship Id="rId10" Type="http://schemas.openxmlformats.org/officeDocument/2006/relationships/slide" Target="/ppt/slides/slide68.xml"/><Relationship Id="rId13" Type="http://schemas.openxmlformats.org/officeDocument/2006/relationships/slide" Target="/ppt/slides/slide93.xml"/><Relationship Id="rId12" Type="http://schemas.openxmlformats.org/officeDocument/2006/relationships/slide" Target="/ppt/slides/slide83.xml"/><Relationship Id="rId15" Type="http://schemas.openxmlformats.org/officeDocument/2006/relationships/slide" Target="/ppt/slides/slide93.xml"/><Relationship Id="rId14" Type="http://schemas.openxmlformats.org/officeDocument/2006/relationships/slide" Target="/ppt/slides/slid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4" Type="http://schemas.openxmlformats.org/officeDocument/2006/relationships/slide" Target="/ppt/slides/slide9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4" Type="http://schemas.openxmlformats.org/officeDocument/2006/relationships/slide" Target="/ppt/slides/slide9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hyperlink" Target="https://www.techlearning.com/how-to/what-is-a-bitmoji-classroom-and-how-can-i-build-one" TargetMode="External"/><Relationship Id="rId14" Type="http://schemas.openxmlformats.org/officeDocument/2006/relationships/slide" Target="/ppt/slides/slide93.xml"/><Relationship Id="rId17" Type="http://schemas.openxmlformats.org/officeDocument/2006/relationships/hyperlink" Target="https://www.canva.com/" TargetMode="External"/><Relationship Id="rId16" Type="http://schemas.openxmlformats.org/officeDocument/2006/relationships/hyperlink" Target="https://miro.com/" TargetMode="External"/><Relationship Id="rId19" Type="http://schemas.openxmlformats.org/officeDocument/2006/relationships/image" Target="../media/image10.png"/><Relationship Id="rId18" Type="http://schemas.openxmlformats.org/officeDocument/2006/relationships/hyperlink" Target="https://padlet.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hyperlink" Target="https://www.techlearning.com/how-to/what-is-a-bitmoji-classroom-and-how-can-i-build-one" TargetMode="External"/><Relationship Id="rId14" Type="http://schemas.openxmlformats.org/officeDocument/2006/relationships/slide" Target="/ppt/slides/slide93.xml"/><Relationship Id="rId17" Type="http://schemas.openxmlformats.org/officeDocument/2006/relationships/hyperlink" Target="https://www.canva.com/" TargetMode="External"/><Relationship Id="rId16" Type="http://schemas.openxmlformats.org/officeDocument/2006/relationships/hyperlink" Target="https://miro.com/" TargetMode="External"/><Relationship Id="rId19" Type="http://schemas.openxmlformats.org/officeDocument/2006/relationships/image" Target="../media/image10.png"/><Relationship Id="rId18" Type="http://schemas.openxmlformats.org/officeDocument/2006/relationships/hyperlink" Target="https://padlet.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image" Target="../media/image10.png"/><Relationship Id="rId14" Type="http://schemas.openxmlformats.org/officeDocument/2006/relationships/slide" Target="/ppt/slides/slide93.xml"/></Relationships>
</file>

<file path=ppt/slides/_rels/slide4.xml.rels><?xml version="1.0" encoding="UTF-8" standalone="yes"?><Relationships xmlns="http://schemas.openxmlformats.org/package/2006/relationships"><Relationship Id="rId11" Type="http://schemas.openxmlformats.org/officeDocument/2006/relationships/slide" Target="/ppt/slides/slide77.xml"/><Relationship Id="rId10" Type="http://schemas.openxmlformats.org/officeDocument/2006/relationships/slide" Target="/ppt/slides/slide68.xml"/><Relationship Id="rId13" Type="http://schemas.openxmlformats.org/officeDocument/2006/relationships/slide" Target="/ppt/slides/slide93.xml"/><Relationship Id="rId12"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slide" Target="/ppt/slides/slide8.xml"/><Relationship Id="rId4" Type="http://schemas.openxmlformats.org/officeDocument/2006/relationships/slide" Target="/ppt/slides/slide8.xml"/><Relationship Id="rId9" Type="http://schemas.openxmlformats.org/officeDocument/2006/relationships/slide" Target="/ppt/slides/slide58.xml"/><Relationship Id="rId14" Type="http://schemas.openxmlformats.org/officeDocument/2006/relationships/image" Target="../media/image10.png"/><Relationship Id="rId5" Type="http://schemas.openxmlformats.org/officeDocument/2006/relationships/slide" Target="/ppt/slides/slide17.xml"/><Relationship Id="rId6" Type="http://schemas.openxmlformats.org/officeDocument/2006/relationships/slide" Target="/ppt/slides/slide29.xml"/><Relationship Id="rId7" Type="http://schemas.openxmlformats.org/officeDocument/2006/relationships/slide" Target="/ppt/slides/slide40.xml"/><Relationship Id="rId8" Type="http://schemas.openxmlformats.org/officeDocument/2006/relationships/slide" Target="/ppt/slides/slide4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7.xml"/><Relationship Id="rId14" Type="http://schemas.openxmlformats.org/officeDocument/2006/relationships/slide" Target="/ppt/slides/slide93.xml"/><Relationship Id="rId16"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4" Type="http://schemas.openxmlformats.org/officeDocument/2006/relationships/slide" Target="/ppt/slides/slide9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4" Type="http://schemas.openxmlformats.org/officeDocument/2006/relationships/slide" Target="/ppt/slides/slide93.xml"/></Relationships>
</file>

<file path=ppt/slides/_rels/slide43.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43.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44.xml.rels><?xml version="1.0" encoding="UTF-8" standalone="yes"?><Relationships xmlns="http://schemas.openxmlformats.org/package/2006/relationships"><Relationship Id="rId20" Type="http://schemas.openxmlformats.org/officeDocument/2006/relationships/slide" Target="/ppt/slides/slide68.xml"/><Relationship Id="rId22" Type="http://schemas.openxmlformats.org/officeDocument/2006/relationships/slide" Target="/ppt/slides/slide83.xml"/><Relationship Id="rId21" Type="http://schemas.openxmlformats.org/officeDocument/2006/relationships/slide" Target="/ppt/slides/slide77.xml"/><Relationship Id="rId23" Type="http://schemas.openxmlformats.org/officeDocument/2006/relationships/slide" Target="/ppt/slides/slide93.xml"/><Relationship Id="rId1" Type="http://schemas.openxmlformats.org/officeDocument/2006/relationships/slideLayout" Target="../slideLayouts/slideLayout15.xml"/><Relationship Id="rId2" Type="http://schemas.openxmlformats.org/officeDocument/2006/relationships/notesSlide" Target="../notesSlides/notesSlide44.xml"/><Relationship Id="rId3" Type="http://schemas.openxmlformats.org/officeDocument/2006/relationships/image" Target="../media/image19.png"/><Relationship Id="rId4" Type="http://schemas.openxmlformats.org/officeDocument/2006/relationships/slide" Target="/ppt/slides/slide8.xml"/><Relationship Id="rId9" Type="http://schemas.openxmlformats.org/officeDocument/2006/relationships/slide" Target="/ppt/slides/slide58.xml"/><Relationship Id="rId5" Type="http://schemas.openxmlformats.org/officeDocument/2006/relationships/slide" Target="/ppt/slides/slide17.xml"/><Relationship Id="rId6" Type="http://schemas.openxmlformats.org/officeDocument/2006/relationships/slide" Target="/ppt/slides/slide29.xml"/><Relationship Id="rId7" Type="http://schemas.openxmlformats.org/officeDocument/2006/relationships/slide" Target="/ppt/slides/slide40.xml"/><Relationship Id="rId8" Type="http://schemas.openxmlformats.org/officeDocument/2006/relationships/slide" Target="/ppt/slides/slide49.xml"/><Relationship Id="rId11" Type="http://schemas.openxmlformats.org/officeDocument/2006/relationships/slide" Target="/ppt/slides/slide77.xml"/><Relationship Id="rId10" Type="http://schemas.openxmlformats.org/officeDocument/2006/relationships/slide" Target="/ppt/slides/slide68.xml"/><Relationship Id="rId13" Type="http://schemas.openxmlformats.org/officeDocument/2006/relationships/slide" Target="/ppt/slides/slide93.xml"/><Relationship Id="rId12" Type="http://schemas.openxmlformats.org/officeDocument/2006/relationships/slide" Target="/ppt/slides/slide83.xml"/><Relationship Id="rId15" Type="http://schemas.openxmlformats.org/officeDocument/2006/relationships/slide" Target="/ppt/slides/slide17.xml"/><Relationship Id="rId14" Type="http://schemas.openxmlformats.org/officeDocument/2006/relationships/slide" Target="/ppt/slides/slide8.xml"/><Relationship Id="rId17" Type="http://schemas.openxmlformats.org/officeDocument/2006/relationships/slide" Target="/ppt/slides/slide40.xml"/><Relationship Id="rId16" Type="http://schemas.openxmlformats.org/officeDocument/2006/relationships/slide" Target="/ppt/slides/slide29.xml"/><Relationship Id="rId19" Type="http://schemas.openxmlformats.org/officeDocument/2006/relationships/slide" Target="/ppt/slides/slide58.xml"/><Relationship Id="rId18" Type="http://schemas.openxmlformats.org/officeDocument/2006/relationships/slide" Target="/ppt/slides/slide4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 Id="rId3" Type="http://schemas.openxmlformats.org/officeDocument/2006/relationships/hyperlink" Target="https://www.schoolreforminitiative.org/" TargetMode="External"/><Relationship Id="rId4" Type="http://schemas.openxmlformats.org/officeDocument/2006/relationships/hyperlink" Target="https://www.schoolreforminitiative.org/" TargetMode="External"/><Relationship Id="rId9" Type="http://schemas.openxmlformats.org/officeDocument/2006/relationships/slide" Target="/ppt/slides/slide17.xml"/><Relationship Id="rId5" Type="http://schemas.openxmlformats.org/officeDocument/2006/relationships/hyperlink" Target="https://www.schoolreforminitiative.org/download/reverse-quack2-protcol/" TargetMode="External"/><Relationship Id="rId6" Type="http://schemas.openxmlformats.org/officeDocument/2006/relationships/hyperlink" Target="https://www.schoolreforminitiative.org/download/reverse-quack2-protcol/" TargetMode="External"/><Relationship Id="rId7" Type="http://schemas.openxmlformats.org/officeDocument/2006/relationships/hyperlink" Target="https://www.schoolreforminitiative.org/download/reverse-quack2-protcol/" TargetMode="External"/><Relationship Id="rId8" Type="http://schemas.openxmlformats.org/officeDocument/2006/relationships/slide" Target="/ppt/slides/slide8.xml"/><Relationship Id="rId11" Type="http://schemas.openxmlformats.org/officeDocument/2006/relationships/slide" Target="/ppt/slides/slide40.xml"/><Relationship Id="rId10" Type="http://schemas.openxmlformats.org/officeDocument/2006/relationships/slide" Target="/ppt/slides/slide29.xml"/><Relationship Id="rId13" Type="http://schemas.openxmlformats.org/officeDocument/2006/relationships/slide" Target="/ppt/slides/slide58.xml"/><Relationship Id="rId12" Type="http://schemas.openxmlformats.org/officeDocument/2006/relationships/slide" Target="/ppt/slides/slide49.xml"/><Relationship Id="rId15" Type="http://schemas.openxmlformats.org/officeDocument/2006/relationships/slide" Target="/ppt/slides/slide77.xml"/><Relationship Id="rId14" Type="http://schemas.openxmlformats.org/officeDocument/2006/relationships/slide" Target="/ppt/slides/slide68.xml"/><Relationship Id="rId17" Type="http://schemas.openxmlformats.org/officeDocument/2006/relationships/slide" Target="/ppt/slides/slide93.xml"/><Relationship Id="rId16" Type="http://schemas.openxmlformats.org/officeDocument/2006/relationships/slide" Target="/ppt/slides/slide83.xml"/><Relationship Id="rId19" Type="http://schemas.openxmlformats.org/officeDocument/2006/relationships/slide" Target="/ppt/slides/slide93.xml"/><Relationship Id="rId18" Type="http://schemas.openxmlformats.org/officeDocument/2006/relationships/slide" Target="/ppt/slides/slide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4" Type="http://schemas.openxmlformats.org/officeDocument/2006/relationships/slide" Target="/ppt/slides/slide9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image" Target="../media/image10.png"/><Relationship Id="rId14" Type="http://schemas.openxmlformats.org/officeDocument/2006/relationships/slide" Target="/ppt/slides/slide9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8.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image" Target="../media/image10.png"/><Relationship Id="rId14" Type="http://schemas.openxmlformats.org/officeDocument/2006/relationships/slide" Target="/ppt/slides/slide9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7.xml"/><Relationship Id="rId14" Type="http://schemas.openxmlformats.org/officeDocument/2006/relationships/slide" Target="/ppt/slides/slide93.xml"/><Relationship Id="rId16" Type="http://schemas.openxmlformats.org/officeDocument/2006/relationships/image" Target="../media/image9.png"/></Relationships>
</file>

<file path=ppt/slides/_rels/slide5.xml.rels><?xml version="1.0" encoding="UTF-8" standalone="yes"?><Relationships xmlns="http://schemas.openxmlformats.org/package/2006/relationships"><Relationship Id="rId20" Type="http://schemas.openxmlformats.org/officeDocument/2006/relationships/slide" Target="/ppt/slides/slide68.xml"/><Relationship Id="rId11" Type="http://schemas.openxmlformats.org/officeDocument/2006/relationships/slide" Target="/ppt/slides/slide77.xml"/><Relationship Id="rId22" Type="http://schemas.openxmlformats.org/officeDocument/2006/relationships/slide" Target="/ppt/slides/slide83.xml"/><Relationship Id="rId10" Type="http://schemas.openxmlformats.org/officeDocument/2006/relationships/slide" Target="/ppt/slides/slide68.xml"/><Relationship Id="rId21" Type="http://schemas.openxmlformats.org/officeDocument/2006/relationships/slide" Target="/ppt/slides/slide77.xml"/><Relationship Id="rId13" Type="http://schemas.openxmlformats.org/officeDocument/2006/relationships/slide" Target="/ppt/slides/slide93.xml"/><Relationship Id="rId12" Type="http://schemas.openxmlformats.org/officeDocument/2006/relationships/slide" Target="/ppt/slides/slide83.xml"/><Relationship Id="rId23" Type="http://schemas.openxmlformats.org/officeDocument/2006/relationships/slide" Target="/ppt/slides/slide93.xml"/><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hyperlink" Target="http://www.nysed.gov/trle" TargetMode="External"/><Relationship Id="rId4" Type="http://schemas.openxmlformats.org/officeDocument/2006/relationships/slide" Target="/ppt/slides/slide8.xml"/><Relationship Id="rId9" Type="http://schemas.openxmlformats.org/officeDocument/2006/relationships/slide" Target="/ppt/slides/slide58.xml"/><Relationship Id="rId15" Type="http://schemas.openxmlformats.org/officeDocument/2006/relationships/slide" Target="/ppt/slides/slide17.xml"/><Relationship Id="rId14" Type="http://schemas.openxmlformats.org/officeDocument/2006/relationships/slide" Target="/ppt/slides/slide8.xml"/><Relationship Id="rId17" Type="http://schemas.openxmlformats.org/officeDocument/2006/relationships/slide" Target="/ppt/slides/slide40.xml"/><Relationship Id="rId16" Type="http://schemas.openxmlformats.org/officeDocument/2006/relationships/slide" Target="/ppt/slides/slide29.xml"/><Relationship Id="rId5" Type="http://schemas.openxmlformats.org/officeDocument/2006/relationships/slide" Target="/ppt/slides/slide17.xml"/><Relationship Id="rId19" Type="http://schemas.openxmlformats.org/officeDocument/2006/relationships/slide" Target="/ppt/slides/slide58.xml"/><Relationship Id="rId6" Type="http://schemas.openxmlformats.org/officeDocument/2006/relationships/slide" Target="/ppt/slides/slide29.xml"/><Relationship Id="rId18" Type="http://schemas.openxmlformats.org/officeDocument/2006/relationships/slide" Target="/ppt/slides/slide49.xml"/><Relationship Id="rId7" Type="http://schemas.openxmlformats.org/officeDocument/2006/relationships/slide" Target="/ppt/slides/slide40.xml"/><Relationship Id="rId8" Type="http://schemas.openxmlformats.org/officeDocument/2006/relationships/slide" Target="/ppt/slides/slide4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0.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hyperlink" Target="https://www.edglossary.org/learning-experience/" TargetMode="External"/><Relationship Id="rId12" Type="http://schemas.openxmlformats.org/officeDocument/2006/relationships/slide" Target="/ppt/slides/slide93.xml"/><Relationship Id="rId15" Type="http://schemas.openxmlformats.org/officeDocument/2006/relationships/slide" Target="/ppt/slides/slide93.xml"/><Relationship Id="rId14" Type="http://schemas.openxmlformats.org/officeDocument/2006/relationships/slide" Target="/ppt/slides/slide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hyperlink" Target="https://en.wikipedia.org/wiki/Learning_environment" TargetMode="External"/><Relationship Id="rId12" Type="http://schemas.openxmlformats.org/officeDocument/2006/relationships/slide" Target="/ppt/slides/slide93.xml"/><Relationship Id="rId15" Type="http://schemas.openxmlformats.org/officeDocument/2006/relationships/slide" Target="/ppt/slides/slide8.xml"/><Relationship Id="rId14" Type="http://schemas.openxmlformats.org/officeDocument/2006/relationships/hyperlink" Target="https://en.wikipedia.org/wiki/Learning_space" TargetMode="External"/><Relationship Id="rId16" Type="http://schemas.openxmlformats.org/officeDocument/2006/relationships/slide" Target="/ppt/slides/slide93.xml"/></Relationships>
</file>

<file path=ppt/slides/_rels/slide52.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52.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53.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53.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54.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54.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55.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55.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6.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8.xml"/><Relationship Id="rId14" Type="http://schemas.openxmlformats.org/officeDocument/2006/relationships/slide" Target="/ppt/slides/slide93.xml"/><Relationship Id="rId17" Type="http://schemas.openxmlformats.org/officeDocument/2006/relationships/slide" Target="/ppt/slides/slide8.xml"/><Relationship Id="rId16" Type="http://schemas.openxmlformats.org/officeDocument/2006/relationships/slide" Target="/ppt/slides/slide93.xml"/><Relationship Id="rId19" Type="http://schemas.openxmlformats.org/officeDocument/2006/relationships/image" Target="../media/image10.png"/><Relationship Id="rId18" Type="http://schemas.openxmlformats.org/officeDocument/2006/relationships/slide" Target="/ppt/slides/slide9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7.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8.xml"/><Relationship Id="rId14" Type="http://schemas.openxmlformats.org/officeDocument/2006/relationships/slide" Target="/ppt/slides/slide93.xml"/><Relationship Id="rId17" Type="http://schemas.openxmlformats.org/officeDocument/2006/relationships/slide" Target="/ppt/slides/slide8.xml"/><Relationship Id="rId16" Type="http://schemas.openxmlformats.org/officeDocument/2006/relationships/slide" Target="/ppt/slides/slide93.xml"/><Relationship Id="rId19" Type="http://schemas.openxmlformats.org/officeDocument/2006/relationships/image" Target="../media/image10.png"/><Relationship Id="rId18" Type="http://schemas.openxmlformats.org/officeDocument/2006/relationships/slide" Target="/ppt/slides/slide9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8.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7.xml"/><Relationship Id="rId14" Type="http://schemas.openxmlformats.org/officeDocument/2006/relationships/slide" Target="/ppt/slides/slide93.xml"/><Relationship Id="rId16" Type="http://schemas.openxmlformats.org/officeDocument/2006/relationships/image" Target="../media/image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9.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4" Type="http://schemas.openxmlformats.org/officeDocument/2006/relationships/slide" Target="/ppt/slides/slide9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60.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61.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61.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62.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62.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63.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63.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4.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4" Type="http://schemas.openxmlformats.org/officeDocument/2006/relationships/slide" Target="/ppt/slides/slide9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5.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4" Type="http://schemas.openxmlformats.org/officeDocument/2006/relationships/slide" Target="/ppt/slides/slide93.xml"/></Relationships>
</file>

<file path=ppt/slides/_rels/slide66.xml.rels><?xml version="1.0" encoding="UTF-8" standalone="yes"?><Relationships xmlns="http://schemas.openxmlformats.org/package/2006/relationships"><Relationship Id="rId20" Type="http://schemas.openxmlformats.org/officeDocument/2006/relationships/image" Target="../media/image10.png"/><Relationship Id="rId1" Type="http://schemas.openxmlformats.org/officeDocument/2006/relationships/slideLayout" Target="../slideLayouts/slideLayout15.xml"/><Relationship Id="rId2" Type="http://schemas.openxmlformats.org/officeDocument/2006/relationships/notesSlide" Target="../notesSlides/notesSlide66.xml"/><Relationship Id="rId3" Type="http://schemas.openxmlformats.org/officeDocument/2006/relationships/hyperlink" Target="https://www.responsiveclassroom.org/" TargetMode="External"/><Relationship Id="rId4" Type="http://schemas.openxmlformats.org/officeDocument/2006/relationships/slide" Target="/ppt/slides/slide8.xml"/><Relationship Id="rId9" Type="http://schemas.openxmlformats.org/officeDocument/2006/relationships/slide" Target="/ppt/slides/slide58.xml"/><Relationship Id="rId5" Type="http://schemas.openxmlformats.org/officeDocument/2006/relationships/slide" Target="/ppt/slides/slide17.xml"/><Relationship Id="rId6" Type="http://schemas.openxmlformats.org/officeDocument/2006/relationships/slide" Target="/ppt/slides/slide29.xml"/><Relationship Id="rId7" Type="http://schemas.openxmlformats.org/officeDocument/2006/relationships/slide" Target="/ppt/slides/slide40.xml"/><Relationship Id="rId8" Type="http://schemas.openxmlformats.org/officeDocument/2006/relationships/slide" Target="/ppt/slides/slide49.xml"/><Relationship Id="rId11" Type="http://schemas.openxmlformats.org/officeDocument/2006/relationships/slide" Target="/ppt/slides/slide77.xml"/><Relationship Id="rId10" Type="http://schemas.openxmlformats.org/officeDocument/2006/relationships/slide" Target="/ppt/slides/slide68.xml"/><Relationship Id="rId13" Type="http://schemas.openxmlformats.org/officeDocument/2006/relationships/slide" Target="/ppt/slides/slide93.xml"/><Relationship Id="rId12" Type="http://schemas.openxmlformats.org/officeDocument/2006/relationships/slide" Target="/ppt/slides/slide83.xml"/><Relationship Id="rId15" Type="http://schemas.openxmlformats.org/officeDocument/2006/relationships/slide" Target="/ppt/slides/slide93.xml"/><Relationship Id="rId14" Type="http://schemas.openxmlformats.org/officeDocument/2006/relationships/slide" Target="/ppt/slides/slide8.xml"/><Relationship Id="rId17" Type="http://schemas.openxmlformats.org/officeDocument/2006/relationships/slide" Target="/ppt/slides/slide93.xml"/><Relationship Id="rId16" Type="http://schemas.openxmlformats.org/officeDocument/2006/relationships/slide" Target="/ppt/slides/slide8.xml"/><Relationship Id="rId19" Type="http://schemas.openxmlformats.org/officeDocument/2006/relationships/slide" Target="/ppt/slides/slide93.xml"/><Relationship Id="rId18" Type="http://schemas.openxmlformats.org/officeDocument/2006/relationships/slide" Target="/ppt/slides/slide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7.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8.xml"/><Relationship Id="rId14" Type="http://schemas.openxmlformats.org/officeDocument/2006/relationships/slide" Target="/ppt/slides/slide93.xml"/><Relationship Id="rId17" Type="http://schemas.openxmlformats.org/officeDocument/2006/relationships/slide" Target="/ppt/slides/slide8.xml"/><Relationship Id="rId16" Type="http://schemas.openxmlformats.org/officeDocument/2006/relationships/slide" Target="/ppt/slides/slide93.xml"/><Relationship Id="rId19" Type="http://schemas.openxmlformats.org/officeDocument/2006/relationships/image" Target="../media/image10.png"/><Relationship Id="rId18" Type="http://schemas.openxmlformats.org/officeDocument/2006/relationships/slide" Target="/ppt/slides/slide9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8.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7.xml"/><Relationship Id="rId14" Type="http://schemas.openxmlformats.org/officeDocument/2006/relationships/slide" Target="/ppt/slides/slide93.xml"/><Relationship Id="rId16" Type="http://schemas.openxmlformats.org/officeDocument/2006/relationships/image" Target="../media/image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9.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hyperlink" Target="https://www.investopedia.com/terms/e/edtech.asp" TargetMode="External"/><Relationship Id="rId12" Type="http://schemas.openxmlformats.org/officeDocument/2006/relationships/slide" Target="/ppt/slides/slide93.xml"/><Relationship Id="rId15" Type="http://schemas.openxmlformats.org/officeDocument/2006/relationships/hyperlink" Target="https://www.investopedia.com/terms/e/edtech.asp" TargetMode="External"/><Relationship Id="rId14" Type="http://schemas.openxmlformats.org/officeDocument/2006/relationships/hyperlink" Target="https://www.investopedia.com/terms/e/edtech.asp" TargetMode="External"/><Relationship Id="rId17" Type="http://schemas.openxmlformats.org/officeDocument/2006/relationships/slide" Target="/ppt/slides/slide8.xml"/><Relationship Id="rId16" Type="http://schemas.openxmlformats.org/officeDocument/2006/relationships/hyperlink" Target="https://www.powerschool.com/blog/samr-model-a-practical-guide-for-k-12-classroom-technology-integration/" TargetMode="External"/><Relationship Id="rId18" Type="http://schemas.openxmlformats.org/officeDocument/2006/relationships/slide" Target="/ppt/slides/slide93.xml"/></Relationships>
</file>

<file path=ppt/slides/_rels/slide7.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24" Type="http://schemas.openxmlformats.org/officeDocument/2006/relationships/slide" Target="/ppt/slides/slide17.xml"/><Relationship Id="rId23" Type="http://schemas.openxmlformats.org/officeDocument/2006/relationships/slide" Target="/ppt/slides/slide8.xml"/><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slide" Target="/ppt/slides/slide93.xml"/><Relationship Id="rId4" Type="http://schemas.openxmlformats.org/officeDocument/2006/relationships/slide" Target="/ppt/slides/slide83.xml"/><Relationship Id="rId9" Type="http://schemas.openxmlformats.org/officeDocument/2006/relationships/slide" Target="/ppt/slides/slide40.xml"/><Relationship Id="rId26" Type="http://schemas.openxmlformats.org/officeDocument/2006/relationships/slide" Target="/ppt/slides/slide40.xml"/><Relationship Id="rId25" Type="http://schemas.openxmlformats.org/officeDocument/2006/relationships/slide" Target="/ppt/slides/slide29.xml"/><Relationship Id="rId28" Type="http://schemas.openxmlformats.org/officeDocument/2006/relationships/slide" Target="/ppt/slides/slide58.xml"/><Relationship Id="rId27" Type="http://schemas.openxmlformats.org/officeDocument/2006/relationships/slide" Target="/ppt/slides/slide49.xml"/><Relationship Id="rId5" Type="http://schemas.openxmlformats.org/officeDocument/2006/relationships/slide" Target="/ppt/slides/slide77.xml"/><Relationship Id="rId6" Type="http://schemas.openxmlformats.org/officeDocument/2006/relationships/slide" Target="/ppt/slides/slide68.xml"/><Relationship Id="rId29" Type="http://schemas.openxmlformats.org/officeDocument/2006/relationships/slide" Target="/ppt/slides/slide68.xml"/><Relationship Id="rId7" Type="http://schemas.openxmlformats.org/officeDocument/2006/relationships/slide" Target="/ppt/slides/slide58.xml"/><Relationship Id="rId8" Type="http://schemas.openxmlformats.org/officeDocument/2006/relationships/slide" Target="/ppt/slides/slide49.xml"/><Relationship Id="rId31" Type="http://schemas.openxmlformats.org/officeDocument/2006/relationships/slide" Target="/ppt/slides/slide83.xml"/><Relationship Id="rId30" Type="http://schemas.openxmlformats.org/officeDocument/2006/relationships/slide" Target="/ppt/slides/slide77.xml"/><Relationship Id="rId11" Type="http://schemas.openxmlformats.org/officeDocument/2006/relationships/slide" Target="/ppt/slides/slide17.xml"/><Relationship Id="rId10" Type="http://schemas.openxmlformats.org/officeDocument/2006/relationships/slide" Target="/ppt/slides/slide29.xml"/><Relationship Id="rId32" Type="http://schemas.openxmlformats.org/officeDocument/2006/relationships/slide" Target="/ppt/slides/slide93.xml"/><Relationship Id="rId13" Type="http://schemas.openxmlformats.org/officeDocument/2006/relationships/slide" Target="/ppt/slides/slide8.xml"/><Relationship Id="rId12" Type="http://schemas.openxmlformats.org/officeDocument/2006/relationships/slide" Target="/ppt/slides/slide8.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0.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hyperlink" Target="http://www.tpack.org/" TargetMode="External"/><Relationship Id="rId12" Type="http://schemas.openxmlformats.org/officeDocument/2006/relationships/slide" Target="/ppt/slides/slide93.xml"/><Relationship Id="rId15" Type="http://schemas.openxmlformats.org/officeDocument/2006/relationships/slide" Target="/ppt/slides/slide8.xml"/><Relationship Id="rId14" Type="http://schemas.openxmlformats.org/officeDocument/2006/relationships/hyperlink" Target="https://www.tripleeframework.com/" TargetMode="External"/><Relationship Id="rId16" Type="http://schemas.openxmlformats.org/officeDocument/2006/relationships/slide" Target="/ppt/slides/slide93.xml"/></Relationships>
</file>

<file path=ppt/slides/_rels/slide71.xml.rels><?xml version="1.0" encoding="UTF-8" standalone="yes"?><Relationships xmlns="http://schemas.openxmlformats.org/package/2006/relationships"><Relationship Id="rId20" Type="http://schemas.openxmlformats.org/officeDocument/2006/relationships/slide" Target="/ppt/slides/slide17.xml"/><Relationship Id="rId22" Type="http://schemas.openxmlformats.org/officeDocument/2006/relationships/slide" Target="/ppt/slides/slide40.xml"/><Relationship Id="rId21" Type="http://schemas.openxmlformats.org/officeDocument/2006/relationships/slide" Target="/ppt/slides/slide29.xml"/><Relationship Id="rId24" Type="http://schemas.openxmlformats.org/officeDocument/2006/relationships/slide" Target="/ppt/slides/slide58.xml"/><Relationship Id="rId23" Type="http://schemas.openxmlformats.org/officeDocument/2006/relationships/slide" Target="/ppt/slides/slide49.xml"/><Relationship Id="rId1" Type="http://schemas.openxmlformats.org/officeDocument/2006/relationships/slideLayout" Target="../slideLayouts/slideLayout15.xml"/><Relationship Id="rId2" Type="http://schemas.openxmlformats.org/officeDocument/2006/relationships/notesSlide" Target="../notesSlides/notesSlide71.xml"/><Relationship Id="rId3" Type="http://schemas.openxmlformats.org/officeDocument/2006/relationships/hyperlink" Target="https://ditchthattextbook.com/15-free-google-drawings-graphic-organizers-and-how-to-make-your-own/" TargetMode="External"/><Relationship Id="rId4" Type="http://schemas.openxmlformats.org/officeDocument/2006/relationships/hyperlink" Target="https://elearningindustry.com/18-free-digital-storytelling-tools-for-teachers-and-students" TargetMode="External"/><Relationship Id="rId9" Type="http://schemas.openxmlformats.org/officeDocument/2006/relationships/slide" Target="/ppt/slides/slide8.xml"/><Relationship Id="rId26" Type="http://schemas.openxmlformats.org/officeDocument/2006/relationships/slide" Target="/ppt/slides/slide77.xml"/><Relationship Id="rId25" Type="http://schemas.openxmlformats.org/officeDocument/2006/relationships/slide" Target="/ppt/slides/slide68.xml"/><Relationship Id="rId28" Type="http://schemas.openxmlformats.org/officeDocument/2006/relationships/slide" Target="/ppt/slides/slide93.xml"/><Relationship Id="rId27" Type="http://schemas.openxmlformats.org/officeDocument/2006/relationships/slide" Target="/ppt/slides/slide83.xml"/><Relationship Id="rId5" Type="http://schemas.openxmlformats.org/officeDocument/2006/relationships/hyperlink" Target="https://www.mindmeister.com/" TargetMode="External"/><Relationship Id="rId6" Type="http://schemas.openxmlformats.org/officeDocument/2006/relationships/hyperlink" Target="https://www.canva.com/create/infographics/" TargetMode="External"/><Relationship Id="rId7" Type="http://schemas.openxmlformats.org/officeDocument/2006/relationships/hyperlink" Target="https://info.flip.com/" TargetMode="External"/><Relationship Id="rId8" Type="http://schemas.openxmlformats.org/officeDocument/2006/relationships/hyperlink" Target="https://www.tiktok.com/" TargetMode="External"/><Relationship Id="rId11" Type="http://schemas.openxmlformats.org/officeDocument/2006/relationships/slide" Target="/ppt/slides/slide29.xml"/><Relationship Id="rId10" Type="http://schemas.openxmlformats.org/officeDocument/2006/relationships/slide" Target="/ppt/slides/slide17.xml"/><Relationship Id="rId13" Type="http://schemas.openxmlformats.org/officeDocument/2006/relationships/slide" Target="/ppt/slides/slide49.xml"/><Relationship Id="rId12" Type="http://schemas.openxmlformats.org/officeDocument/2006/relationships/slide" Target="/ppt/slides/slide40.xml"/><Relationship Id="rId15" Type="http://schemas.openxmlformats.org/officeDocument/2006/relationships/slide" Target="/ppt/slides/slide68.xml"/><Relationship Id="rId14" Type="http://schemas.openxmlformats.org/officeDocument/2006/relationships/slide" Target="/ppt/slides/slide58.xml"/><Relationship Id="rId17" Type="http://schemas.openxmlformats.org/officeDocument/2006/relationships/slide" Target="/ppt/slides/slide83.xml"/><Relationship Id="rId16" Type="http://schemas.openxmlformats.org/officeDocument/2006/relationships/slide" Target="/ppt/slides/slide77.xml"/><Relationship Id="rId19" Type="http://schemas.openxmlformats.org/officeDocument/2006/relationships/slide" Target="/ppt/slides/slide8.xml"/><Relationship Id="rId18" Type="http://schemas.openxmlformats.org/officeDocument/2006/relationships/slide" Target="/ppt/slides/slide93.xml"/></Relationships>
</file>

<file path=ppt/slides/_rels/slide72.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72.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73.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73.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4.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8.xml"/><Relationship Id="rId14" Type="http://schemas.openxmlformats.org/officeDocument/2006/relationships/slide" Target="/ppt/slides/slide93.xml"/><Relationship Id="rId17" Type="http://schemas.openxmlformats.org/officeDocument/2006/relationships/slide" Target="/ppt/slides/slide8.xml"/><Relationship Id="rId16" Type="http://schemas.openxmlformats.org/officeDocument/2006/relationships/slide" Target="/ppt/slides/slide93.xml"/><Relationship Id="rId19" Type="http://schemas.openxmlformats.org/officeDocument/2006/relationships/image" Target="../media/image10.png"/><Relationship Id="rId18" Type="http://schemas.openxmlformats.org/officeDocument/2006/relationships/slide" Target="/ppt/slides/slide9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5.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8.xml"/><Relationship Id="rId14" Type="http://schemas.openxmlformats.org/officeDocument/2006/relationships/slide" Target="/ppt/slides/slide93.xml"/><Relationship Id="rId17" Type="http://schemas.openxmlformats.org/officeDocument/2006/relationships/slide" Target="/ppt/slides/slide8.xml"/><Relationship Id="rId16" Type="http://schemas.openxmlformats.org/officeDocument/2006/relationships/slide" Target="/ppt/slides/slide93.xml"/><Relationship Id="rId19" Type="http://schemas.openxmlformats.org/officeDocument/2006/relationships/image" Target="../media/image10.png"/><Relationship Id="rId18" Type="http://schemas.openxmlformats.org/officeDocument/2006/relationships/slide" Target="/ppt/slides/slide9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6.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8.xml"/><Relationship Id="rId14" Type="http://schemas.openxmlformats.org/officeDocument/2006/relationships/slide" Target="/ppt/slides/slide93.xml"/><Relationship Id="rId17" Type="http://schemas.openxmlformats.org/officeDocument/2006/relationships/slide" Target="/ppt/slides/slide8.xml"/><Relationship Id="rId16" Type="http://schemas.openxmlformats.org/officeDocument/2006/relationships/slide" Target="/ppt/slides/slide93.xml"/><Relationship Id="rId19" Type="http://schemas.openxmlformats.org/officeDocument/2006/relationships/image" Target="../media/image10.png"/><Relationship Id="rId18" Type="http://schemas.openxmlformats.org/officeDocument/2006/relationships/slide" Target="/ppt/slides/slide9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7.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7.xml"/><Relationship Id="rId14" Type="http://schemas.openxmlformats.org/officeDocument/2006/relationships/slide" Target="/ppt/slides/slide93.xml"/><Relationship Id="rId16" Type="http://schemas.openxmlformats.org/officeDocument/2006/relationships/image" Target="../media/image9.png"/></Relationships>
</file>

<file path=ppt/slides/_rels/slide78.xml.rels><?xml version="1.0" encoding="UTF-8" standalone="yes"?><Relationships xmlns="http://schemas.openxmlformats.org/package/2006/relationships"><Relationship Id="rId20" Type="http://schemas.openxmlformats.org/officeDocument/2006/relationships/slide" Target="/ppt/slides/slide40.xml"/><Relationship Id="rId22" Type="http://schemas.openxmlformats.org/officeDocument/2006/relationships/slide" Target="/ppt/slides/slide58.xml"/><Relationship Id="rId21" Type="http://schemas.openxmlformats.org/officeDocument/2006/relationships/slide" Target="/ppt/slides/slide49.xml"/><Relationship Id="rId24" Type="http://schemas.openxmlformats.org/officeDocument/2006/relationships/slide" Target="/ppt/slides/slide77.xml"/><Relationship Id="rId23" Type="http://schemas.openxmlformats.org/officeDocument/2006/relationships/slide" Target="/ppt/slides/slide68.xml"/><Relationship Id="rId1" Type="http://schemas.openxmlformats.org/officeDocument/2006/relationships/slideLayout" Target="../slideLayouts/slideLayout15.xml"/><Relationship Id="rId2" Type="http://schemas.openxmlformats.org/officeDocument/2006/relationships/notesSlide" Target="../notesSlides/notesSlide78.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26" Type="http://schemas.openxmlformats.org/officeDocument/2006/relationships/slide" Target="/ppt/slides/slide93.xml"/><Relationship Id="rId25" Type="http://schemas.openxmlformats.org/officeDocument/2006/relationships/slide" Target="/ppt/slides/slide83.xml"/><Relationship Id="rId28" Type="http://schemas.openxmlformats.org/officeDocument/2006/relationships/slide" Target="/ppt/slides/slide17.xml"/><Relationship Id="rId27" Type="http://schemas.openxmlformats.org/officeDocument/2006/relationships/slide" Target="/ppt/slides/slide8.xml"/><Relationship Id="rId5" Type="http://schemas.openxmlformats.org/officeDocument/2006/relationships/slide" Target="/ppt/slides/slide29.xml"/><Relationship Id="rId6" Type="http://schemas.openxmlformats.org/officeDocument/2006/relationships/slide" Target="/ppt/slides/slide40.xml"/><Relationship Id="rId29" Type="http://schemas.openxmlformats.org/officeDocument/2006/relationships/slide" Target="/ppt/slides/slide29.xml"/><Relationship Id="rId7" Type="http://schemas.openxmlformats.org/officeDocument/2006/relationships/slide" Target="/ppt/slides/slide49.xml"/><Relationship Id="rId8" Type="http://schemas.openxmlformats.org/officeDocument/2006/relationships/slide" Target="/ppt/slides/slide58.xml"/><Relationship Id="rId31" Type="http://schemas.openxmlformats.org/officeDocument/2006/relationships/slide" Target="/ppt/slides/slide49.xml"/><Relationship Id="rId30" Type="http://schemas.openxmlformats.org/officeDocument/2006/relationships/slide" Target="/ppt/slides/slide40.xml"/><Relationship Id="rId11" Type="http://schemas.openxmlformats.org/officeDocument/2006/relationships/slide" Target="/ppt/slides/slide83.xml"/><Relationship Id="rId33" Type="http://schemas.openxmlformats.org/officeDocument/2006/relationships/slide" Target="/ppt/slides/slide68.xml"/><Relationship Id="rId10" Type="http://schemas.openxmlformats.org/officeDocument/2006/relationships/slide" Target="/ppt/slides/slide77.xml"/><Relationship Id="rId32" Type="http://schemas.openxmlformats.org/officeDocument/2006/relationships/slide" Target="/ppt/slides/slide58.xml"/><Relationship Id="rId13" Type="http://schemas.openxmlformats.org/officeDocument/2006/relationships/hyperlink" Target="http://www.nysed.gov/common/nysed/files/programs/crs/culturally-responsive-sustaining-education-framework.pdf" TargetMode="External"/><Relationship Id="rId35" Type="http://schemas.openxmlformats.org/officeDocument/2006/relationships/slide" Target="/ppt/slides/slide83.xml"/><Relationship Id="rId12" Type="http://schemas.openxmlformats.org/officeDocument/2006/relationships/slide" Target="/ppt/slides/slide93.xml"/><Relationship Id="rId34" Type="http://schemas.openxmlformats.org/officeDocument/2006/relationships/slide" Target="/ppt/slides/slide77.xml"/><Relationship Id="rId15" Type="http://schemas.openxmlformats.org/officeDocument/2006/relationships/hyperlink" Target="https://www.childwelfare.gov/fei/definition/#:~:text=Family%20engagement%20refers%20to%20the,planning%2C%20development%2C%20and%20evaluation." TargetMode="External"/><Relationship Id="rId14" Type="http://schemas.openxmlformats.org/officeDocument/2006/relationships/hyperlink" Target="https://curry.virginia.edu/sites/default/files/uploads/resourceLibrary/6.%20The%20Equity%20Audit-rev.%20%28Mitchell%20%26%20Eddy%20Spicer%29.pdf" TargetMode="External"/><Relationship Id="rId36" Type="http://schemas.openxmlformats.org/officeDocument/2006/relationships/slide" Target="/ppt/slides/slide93.xml"/><Relationship Id="rId17" Type="http://schemas.openxmlformats.org/officeDocument/2006/relationships/slide" Target="/ppt/slides/slide8.xml"/><Relationship Id="rId16" Type="http://schemas.openxmlformats.org/officeDocument/2006/relationships/hyperlink" Target="https://wwnorton.com/books/9780393714739" TargetMode="External"/><Relationship Id="rId19" Type="http://schemas.openxmlformats.org/officeDocument/2006/relationships/slide" Target="/ppt/slides/slide29.xml"/><Relationship Id="rId18" Type="http://schemas.openxmlformats.org/officeDocument/2006/relationships/slide" Target="/ppt/slides/slide17.xml"/></Relationships>
</file>

<file path=ppt/slides/_rels/slide79.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79.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8.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24" Type="http://schemas.openxmlformats.org/officeDocument/2006/relationships/image" Target="../media/image9.png"/><Relationship Id="rId23" Type="http://schemas.openxmlformats.org/officeDocument/2006/relationships/slide" Target="/ppt/slides/slide7.xml"/><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80.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80.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81.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81.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82.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24" Type="http://schemas.openxmlformats.org/officeDocument/2006/relationships/hyperlink" Target="https://www.google.com/slides/about/" TargetMode="External"/><Relationship Id="rId23" Type="http://schemas.openxmlformats.org/officeDocument/2006/relationships/hyperlink" Target="https://info.flip.com/" TargetMode="External"/><Relationship Id="rId1" Type="http://schemas.openxmlformats.org/officeDocument/2006/relationships/slideLayout" Target="../slideLayouts/slideLayout15.xml"/><Relationship Id="rId2" Type="http://schemas.openxmlformats.org/officeDocument/2006/relationships/notesSlide" Target="../notesSlides/notesSlide82.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26" Type="http://schemas.openxmlformats.org/officeDocument/2006/relationships/hyperlink" Target="https://www.canva.com/" TargetMode="External"/><Relationship Id="rId25" Type="http://schemas.openxmlformats.org/officeDocument/2006/relationships/hyperlink" Target="https://templates.office.com/en-us/templates-for-powerpoint" TargetMode="External"/><Relationship Id="rId28" Type="http://schemas.openxmlformats.org/officeDocument/2006/relationships/hyperlink" Target="https://classroom.google.com/" TargetMode="External"/><Relationship Id="rId27" Type="http://schemas.openxmlformats.org/officeDocument/2006/relationships/hyperlink" Target="https://support.google.com/sites/answer/6372878?hl=en" TargetMode="External"/><Relationship Id="rId5" Type="http://schemas.openxmlformats.org/officeDocument/2006/relationships/slide" Target="/ppt/slides/slide29.xml"/><Relationship Id="rId6" Type="http://schemas.openxmlformats.org/officeDocument/2006/relationships/slide" Target="/ppt/slides/slide40.xml"/><Relationship Id="rId29" Type="http://schemas.openxmlformats.org/officeDocument/2006/relationships/hyperlink" Target="https://online-voice-recorder.com/" TargetMode="External"/><Relationship Id="rId7" Type="http://schemas.openxmlformats.org/officeDocument/2006/relationships/slide" Target="/ppt/slides/slide49.xml"/><Relationship Id="rId8" Type="http://schemas.openxmlformats.org/officeDocument/2006/relationships/slide" Target="/ppt/slides/slide58.xml"/><Relationship Id="rId31" Type="http://schemas.openxmlformats.org/officeDocument/2006/relationships/image" Target="../media/image10.png"/><Relationship Id="rId30" Type="http://schemas.openxmlformats.org/officeDocument/2006/relationships/hyperlink" Target="https://anchor.fm/" TargetMode="Externa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3.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7.xml"/><Relationship Id="rId14" Type="http://schemas.openxmlformats.org/officeDocument/2006/relationships/slide" Target="/ppt/slides/slide93.xml"/><Relationship Id="rId16" Type="http://schemas.openxmlformats.org/officeDocument/2006/relationships/image" Target="../media/image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4.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4" Type="http://schemas.openxmlformats.org/officeDocument/2006/relationships/slide" Target="/ppt/slides/slide93.xml"/></Relationships>
</file>

<file path=ppt/slides/_rels/slide85.xml.rels><?xml version="1.0" encoding="UTF-8" standalone="yes"?><Relationships xmlns="http://schemas.openxmlformats.org/package/2006/relationships"><Relationship Id="rId20" Type="http://schemas.openxmlformats.org/officeDocument/2006/relationships/slide" Target="/ppt/slides/slide68.xml"/><Relationship Id="rId22" Type="http://schemas.openxmlformats.org/officeDocument/2006/relationships/slide" Target="/ppt/slides/slide83.xml"/><Relationship Id="rId21" Type="http://schemas.openxmlformats.org/officeDocument/2006/relationships/slide" Target="/ppt/slides/slide77.xml"/><Relationship Id="rId23" Type="http://schemas.openxmlformats.org/officeDocument/2006/relationships/slide" Target="/ppt/slides/slide93.xml"/><Relationship Id="rId1" Type="http://schemas.openxmlformats.org/officeDocument/2006/relationships/slideLayout" Target="../slideLayouts/slideLayout15.xml"/><Relationship Id="rId2" Type="http://schemas.openxmlformats.org/officeDocument/2006/relationships/notesSlide" Target="../notesSlides/notesSlide85.xml"/><Relationship Id="rId3" Type="http://schemas.openxmlformats.org/officeDocument/2006/relationships/slide" Target="/ppt/slides/slide84.xml"/><Relationship Id="rId4" Type="http://schemas.openxmlformats.org/officeDocument/2006/relationships/slide" Target="/ppt/slides/slide8.xml"/><Relationship Id="rId9" Type="http://schemas.openxmlformats.org/officeDocument/2006/relationships/slide" Target="/ppt/slides/slide58.xml"/><Relationship Id="rId5" Type="http://schemas.openxmlformats.org/officeDocument/2006/relationships/slide" Target="/ppt/slides/slide17.xml"/><Relationship Id="rId6" Type="http://schemas.openxmlformats.org/officeDocument/2006/relationships/slide" Target="/ppt/slides/slide29.xml"/><Relationship Id="rId7" Type="http://schemas.openxmlformats.org/officeDocument/2006/relationships/slide" Target="/ppt/slides/slide40.xml"/><Relationship Id="rId8" Type="http://schemas.openxmlformats.org/officeDocument/2006/relationships/slide" Target="/ppt/slides/slide49.xml"/><Relationship Id="rId11" Type="http://schemas.openxmlformats.org/officeDocument/2006/relationships/slide" Target="/ppt/slides/slide77.xml"/><Relationship Id="rId10" Type="http://schemas.openxmlformats.org/officeDocument/2006/relationships/slide" Target="/ppt/slides/slide68.xml"/><Relationship Id="rId13" Type="http://schemas.openxmlformats.org/officeDocument/2006/relationships/slide" Target="/ppt/slides/slide93.xml"/><Relationship Id="rId12" Type="http://schemas.openxmlformats.org/officeDocument/2006/relationships/slide" Target="/ppt/slides/slide83.xml"/><Relationship Id="rId15" Type="http://schemas.openxmlformats.org/officeDocument/2006/relationships/slide" Target="/ppt/slides/slide17.xml"/><Relationship Id="rId14" Type="http://schemas.openxmlformats.org/officeDocument/2006/relationships/slide" Target="/ppt/slides/slide8.xml"/><Relationship Id="rId17" Type="http://schemas.openxmlformats.org/officeDocument/2006/relationships/slide" Target="/ppt/slides/slide40.xml"/><Relationship Id="rId16" Type="http://schemas.openxmlformats.org/officeDocument/2006/relationships/slide" Target="/ppt/slides/slide29.xml"/><Relationship Id="rId19" Type="http://schemas.openxmlformats.org/officeDocument/2006/relationships/slide" Target="/ppt/slides/slide58.xml"/><Relationship Id="rId18" Type="http://schemas.openxmlformats.org/officeDocument/2006/relationships/slide" Target="/ppt/slides/slide49.xml"/></Relationships>
</file>

<file path=ppt/slides/_rels/slide86.xml.rels><?xml version="1.0" encoding="UTF-8" standalone="yes"?><Relationships xmlns="http://schemas.openxmlformats.org/package/2006/relationships"><Relationship Id="rId20" Type="http://schemas.openxmlformats.org/officeDocument/2006/relationships/slide" Target="/ppt/slides/slide68.xml"/><Relationship Id="rId22" Type="http://schemas.openxmlformats.org/officeDocument/2006/relationships/slide" Target="/ppt/slides/slide83.xml"/><Relationship Id="rId21" Type="http://schemas.openxmlformats.org/officeDocument/2006/relationships/slide" Target="/ppt/slides/slide77.xml"/><Relationship Id="rId23" Type="http://schemas.openxmlformats.org/officeDocument/2006/relationships/slide" Target="/ppt/slides/slide93.xml"/><Relationship Id="rId1" Type="http://schemas.openxmlformats.org/officeDocument/2006/relationships/slideLayout" Target="../slideLayouts/slideLayout15.xml"/><Relationship Id="rId2" Type="http://schemas.openxmlformats.org/officeDocument/2006/relationships/notesSlide" Target="../notesSlides/notesSlide86.xml"/><Relationship Id="rId3" Type="http://schemas.openxmlformats.org/officeDocument/2006/relationships/slide" Target="/ppt/slides/slide84.xml"/><Relationship Id="rId4" Type="http://schemas.openxmlformats.org/officeDocument/2006/relationships/slide" Target="/ppt/slides/slide8.xml"/><Relationship Id="rId9" Type="http://schemas.openxmlformats.org/officeDocument/2006/relationships/slide" Target="/ppt/slides/slide58.xml"/><Relationship Id="rId5" Type="http://schemas.openxmlformats.org/officeDocument/2006/relationships/slide" Target="/ppt/slides/slide17.xml"/><Relationship Id="rId6" Type="http://schemas.openxmlformats.org/officeDocument/2006/relationships/slide" Target="/ppt/slides/slide29.xml"/><Relationship Id="rId7" Type="http://schemas.openxmlformats.org/officeDocument/2006/relationships/slide" Target="/ppt/slides/slide40.xml"/><Relationship Id="rId8" Type="http://schemas.openxmlformats.org/officeDocument/2006/relationships/slide" Target="/ppt/slides/slide49.xml"/><Relationship Id="rId11" Type="http://schemas.openxmlformats.org/officeDocument/2006/relationships/slide" Target="/ppt/slides/slide77.xml"/><Relationship Id="rId10" Type="http://schemas.openxmlformats.org/officeDocument/2006/relationships/slide" Target="/ppt/slides/slide68.xml"/><Relationship Id="rId13" Type="http://schemas.openxmlformats.org/officeDocument/2006/relationships/slide" Target="/ppt/slides/slide93.xml"/><Relationship Id="rId12" Type="http://schemas.openxmlformats.org/officeDocument/2006/relationships/slide" Target="/ppt/slides/slide83.xml"/><Relationship Id="rId15" Type="http://schemas.openxmlformats.org/officeDocument/2006/relationships/slide" Target="/ppt/slides/slide17.xml"/><Relationship Id="rId14" Type="http://schemas.openxmlformats.org/officeDocument/2006/relationships/slide" Target="/ppt/slides/slide8.xml"/><Relationship Id="rId17" Type="http://schemas.openxmlformats.org/officeDocument/2006/relationships/slide" Target="/ppt/slides/slide40.xml"/><Relationship Id="rId16" Type="http://schemas.openxmlformats.org/officeDocument/2006/relationships/slide" Target="/ppt/slides/slide29.xml"/><Relationship Id="rId19" Type="http://schemas.openxmlformats.org/officeDocument/2006/relationships/slide" Target="/ppt/slides/slide58.xml"/><Relationship Id="rId18" Type="http://schemas.openxmlformats.org/officeDocument/2006/relationships/slide" Target="/ppt/slides/slide49.xml"/></Relationships>
</file>

<file path=ppt/slides/_rels/slide87.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87.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8.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hyperlink" Target="https://www.canva.com/newsletters/templates/" TargetMode="External"/><Relationship Id="rId14" Type="http://schemas.openxmlformats.org/officeDocument/2006/relationships/slide" Target="/ppt/slides/slide93.xml"/></Relationships>
</file>

<file path=ppt/slides/_rels/slide89.xml.rels><?xml version="1.0" encoding="UTF-8" standalone="yes"?><Relationships xmlns="http://schemas.openxmlformats.org/package/2006/relationships"><Relationship Id="rId20" Type="http://schemas.openxmlformats.org/officeDocument/2006/relationships/slide" Target="/ppt/slides/slide93.xml"/><Relationship Id="rId21" Type="http://schemas.openxmlformats.org/officeDocument/2006/relationships/image" Target="../media/image10.png"/><Relationship Id="rId1" Type="http://schemas.openxmlformats.org/officeDocument/2006/relationships/slideLayout" Target="../slideLayouts/slideLayout15.xml"/><Relationship Id="rId2" Type="http://schemas.openxmlformats.org/officeDocument/2006/relationships/notesSlide" Target="../notesSlides/notesSlide89.xml"/><Relationship Id="rId3" Type="http://schemas.openxmlformats.org/officeDocument/2006/relationships/slide" Target="/ppt/slides/slide88.xml"/><Relationship Id="rId4" Type="http://schemas.openxmlformats.org/officeDocument/2006/relationships/hyperlink" Target="https://www.thoughtco.com/how-to-create-a-rubric-4061367" TargetMode="External"/><Relationship Id="rId9" Type="http://schemas.openxmlformats.org/officeDocument/2006/relationships/slide" Target="/ppt/slides/slide49.xml"/><Relationship Id="rId5" Type="http://schemas.openxmlformats.org/officeDocument/2006/relationships/slide" Target="/ppt/slides/slide8.xml"/><Relationship Id="rId6" Type="http://schemas.openxmlformats.org/officeDocument/2006/relationships/slide" Target="/ppt/slides/slide17.xml"/><Relationship Id="rId7" Type="http://schemas.openxmlformats.org/officeDocument/2006/relationships/slide" Target="/ppt/slides/slide29.xml"/><Relationship Id="rId8" Type="http://schemas.openxmlformats.org/officeDocument/2006/relationships/slide" Target="/ppt/slides/slide40.xml"/><Relationship Id="rId11" Type="http://schemas.openxmlformats.org/officeDocument/2006/relationships/slide" Target="/ppt/slides/slide68.xml"/><Relationship Id="rId10" Type="http://schemas.openxmlformats.org/officeDocument/2006/relationships/slide" Target="/ppt/slides/slide58.xml"/><Relationship Id="rId13" Type="http://schemas.openxmlformats.org/officeDocument/2006/relationships/slide" Target="/ppt/slides/slide83.xml"/><Relationship Id="rId12" Type="http://schemas.openxmlformats.org/officeDocument/2006/relationships/slide" Target="/ppt/slides/slide77.xml"/><Relationship Id="rId15" Type="http://schemas.openxmlformats.org/officeDocument/2006/relationships/slide" Target="/ppt/slides/slide8.xml"/><Relationship Id="rId14" Type="http://schemas.openxmlformats.org/officeDocument/2006/relationships/slide" Target="/ppt/slides/slide93.xml"/><Relationship Id="rId17" Type="http://schemas.openxmlformats.org/officeDocument/2006/relationships/slide" Target="/ppt/slides/slide8.xml"/><Relationship Id="rId16" Type="http://schemas.openxmlformats.org/officeDocument/2006/relationships/slide" Target="/ppt/slides/slide93.xml"/><Relationship Id="rId19" Type="http://schemas.openxmlformats.org/officeDocument/2006/relationships/slide" Target="/ppt/slides/slide8.xml"/><Relationship Id="rId18" Type="http://schemas.openxmlformats.org/officeDocument/2006/relationships/slide" Target="/ppt/slides/slide93.xml"/></Relationships>
</file>

<file path=ppt/slides/_rels/slide9.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24" Type="http://schemas.openxmlformats.org/officeDocument/2006/relationships/slide" Target="/ppt/slides/slide17.xml"/><Relationship Id="rId23" Type="http://schemas.openxmlformats.org/officeDocument/2006/relationships/slide" Target="/ppt/slides/slide8.xml"/><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26" Type="http://schemas.openxmlformats.org/officeDocument/2006/relationships/slide" Target="/ppt/slides/slide40.xml"/><Relationship Id="rId25" Type="http://schemas.openxmlformats.org/officeDocument/2006/relationships/slide" Target="/ppt/slides/slide29.xml"/><Relationship Id="rId28" Type="http://schemas.openxmlformats.org/officeDocument/2006/relationships/slide" Target="/ppt/slides/slide58.xml"/><Relationship Id="rId27" Type="http://schemas.openxmlformats.org/officeDocument/2006/relationships/slide" Target="/ppt/slides/slide49.xml"/><Relationship Id="rId5" Type="http://schemas.openxmlformats.org/officeDocument/2006/relationships/slide" Target="/ppt/slides/slide29.xml"/><Relationship Id="rId6" Type="http://schemas.openxmlformats.org/officeDocument/2006/relationships/slide" Target="/ppt/slides/slide40.xml"/><Relationship Id="rId29" Type="http://schemas.openxmlformats.org/officeDocument/2006/relationships/slide" Target="/ppt/slides/slide68.xml"/><Relationship Id="rId7" Type="http://schemas.openxmlformats.org/officeDocument/2006/relationships/slide" Target="/ppt/slides/slide49.xml"/><Relationship Id="rId8" Type="http://schemas.openxmlformats.org/officeDocument/2006/relationships/slide" Target="/ppt/slides/slide58.xml"/><Relationship Id="rId31" Type="http://schemas.openxmlformats.org/officeDocument/2006/relationships/slide" Target="/ppt/slides/slide83.xml"/><Relationship Id="rId30" Type="http://schemas.openxmlformats.org/officeDocument/2006/relationships/slide" Target="/ppt/slides/slide77.xml"/><Relationship Id="rId11" Type="http://schemas.openxmlformats.org/officeDocument/2006/relationships/slide" Target="/ppt/slides/slide83.xml"/><Relationship Id="rId10" Type="http://schemas.openxmlformats.org/officeDocument/2006/relationships/slide" Target="/ppt/slides/slide77.xml"/><Relationship Id="rId32" Type="http://schemas.openxmlformats.org/officeDocument/2006/relationships/slide" Target="/ppt/slides/slide93.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90.xml.rels><?xml version="1.0" encoding="UTF-8" standalone="yes"?><Relationships xmlns="http://schemas.openxmlformats.org/package/2006/relationships"><Relationship Id="rId20" Type="http://schemas.openxmlformats.org/officeDocument/2006/relationships/hyperlink" Target="https://www.thoughtco.com/how-to-create-a-rubric-4061367#:~:text=Graduate%20Educational%20department%3A-,Analytic%20Rubric%3A,-This%20is%20the" TargetMode="External"/><Relationship Id="rId21" Type="http://schemas.openxmlformats.org/officeDocument/2006/relationships/image" Target="../media/image10.png"/><Relationship Id="rId1" Type="http://schemas.openxmlformats.org/officeDocument/2006/relationships/slideLayout" Target="../slideLayouts/slideLayout15.xml"/><Relationship Id="rId2" Type="http://schemas.openxmlformats.org/officeDocument/2006/relationships/notesSlide" Target="../notesSlides/notesSlide90.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8.xml"/><Relationship Id="rId14" Type="http://schemas.openxmlformats.org/officeDocument/2006/relationships/slide" Target="/ppt/slides/slide93.xml"/><Relationship Id="rId17" Type="http://schemas.openxmlformats.org/officeDocument/2006/relationships/slide" Target="/ppt/slides/slide8.xml"/><Relationship Id="rId16" Type="http://schemas.openxmlformats.org/officeDocument/2006/relationships/slide" Target="/ppt/slides/slide93.xml"/><Relationship Id="rId19" Type="http://schemas.openxmlformats.org/officeDocument/2006/relationships/hyperlink" Target="https://www.thoughtco.com/how-to-create-a-rubric-4061367#:~:text=a%20holistic%20score.-,Holistic%20Rubric%3A%C2%A0,-This%20is%20the" TargetMode="External"/><Relationship Id="rId18" Type="http://schemas.openxmlformats.org/officeDocument/2006/relationships/slide" Target="/ppt/slides/slide9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1.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8.xml"/><Relationship Id="rId14" Type="http://schemas.openxmlformats.org/officeDocument/2006/relationships/slide" Target="/ppt/slides/slide93.xml"/><Relationship Id="rId17" Type="http://schemas.openxmlformats.org/officeDocument/2006/relationships/slide" Target="/ppt/slides/slide8.xml"/><Relationship Id="rId16" Type="http://schemas.openxmlformats.org/officeDocument/2006/relationships/slide" Target="/ppt/slides/slide93.xml"/><Relationship Id="rId19" Type="http://schemas.openxmlformats.org/officeDocument/2006/relationships/image" Target="../media/image10.png"/><Relationship Id="rId18" Type="http://schemas.openxmlformats.org/officeDocument/2006/relationships/slide" Target="/ppt/slides/slide9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2.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8.xml"/><Relationship Id="rId14" Type="http://schemas.openxmlformats.org/officeDocument/2006/relationships/slide" Target="/ppt/slides/slide93.xml"/><Relationship Id="rId17" Type="http://schemas.openxmlformats.org/officeDocument/2006/relationships/slide" Target="/ppt/slides/slide8.xml"/><Relationship Id="rId16" Type="http://schemas.openxmlformats.org/officeDocument/2006/relationships/slide" Target="/ppt/slides/slide93.xml"/><Relationship Id="rId19" Type="http://schemas.openxmlformats.org/officeDocument/2006/relationships/image" Target="../media/image10.png"/><Relationship Id="rId18" Type="http://schemas.openxmlformats.org/officeDocument/2006/relationships/slide" Target="/ppt/slides/slide9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3.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7.xml"/><Relationship Id="rId14" Type="http://schemas.openxmlformats.org/officeDocument/2006/relationships/slide" Target="/ppt/slides/slide93.xml"/><Relationship Id="rId16" Type="http://schemas.openxmlformats.org/officeDocument/2006/relationships/image" Target="../media/image9.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4.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4" Type="http://schemas.openxmlformats.org/officeDocument/2006/relationships/slide" Target="/ppt/slides/slide93.xml"/></Relationships>
</file>

<file path=ppt/slides/_rels/slide95.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95.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96.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96.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97.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23" Type="http://schemas.openxmlformats.org/officeDocument/2006/relationships/image" Target="../media/image37.png"/><Relationship Id="rId1" Type="http://schemas.openxmlformats.org/officeDocument/2006/relationships/slideLayout" Target="../slideLayouts/slideLayout15.xml"/><Relationship Id="rId2" Type="http://schemas.openxmlformats.org/officeDocument/2006/relationships/notesSlide" Target="../notesSlides/notesSlide97.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98.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98.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_rels/slide99.xml.rels><?xml version="1.0" encoding="UTF-8" standalone="yes"?><Relationships xmlns="http://schemas.openxmlformats.org/package/2006/relationships"><Relationship Id="rId20" Type="http://schemas.openxmlformats.org/officeDocument/2006/relationships/slide" Target="/ppt/slides/slide77.xml"/><Relationship Id="rId22" Type="http://schemas.openxmlformats.org/officeDocument/2006/relationships/slide" Target="/ppt/slides/slide93.xml"/><Relationship Id="rId21" Type="http://schemas.openxmlformats.org/officeDocument/2006/relationships/slide" Target="/ppt/slides/slide83.xml"/><Relationship Id="rId1" Type="http://schemas.openxmlformats.org/officeDocument/2006/relationships/slideLayout" Target="../slideLayouts/slideLayout15.xml"/><Relationship Id="rId2" Type="http://schemas.openxmlformats.org/officeDocument/2006/relationships/notesSlide" Target="../notesSlides/notesSlide99.xml"/><Relationship Id="rId3" Type="http://schemas.openxmlformats.org/officeDocument/2006/relationships/slide" Target="/ppt/slides/slide8.xml"/><Relationship Id="rId4" Type="http://schemas.openxmlformats.org/officeDocument/2006/relationships/slide" Target="/ppt/slides/slide17.xml"/><Relationship Id="rId9" Type="http://schemas.openxmlformats.org/officeDocument/2006/relationships/slide" Target="/ppt/slides/slide68.xml"/><Relationship Id="rId5" Type="http://schemas.openxmlformats.org/officeDocument/2006/relationships/slide" Target="/ppt/slides/slide29.xml"/><Relationship Id="rId6" Type="http://schemas.openxmlformats.org/officeDocument/2006/relationships/slide" Target="/ppt/slides/slide40.xml"/><Relationship Id="rId7" Type="http://schemas.openxmlformats.org/officeDocument/2006/relationships/slide" Target="/ppt/slides/slide49.xml"/><Relationship Id="rId8" Type="http://schemas.openxmlformats.org/officeDocument/2006/relationships/slide" Target="/ppt/slides/slide58.xml"/><Relationship Id="rId11" Type="http://schemas.openxmlformats.org/officeDocument/2006/relationships/slide" Target="/ppt/slides/slide83.xml"/><Relationship Id="rId10" Type="http://schemas.openxmlformats.org/officeDocument/2006/relationships/slide" Target="/ppt/slides/slide77.xml"/><Relationship Id="rId13" Type="http://schemas.openxmlformats.org/officeDocument/2006/relationships/slide" Target="/ppt/slides/slide8.xml"/><Relationship Id="rId12" Type="http://schemas.openxmlformats.org/officeDocument/2006/relationships/slide" Target="/ppt/slides/slide93.xml"/><Relationship Id="rId15" Type="http://schemas.openxmlformats.org/officeDocument/2006/relationships/slide" Target="/ppt/slides/slide29.xml"/><Relationship Id="rId14" Type="http://schemas.openxmlformats.org/officeDocument/2006/relationships/slide" Target="/ppt/slides/slide17.xml"/><Relationship Id="rId17" Type="http://schemas.openxmlformats.org/officeDocument/2006/relationships/slide" Target="/ppt/slides/slide49.xml"/><Relationship Id="rId16" Type="http://schemas.openxmlformats.org/officeDocument/2006/relationships/slide" Target="/ppt/slides/slide40.xml"/><Relationship Id="rId19" Type="http://schemas.openxmlformats.org/officeDocument/2006/relationships/slide" Target="/ppt/slides/slide68.xml"/><Relationship Id="rId18" Type="http://schemas.openxmlformats.org/officeDocument/2006/relationships/slide" Target="/ppt/slides/slide5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0">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9" name="Google Shape;229;p20">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0" name="Google Shape;230;p20">
            <a:hlinkClick action="ppaction://hlinksldjump" r:id="rId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1" name="Google Shape;231;p20">
            <a:hlinkClick action="ppaction://hlinksldjump" r:id="rId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2" name="Google Shape;232;p20">
            <a:hlinkClick action="ppaction://hlinksldjump" r:id="rId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3" name="Google Shape;233;p20">
            <a:hlinkClick action="ppaction://hlinksldjump" r:id="rId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4" name="Google Shape;234;p20">
            <a:hlinkClick action="ppaction://hlinksldjump" r:id="rId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5" name="Google Shape;235;p20">
            <a:hlinkClick action="ppaction://hlinksldjump" r:id="rId1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6" name="Google Shape;236;p20">
            <a:hlinkClick action="ppaction://hlinksldjump" r:id="rId1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7" name="Google Shape;237;p20">
            <a:hlinkClick action="ppaction://hlinksldjump" r:id="rId1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238" name="Google Shape;238;p20"/>
          <p:cNvPicPr preferRelativeResize="0"/>
          <p:nvPr/>
        </p:nvPicPr>
        <p:blipFill rotWithShape="1">
          <a:blip r:embed="rId13">
            <a:alphaModFix/>
          </a:blip>
          <a:srcRect b="0" l="0" r="4168" t="0"/>
          <a:stretch/>
        </p:blipFill>
        <p:spPr>
          <a:xfrm>
            <a:off x="0" y="0"/>
            <a:ext cx="7448550" cy="10058400"/>
          </a:xfrm>
          <a:prstGeom prst="rect">
            <a:avLst/>
          </a:prstGeom>
          <a:noFill/>
          <a:ln>
            <a:noFill/>
          </a:ln>
        </p:spPr>
      </p:pic>
      <p:sp>
        <p:nvSpPr>
          <p:cNvPr id="239" name="Google Shape;239;p20"/>
          <p:cNvSpPr txBox="1"/>
          <p:nvPr>
            <p:ph idx="1" type="subTitle"/>
          </p:nvPr>
        </p:nvSpPr>
        <p:spPr>
          <a:xfrm>
            <a:off x="1052700" y="7003625"/>
            <a:ext cx="5507700" cy="540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Enter your name 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29"/>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r>
              <a:rPr lang="en"/>
              <a:t>(Continued) </a:t>
            </a:r>
            <a:endParaRPr/>
          </a:p>
        </p:txBody>
      </p:sp>
      <p:sp>
        <p:nvSpPr>
          <p:cNvPr id="757" name="Google Shape;757;p29"/>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sp>
        <p:nvSpPr>
          <p:cNvPr id="758" name="Google Shape;758;p29">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59" name="Google Shape;759;p29">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60" name="Google Shape;760;p29">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61" name="Google Shape;761;p29">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62" name="Google Shape;762;p29">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63" name="Google Shape;763;p29">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64" name="Google Shape;764;p29">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65" name="Google Shape;765;p29">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66" name="Google Shape;766;p29">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67" name="Google Shape;767;p29">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graphicFrame>
        <p:nvGraphicFramePr>
          <p:cNvPr id="768" name="Google Shape;768;p29"/>
          <p:cNvGraphicFramePr/>
          <p:nvPr/>
        </p:nvGraphicFramePr>
        <p:xfrm>
          <a:off x="504825" y="1090700"/>
          <a:ext cx="3000000" cy="3000000"/>
        </p:xfrm>
        <a:graphic>
          <a:graphicData uri="http://schemas.openxmlformats.org/drawingml/2006/table">
            <a:tbl>
              <a:tblPr>
                <a:noFill/>
                <a:tableStyleId>{FC72AE3C-9F97-4905-AC4B-5E5AFB15FA01}</a:tableStyleId>
              </a:tblPr>
              <a:tblGrid>
                <a:gridCol w="1594275"/>
                <a:gridCol w="2701525"/>
                <a:gridCol w="2147900"/>
              </a:tblGrid>
              <a:tr h="576725">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14407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In-Person Instruction</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Instruction that occurs in real time in a physical classroom</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14407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Learning Environment</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Educational approach, culture, and setting for teaching and learning</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193087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Learning Modality</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The sensory channels or pathways through which individuals give, receive, and store information. The modalities–or senses–include visual, auditory, tactile/kinesthetic, smell, and taste.</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14407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Mindset</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The established set of attitudes held by someone</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14407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Pedagogy</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An approach, method, or practice of teaching</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769" name="Google Shape;769;p29">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70" name="Google Shape;770;p29">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71" name="Google Shape;771;p29">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72" name="Google Shape;772;p29">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73" name="Google Shape;773;p29">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74" name="Google Shape;774;p29">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75" name="Google Shape;775;p29">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76" name="Google Shape;776;p29">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77" name="Google Shape;777;p29">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78" name="Google Shape;778;p29">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79" name="Google Shape;779;p29"/>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a:t>
            </a:r>
            <a:r>
              <a:rPr lang="en" sz="1800">
                <a:latin typeface="Poppins"/>
                <a:ea typeface="Poppins"/>
                <a:cs typeface="Poppins"/>
                <a:sym typeface="Poppins"/>
              </a:rPr>
              <a:t> on next page</a:t>
            </a:r>
            <a:endParaRPr sz="1800">
              <a:latin typeface="Poppins"/>
              <a:ea typeface="Poppins"/>
              <a:cs typeface="Poppins"/>
              <a:sym typeface="Poppins"/>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0" name="Shape 2950"/>
        <p:cNvGrpSpPr/>
        <p:nvPr/>
      </p:nvGrpSpPr>
      <p:grpSpPr>
        <a:xfrm>
          <a:off x="0" y="0"/>
          <a:ext cx="0" cy="0"/>
          <a:chOff x="0" y="0"/>
          <a:chExt cx="0" cy="0"/>
        </a:xfrm>
      </p:grpSpPr>
      <p:sp>
        <p:nvSpPr>
          <p:cNvPr id="2951" name="Google Shape;2951;p119">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52" name="Google Shape;2952;p119">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53" name="Google Shape;2953;p119">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54" name="Google Shape;2954;p119">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55" name="Google Shape;2955;p119">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56" name="Google Shape;2956;p119">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57" name="Google Shape;2957;p119">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58" name="Google Shape;2958;p119">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59" name="Google Shape;2959;p119">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60" name="Google Shape;2960;p119">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61" name="Google Shape;2961;p119">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62" name="Google Shape;2962;p119">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63" name="Google Shape;2963;p119"/>
          <p:cNvSpPr txBox="1"/>
          <p:nvPr>
            <p:ph type="title"/>
          </p:nvPr>
        </p:nvSpPr>
        <p:spPr>
          <a:xfrm>
            <a:off x="374550" y="322825"/>
            <a:ext cx="5912700" cy="1169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1.10.2 - </a:t>
            </a:r>
            <a:r>
              <a:rPr lang="en"/>
              <a:t>Module Goals Self-Assessment </a:t>
            </a:r>
            <a:r>
              <a:rPr lang="en"/>
              <a:t>(Continued)</a:t>
            </a:r>
            <a:endParaRPr/>
          </a:p>
          <a:p>
            <a:pPr indent="0" lvl="0" marL="0" rtl="0" algn="l">
              <a:spcBef>
                <a:spcPts val="0"/>
              </a:spcBef>
              <a:spcAft>
                <a:spcPts val="0"/>
              </a:spcAft>
              <a:buNone/>
            </a:pPr>
            <a:r>
              <a:t/>
            </a:r>
            <a:endParaRPr/>
          </a:p>
        </p:txBody>
      </p:sp>
      <p:graphicFrame>
        <p:nvGraphicFramePr>
          <p:cNvPr id="2964" name="Google Shape;2964;p119"/>
          <p:cNvGraphicFramePr/>
          <p:nvPr/>
        </p:nvGraphicFramePr>
        <p:xfrm>
          <a:off x="153000" y="1870400"/>
          <a:ext cx="3000000" cy="3000000"/>
        </p:xfrm>
        <a:graphic>
          <a:graphicData uri="http://schemas.openxmlformats.org/drawingml/2006/table">
            <a:tbl>
              <a:tblPr>
                <a:noFill/>
                <a:tableStyleId>{FC72AE3C-9F97-4905-AC4B-5E5AFB15FA01}</a:tableStyleId>
              </a:tblPr>
              <a:tblGrid>
                <a:gridCol w="1557075"/>
                <a:gridCol w="2504500"/>
                <a:gridCol w="1426175"/>
                <a:gridCol w="1426175"/>
              </a:tblGrid>
              <a:tr h="1889725">
                <a:tc>
                  <a:txBody>
                    <a:bodyPr/>
                    <a:lstStyle/>
                    <a:p>
                      <a:pPr indent="0" lvl="0" marL="0" rtl="0" algn="ctr">
                        <a:spcBef>
                          <a:spcPts val="0"/>
                        </a:spcBef>
                        <a:spcAft>
                          <a:spcPts val="0"/>
                        </a:spcAft>
                        <a:buNone/>
                      </a:pPr>
                      <a:r>
                        <a:rPr b="1" lang="en">
                          <a:latin typeface="Poppins"/>
                          <a:ea typeface="Poppins"/>
                          <a:cs typeface="Poppins"/>
                          <a:sym typeface="Poppins"/>
                        </a:rPr>
                        <a:t>Session</a:t>
                      </a:r>
                      <a:endParaRPr b="1">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b="1" lang="en">
                          <a:latin typeface="Poppins"/>
                          <a:ea typeface="Poppins"/>
                          <a:cs typeface="Poppins"/>
                          <a:sym typeface="Poppins"/>
                        </a:rPr>
                        <a:t>TALE Concept</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Rating</a:t>
                      </a:r>
                      <a:endParaRPr b="1">
                        <a:solidFill>
                          <a:schemeClr val="hlink"/>
                        </a:solidFill>
                        <a:latin typeface="Poppins"/>
                        <a:ea typeface="Poppins"/>
                        <a:cs typeface="Poppins"/>
                        <a:sym typeface="Poppins"/>
                      </a:endParaRPr>
                    </a:p>
                    <a:p>
                      <a:pPr indent="0" lvl="0" marL="0" rtl="0" algn="ctr">
                        <a:spcBef>
                          <a:spcPts val="0"/>
                        </a:spcBef>
                        <a:spcAft>
                          <a:spcPts val="0"/>
                        </a:spcAft>
                        <a:buClr>
                          <a:schemeClr val="hlink"/>
                        </a:buClr>
                        <a:buSzPts val="1100"/>
                        <a:buFont typeface="Arial"/>
                        <a:buNone/>
                      </a:pPr>
                      <a:r>
                        <a:rPr b="1" lang="en">
                          <a:solidFill>
                            <a:schemeClr val="hlink"/>
                          </a:solidFill>
                          <a:latin typeface="Poppins"/>
                          <a:ea typeface="Poppins"/>
                          <a:cs typeface="Poppins"/>
                          <a:sym typeface="Poppins"/>
                        </a:rPr>
                        <a:t> </a:t>
                      </a:r>
                      <a:endParaRPr b="1">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a:solidFill>
                            <a:schemeClr val="hlink"/>
                          </a:solidFill>
                          <a:latin typeface="Poppins"/>
                          <a:ea typeface="Poppins"/>
                          <a:cs typeface="Poppins"/>
                          <a:sym typeface="Poppins"/>
                        </a:rPr>
                        <a:t>1 = Novice</a:t>
                      </a:r>
                      <a:endParaRPr>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a:solidFill>
                            <a:schemeClr val="hlink"/>
                          </a:solidFill>
                          <a:latin typeface="Poppins"/>
                          <a:ea typeface="Poppins"/>
                          <a:cs typeface="Poppins"/>
                          <a:sym typeface="Poppins"/>
                        </a:rPr>
                        <a:t>2 = Proficient</a:t>
                      </a:r>
                      <a:endParaRPr>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a:solidFill>
                            <a:schemeClr val="hlink"/>
                          </a:solidFill>
                          <a:latin typeface="Poppins"/>
                          <a:ea typeface="Poppins"/>
                          <a:cs typeface="Poppins"/>
                          <a:sym typeface="Poppins"/>
                        </a:rPr>
                        <a:t>3 = Expert</a:t>
                      </a:r>
                      <a:endParaRPr>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Next Step</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 </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 = Change my practice </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E = Explore further </a:t>
                      </a:r>
                      <a:endParaRPr>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a:solidFill>
                            <a:schemeClr val="hlink"/>
                          </a:solidFill>
                          <a:latin typeface="Poppins"/>
                          <a:ea typeface="Poppins"/>
                          <a:cs typeface="Poppins"/>
                          <a:sym typeface="Poppins"/>
                        </a:rPr>
                        <a:t>P = Pause for now</a:t>
                      </a:r>
                      <a:endParaRPr>
                        <a:solidFill>
                          <a:schemeClr val="hlink"/>
                        </a:solidFill>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6"/>
                    </a:solidFill>
                  </a:tcPr>
                </a:tc>
              </a:tr>
              <a:tr h="312550">
                <a:tc>
                  <a:txBody>
                    <a:bodyPr/>
                    <a:lstStyle/>
                    <a:p>
                      <a:pPr indent="0" lvl="0" marL="0" rtl="0" algn="l">
                        <a:spcBef>
                          <a:spcPts val="0"/>
                        </a:spcBef>
                        <a:spcAft>
                          <a:spcPts val="0"/>
                        </a:spcAft>
                        <a:buNone/>
                      </a:pPr>
                      <a:r>
                        <a:rPr b="1" lang="en">
                          <a:latin typeface="Poppins"/>
                          <a:ea typeface="Poppins"/>
                          <a:cs typeface="Poppins"/>
                          <a:sym typeface="Poppins"/>
                        </a:rPr>
                        <a:t>Session 1: From ERT to TALE</a:t>
                      </a:r>
                      <a:endParaRPr>
                        <a:latin typeface="Poppins"/>
                        <a:ea typeface="Poppins"/>
                        <a:cs typeface="Poppins"/>
                        <a:sym typeface="Poppins"/>
                      </a:endParaRPr>
                    </a:p>
                  </a:txBody>
                  <a:tcPr marT="63500" marB="63500" marR="63500" marL="63500">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rtl="0" algn="l">
                        <a:spcBef>
                          <a:spcPts val="0"/>
                        </a:spcBef>
                        <a:spcAft>
                          <a:spcPts val="0"/>
                        </a:spcAft>
                        <a:buClr>
                          <a:schemeClr val="hlink"/>
                        </a:buClr>
                        <a:buSzPts val="1100"/>
                        <a:buFont typeface="Arial"/>
                        <a:buNone/>
                      </a:pPr>
                      <a:r>
                        <a:rPr lang="en">
                          <a:solidFill>
                            <a:schemeClr val="hlink"/>
                          </a:solidFill>
                          <a:latin typeface="Poppins"/>
                          <a:ea typeface="Poppins"/>
                          <a:cs typeface="Poppins"/>
                          <a:sym typeface="Poppins"/>
                        </a:rPr>
                        <a:t>I understand the principles of resilient pedagogy.</a:t>
                      </a:r>
                      <a:endParaRPr>
                        <a:latin typeface="Poppins"/>
                        <a:ea typeface="Poppins"/>
                        <a:cs typeface="Poppins"/>
                        <a:sym typeface="Poppins"/>
                      </a:endParaRPr>
                    </a:p>
                  </a:txBody>
                  <a:tcPr marT="91425" marB="91425" marR="91425" marL="91425">
                    <a:lnL cap="flat" cmpd="sng" w="12700">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i="1">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647900">
                <a:tc>
                  <a:txBody>
                    <a:bodyPr/>
                    <a:lstStyle/>
                    <a:p>
                      <a:pPr indent="0" lvl="0" marL="0" rtl="0" algn="l">
                        <a:spcBef>
                          <a:spcPts val="0"/>
                        </a:spcBef>
                        <a:spcAft>
                          <a:spcPts val="0"/>
                        </a:spcAft>
                        <a:buNone/>
                      </a:pPr>
                      <a:r>
                        <a:rPr b="1" lang="en">
                          <a:latin typeface="Poppins"/>
                          <a:ea typeface="Poppins"/>
                          <a:cs typeface="Poppins"/>
                          <a:sym typeface="Poppins"/>
                        </a:rPr>
                        <a:t>Session 1: From ERT to TALE</a:t>
                      </a:r>
                      <a:endParaRPr b="1">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rtl="0" algn="l">
                        <a:spcBef>
                          <a:spcPts val="0"/>
                        </a:spcBef>
                        <a:spcAft>
                          <a:spcPts val="0"/>
                        </a:spcAft>
                        <a:buClr>
                          <a:schemeClr val="hlink"/>
                        </a:buClr>
                        <a:buSzPts val="1100"/>
                        <a:buFont typeface="Arial"/>
                        <a:buNone/>
                      </a:pPr>
                      <a:r>
                        <a:rPr lang="en">
                          <a:solidFill>
                            <a:schemeClr val="hlink"/>
                          </a:solidFill>
                          <a:latin typeface="Poppins"/>
                          <a:ea typeface="Poppins"/>
                          <a:cs typeface="Poppins"/>
                          <a:sym typeface="Poppins"/>
                        </a:rPr>
                        <a:t>I can apply the concepts of extensibility, flexibility and redundancy in my lesson planning. </a:t>
                      </a:r>
                      <a:endParaRPr>
                        <a:latin typeface="Poppins"/>
                        <a:ea typeface="Poppins"/>
                        <a:cs typeface="Poppins"/>
                        <a:sym typeface="Poppins"/>
                      </a:endParaRPr>
                    </a:p>
                  </a:txBody>
                  <a:tcPr marT="91425" marB="91425" marR="91425" marL="91425">
                    <a:lnL cap="flat" cmpd="sng" w="12700">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i="1">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100000">
                <a:tc>
                  <a:txBody>
                    <a:bodyPr/>
                    <a:lstStyle/>
                    <a:p>
                      <a:pPr indent="0" lvl="0" marL="0" rtl="0" algn="l">
                        <a:spcBef>
                          <a:spcPts val="0"/>
                        </a:spcBef>
                        <a:spcAft>
                          <a:spcPts val="0"/>
                        </a:spcAft>
                        <a:buNone/>
                      </a:pPr>
                      <a:r>
                        <a:rPr b="1" lang="en">
                          <a:latin typeface="Poppins"/>
                          <a:ea typeface="Poppins"/>
                          <a:cs typeface="Poppins"/>
                          <a:sym typeface="Poppins"/>
                        </a:rPr>
                        <a:t>Session 2: The 4 Constants Across Learning Environments</a:t>
                      </a:r>
                      <a:endParaRPr b="1">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rtl="0" algn="l">
                        <a:spcBef>
                          <a:spcPts val="0"/>
                        </a:spcBef>
                        <a:spcAft>
                          <a:spcPts val="0"/>
                        </a:spcAft>
                        <a:buClr>
                          <a:schemeClr val="hlink"/>
                        </a:buClr>
                        <a:buSzPts val="1100"/>
                        <a:buFont typeface="Arial"/>
                        <a:buNone/>
                      </a:pPr>
                      <a:r>
                        <a:rPr lang="en">
                          <a:solidFill>
                            <a:schemeClr val="hlink"/>
                          </a:solidFill>
                          <a:latin typeface="Poppins"/>
                          <a:ea typeface="Poppins"/>
                          <a:cs typeface="Poppins"/>
                          <a:sym typeface="Poppins"/>
                        </a:rPr>
                        <a:t>I can create equity-centered, trauma-informed learning environments by using predictability, flexibility, connection, and empowerment. </a:t>
                      </a:r>
                      <a:endParaRPr>
                        <a:latin typeface="Poppins"/>
                        <a:ea typeface="Poppins"/>
                        <a:cs typeface="Poppins"/>
                        <a:sym typeface="Poppins"/>
                      </a:endParaRPr>
                    </a:p>
                  </a:txBody>
                  <a:tcPr marT="91425" marB="91425" marR="91425" marL="91425">
                    <a:lnL cap="flat" cmpd="sng" w="12700">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i="1">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100000">
                <a:tc>
                  <a:txBody>
                    <a:bodyPr/>
                    <a:lstStyle/>
                    <a:p>
                      <a:pPr indent="0" lvl="0" marL="0" rtl="0" algn="l">
                        <a:spcBef>
                          <a:spcPts val="0"/>
                        </a:spcBef>
                        <a:spcAft>
                          <a:spcPts val="0"/>
                        </a:spcAft>
                        <a:buNone/>
                      </a:pPr>
                      <a:r>
                        <a:rPr b="1" lang="en">
                          <a:latin typeface="Poppins"/>
                          <a:ea typeface="Poppins"/>
                          <a:cs typeface="Poppins"/>
                          <a:sym typeface="Poppins"/>
                        </a:rPr>
                        <a:t>Session 3: Building Classroom Community </a:t>
                      </a:r>
                      <a:r>
                        <a:rPr b="1" lang="en">
                          <a:latin typeface="Poppins"/>
                          <a:ea typeface="Poppins"/>
                          <a:cs typeface="Poppins"/>
                          <a:sym typeface="Poppins"/>
                        </a:rPr>
                        <a:t>Across</a:t>
                      </a:r>
                      <a:r>
                        <a:rPr b="1" lang="en">
                          <a:latin typeface="Poppins"/>
                          <a:ea typeface="Poppins"/>
                          <a:cs typeface="Poppins"/>
                          <a:sym typeface="Poppins"/>
                        </a:rPr>
                        <a:t> Learning</a:t>
                      </a:r>
                      <a:endParaRPr b="1">
                        <a:latin typeface="Poppins"/>
                        <a:ea typeface="Poppins"/>
                        <a:cs typeface="Poppins"/>
                        <a:sym typeface="Poppins"/>
                      </a:endParaRPr>
                    </a:p>
                    <a:p>
                      <a:pPr indent="0" lvl="0" marL="0" rtl="0" algn="l">
                        <a:spcBef>
                          <a:spcPts val="0"/>
                        </a:spcBef>
                        <a:spcAft>
                          <a:spcPts val="0"/>
                        </a:spcAft>
                        <a:buNone/>
                      </a:pPr>
                      <a:r>
                        <a:rPr b="1" lang="en">
                          <a:latin typeface="Poppins"/>
                          <a:ea typeface="Poppins"/>
                          <a:cs typeface="Poppins"/>
                          <a:sym typeface="Poppins"/>
                        </a:rPr>
                        <a:t>Environments </a:t>
                      </a:r>
                      <a:endParaRPr b="1">
                        <a:latin typeface="Poppins"/>
                        <a:ea typeface="Poppins"/>
                        <a:cs typeface="Poppins"/>
                        <a:sym typeface="Poppins"/>
                      </a:endParaRPr>
                    </a:p>
                  </a:txBody>
                  <a:tcPr marT="63500" marB="63500" marR="63500" marL="63500">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hlink"/>
                          </a:solidFill>
                          <a:latin typeface="Poppins"/>
                          <a:ea typeface="Poppins"/>
                          <a:cs typeface="Poppins"/>
                          <a:sym typeface="Poppins"/>
                        </a:rPr>
                        <a:t>I can build positive learning environments across modalities, using some or all of the eight phases of instruction.</a:t>
                      </a:r>
                      <a:endParaRPr>
                        <a:solidFill>
                          <a:schemeClr val="hlink"/>
                        </a:solidFill>
                        <a:latin typeface="Poppins"/>
                        <a:ea typeface="Poppins"/>
                        <a:cs typeface="Poppins"/>
                        <a:sym typeface="Poppins"/>
                      </a:endParaRPr>
                    </a:p>
                  </a:txBody>
                  <a:tcPr marT="91425" marB="91425" marR="91425" marL="91425">
                    <a:lnL cap="flat" cmpd="sng" w="12700">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i="1">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bl>
          </a:graphicData>
        </a:graphic>
      </p:graphicFrame>
      <p:sp>
        <p:nvSpPr>
          <p:cNvPr id="2965" name="Google Shape;2965;p119"/>
          <p:cNvSpPr txBox="1"/>
          <p:nvPr/>
        </p:nvSpPr>
        <p:spPr>
          <a:xfrm>
            <a:off x="2073975" y="9574925"/>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9" name="Shape 2969"/>
        <p:cNvGrpSpPr/>
        <p:nvPr/>
      </p:nvGrpSpPr>
      <p:grpSpPr>
        <a:xfrm>
          <a:off x="0" y="0"/>
          <a:ext cx="0" cy="0"/>
          <a:chOff x="0" y="0"/>
          <a:chExt cx="0" cy="0"/>
        </a:xfrm>
      </p:grpSpPr>
      <p:sp>
        <p:nvSpPr>
          <p:cNvPr id="2970" name="Google Shape;2970;p120">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71" name="Google Shape;2971;p120">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72" name="Google Shape;2972;p120">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73" name="Google Shape;2973;p120">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74" name="Google Shape;2974;p120">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75" name="Google Shape;2975;p120">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76" name="Google Shape;2976;p120">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77" name="Google Shape;2977;p120">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78" name="Google Shape;2978;p120">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79" name="Google Shape;2979;p120">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80" name="Google Shape;2980;p120">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81" name="Google Shape;2981;p120">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2982" name="Google Shape;2982;p120"/>
          <p:cNvGraphicFramePr/>
          <p:nvPr/>
        </p:nvGraphicFramePr>
        <p:xfrm>
          <a:off x="153000" y="1870400"/>
          <a:ext cx="3000000" cy="3000000"/>
        </p:xfrm>
        <a:graphic>
          <a:graphicData uri="http://schemas.openxmlformats.org/drawingml/2006/table">
            <a:tbl>
              <a:tblPr>
                <a:noFill/>
                <a:tableStyleId>{FC72AE3C-9F97-4905-AC4B-5E5AFB15FA01}</a:tableStyleId>
              </a:tblPr>
              <a:tblGrid>
                <a:gridCol w="1557075"/>
                <a:gridCol w="2504500"/>
                <a:gridCol w="1426175"/>
                <a:gridCol w="1426175"/>
              </a:tblGrid>
              <a:tr h="1889725">
                <a:tc>
                  <a:txBody>
                    <a:bodyPr/>
                    <a:lstStyle/>
                    <a:p>
                      <a:pPr indent="0" lvl="0" marL="0" rtl="0" algn="ctr">
                        <a:spcBef>
                          <a:spcPts val="0"/>
                        </a:spcBef>
                        <a:spcAft>
                          <a:spcPts val="0"/>
                        </a:spcAft>
                        <a:buNone/>
                      </a:pPr>
                      <a:r>
                        <a:rPr b="1" lang="en">
                          <a:latin typeface="Poppins"/>
                          <a:ea typeface="Poppins"/>
                          <a:cs typeface="Poppins"/>
                          <a:sym typeface="Poppins"/>
                        </a:rPr>
                        <a:t>Session</a:t>
                      </a:r>
                      <a:endParaRPr b="1">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b="1" lang="en">
                          <a:latin typeface="Poppins"/>
                          <a:ea typeface="Poppins"/>
                          <a:cs typeface="Poppins"/>
                          <a:sym typeface="Poppins"/>
                        </a:rPr>
                        <a:t>TALE Concept</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Rating</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b="1" lang="en">
                          <a:solidFill>
                            <a:schemeClr val="hlink"/>
                          </a:solidFill>
                          <a:latin typeface="Poppins"/>
                          <a:ea typeface="Poppins"/>
                          <a:cs typeface="Poppins"/>
                          <a:sym typeface="Poppins"/>
                        </a:rPr>
                        <a:t> </a:t>
                      </a:r>
                      <a:endParaRPr b="1">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a:solidFill>
                            <a:schemeClr val="hlink"/>
                          </a:solidFill>
                          <a:latin typeface="Poppins"/>
                          <a:ea typeface="Poppins"/>
                          <a:cs typeface="Poppins"/>
                          <a:sym typeface="Poppins"/>
                        </a:rPr>
                        <a:t>1 = Novice</a:t>
                      </a:r>
                      <a:endParaRPr>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a:solidFill>
                            <a:schemeClr val="hlink"/>
                          </a:solidFill>
                          <a:latin typeface="Poppins"/>
                          <a:ea typeface="Poppins"/>
                          <a:cs typeface="Poppins"/>
                          <a:sym typeface="Poppins"/>
                        </a:rPr>
                        <a:t>2 = Proficient</a:t>
                      </a:r>
                      <a:endParaRPr>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a:solidFill>
                            <a:schemeClr val="hlink"/>
                          </a:solidFill>
                          <a:latin typeface="Poppins"/>
                          <a:ea typeface="Poppins"/>
                          <a:cs typeface="Poppins"/>
                          <a:sym typeface="Poppins"/>
                        </a:rPr>
                        <a:t>3 = Expert</a:t>
                      </a:r>
                      <a:endParaRPr>
                        <a:solidFill>
                          <a:schemeClr val="hlink"/>
                        </a:solidFill>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Next Step</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 </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 = Change my practice </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E = Explore further </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P = Pause for now</a:t>
                      </a:r>
                      <a:endParaRPr>
                        <a:solidFill>
                          <a:schemeClr val="hlink"/>
                        </a:solidFill>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6"/>
                    </a:solidFill>
                  </a:tcPr>
                </a:tc>
              </a:tr>
              <a:tr h="312550">
                <a:tc>
                  <a:txBody>
                    <a:bodyPr/>
                    <a:lstStyle/>
                    <a:p>
                      <a:pPr indent="0" lvl="0" marL="0" rtl="0" algn="l">
                        <a:spcBef>
                          <a:spcPts val="0"/>
                        </a:spcBef>
                        <a:spcAft>
                          <a:spcPts val="0"/>
                        </a:spcAft>
                        <a:buNone/>
                      </a:pPr>
                      <a:r>
                        <a:rPr b="1" lang="en">
                          <a:latin typeface="Poppins"/>
                          <a:ea typeface="Poppins"/>
                          <a:cs typeface="Poppins"/>
                          <a:sym typeface="Poppins"/>
                        </a:rPr>
                        <a:t>Session 4: Student Engagement Across Learning Environments</a:t>
                      </a:r>
                      <a:endParaRPr>
                        <a:latin typeface="Poppins"/>
                        <a:ea typeface="Poppins"/>
                        <a:cs typeface="Poppins"/>
                        <a:sym typeface="Poppins"/>
                      </a:endParaRPr>
                    </a:p>
                  </a:txBody>
                  <a:tcPr marT="63500" marB="63500" marR="63500" marL="63500">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hlink"/>
                          </a:solidFill>
                          <a:latin typeface="Poppins"/>
                          <a:ea typeface="Poppins"/>
                          <a:cs typeface="Poppins"/>
                          <a:sym typeface="Poppins"/>
                        </a:rPr>
                        <a:t>I understand the premise of fostering student-centered approaches to engagement across learning environments.</a:t>
                      </a:r>
                      <a:endParaRPr>
                        <a:latin typeface="Poppins"/>
                        <a:ea typeface="Poppins"/>
                        <a:cs typeface="Poppins"/>
                        <a:sym typeface="Poppins"/>
                      </a:endParaRPr>
                    </a:p>
                  </a:txBody>
                  <a:tcPr marT="91425" marB="91425" marR="91425" marL="91425">
                    <a:lnL cap="flat" cmpd="sng" w="12700">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i="1">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921150">
                <a:tc>
                  <a:txBody>
                    <a:bodyPr/>
                    <a:lstStyle/>
                    <a:p>
                      <a:pPr indent="0" lvl="0" marL="0" rtl="0" algn="l">
                        <a:spcBef>
                          <a:spcPts val="0"/>
                        </a:spcBef>
                        <a:spcAft>
                          <a:spcPts val="0"/>
                        </a:spcAft>
                        <a:buNone/>
                      </a:pPr>
                      <a:r>
                        <a:rPr b="1" lang="en">
                          <a:latin typeface="Poppins"/>
                          <a:ea typeface="Poppins"/>
                          <a:cs typeface="Poppins"/>
                          <a:sym typeface="Poppins"/>
                        </a:rPr>
                        <a:t>Session 5: Planning for Instruction Across Learning Environments</a:t>
                      </a:r>
                      <a:endParaRPr>
                        <a:latin typeface="Poppins"/>
                        <a:ea typeface="Poppins"/>
                        <a:cs typeface="Poppins"/>
                        <a:sym typeface="Poppins"/>
                      </a:endParaRPr>
                    </a:p>
                  </a:txBody>
                  <a:tcPr marT="63500" marB="63500" marR="63500" marL="63500">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hlink"/>
                          </a:solidFill>
                          <a:latin typeface="Poppins"/>
                          <a:ea typeface="Poppins"/>
                          <a:cs typeface="Poppins"/>
                          <a:sym typeface="Poppins"/>
                        </a:rPr>
                        <a:t>I can identify essential questions and understand the principles of backward design and universal design for learning.</a:t>
                      </a:r>
                      <a:endParaRPr>
                        <a:latin typeface="Poppins"/>
                        <a:ea typeface="Poppins"/>
                        <a:cs typeface="Poppins"/>
                        <a:sym typeface="Poppins"/>
                      </a:endParaRPr>
                    </a:p>
                  </a:txBody>
                  <a:tcPr marT="91425" marB="91425" marR="91425" marL="91425">
                    <a:lnL cap="flat" cmpd="sng" w="12700">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i="1">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100000">
                <a:tc>
                  <a:txBody>
                    <a:bodyPr/>
                    <a:lstStyle/>
                    <a:p>
                      <a:pPr indent="0" lvl="0" marL="0" rtl="0" algn="l">
                        <a:spcBef>
                          <a:spcPts val="0"/>
                        </a:spcBef>
                        <a:spcAft>
                          <a:spcPts val="0"/>
                        </a:spcAft>
                        <a:buNone/>
                      </a:pPr>
                      <a:r>
                        <a:rPr b="1" lang="en">
                          <a:latin typeface="Poppins"/>
                          <a:ea typeface="Poppins"/>
                          <a:cs typeface="Poppins"/>
                          <a:sym typeface="Poppins"/>
                        </a:rPr>
                        <a:t>Session 6: Excellent Teaching Happens Everywhere</a:t>
                      </a:r>
                      <a:endParaRPr b="1">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hlink"/>
                          </a:solidFill>
                          <a:latin typeface="Poppins"/>
                          <a:ea typeface="Poppins"/>
                          <a:cs typeface="Poppins"/>
                          <a:sym typeface="Poppins"/>
                        </a:rPr>
                        <a:t>I</a:t>
                      </a:r>
                      <a:r>
                        <a:rPr lang="en">
                          <a:solidFill>
                            <a:schemeClr val="hlink"/>
                          </a:solidFill>
                          <a:latin typeface="Poppins"/>
                          <a:ea typeface="Poppins"/>
                          <a:cs typeface="Poppins"/>
                          <a:sym typeface="Poppins"/>
                        </a:rPr>
                        <a:t> can implement portable teaching practices that are student-centered, learning-focused, and emotionally intelligent across learning environments.</a:t>
                      </a:r>
                      <a:endParaRPr>
                        <a:latin typeface="Poppins"/>
                        <a:ea typeface="Poppins"/>
                        <a:cs typeface="Poppins"/>
                        <a:sym typeface="Poppins"/>
                      </a:endParaRPr>
                    </a:p>
                  </a:txBody>
                  <a:tcPr marT="91425" marB="91425" marR="91425" marL="91425">
                    <a:lnL cap="flat" cmpd="sng" w="12700">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i="1">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100000">
                <a:tc>
                  <a:txBody>
                    <a:bodyPr/>
                    <a:lstStyle/>
                    <a:p>
                      <a:pPr indent="0" lvl="0" marL="0" rtl="0" algn="l">
                        <a:spcBef>
                          <a:spcPts val="0"/>
                        </a:spcBef>
                        <a:spcAft>
                          <a:spcPts val="0"/>
                        </a:spcAft>
                        <a:buNone/>
                      </a:pPr>
                      <a:r>
                        <a:rPr b="1" lang="en">
                          <a:latin typeface="Poppins"/>
                          <a:ea typeface="Poppins"/>
                          <a:cs typeface="Poppins"/>
                          <a:sym typeface="Poppins"/>
                        </a:rPr>
                        <a:t>Session 7: Teaching with Technology</a:t>
                      </a:r>
                      <a:endParaRPr b="1">
                        <a:latin typeface="Poppins"/>
                        <a:ea typeface="Poppins"/>
                        <a:cs typeface="Poppins"/>
                        <a:sym typeface="Poppins"/>
                      </a:endParaRPr>
                    </a:p>
                  </a:txBody>
                  <a:tcPr marT="63500" marB="63500" marR="63500" marL="63500">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hlink"/>
                          </a:solidFill>
                          <a:latin typeface="Poppins"/>
                          <a:ea typeface="Poppins"/>
                          <a:cs typeface="Poppins"/>
                          <a:sym typeface="Poppins"/>
                        </a:rPr>
                        <a:t>I understand the SAMR Model and the Triple E Framework for using technology.</a:t>
                      </a:r>
                      <a:endParaRPr>
                        <a:solidFill>
                          <a:schemeClr val="hlink"/>
                        </a:solidFill>
                        <a:latin typeface="Poppins"/>
                        <a:ea typeface="Poppins"/>
                        <a:cs typeface="Poppins"/>
                        <a:sym typeface="Poppins"/>
                      </a:endParaRPr>
                    </a:p>
                  </a:txBody>
                  <a:tcPr marT="91425" marB="91425" marR="91425" marL="91425">
                    <a:lnL cap="flat" cmpd="sng" w="12700">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i="1">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bl>
          </a:graphicData>
        </a:graphic>
      </p:graphicFrame>
      <p:sp>
        <p:nvSpPr>
          <p:cNvPr id="2983" name="Google Shape;2983;p120"/>
          <p:cNvSpPr txBox="1"/>
          <p:nvPr/>
        </p:nvSpPr>
        <p:spPr>
          <a:xfrm>
            <a:off x="2073975" y="9574925"/>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
        <p:nvSpPr>
          <p:cNvPr id="2984" name="Google Shape;2984;p120"/>
          <p:cNvSpPr txBox="1"/>
          <p:nvPr>
            <p:ph type="title"/>
          </p:nvPr>
        </p:nvSpPr>
        <p:spPr>
          <a:xfrm>
            <a:off x="374550" y="322825"/>
            <a:ext cx="5912700" cy="1169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1.10.2 - Module Goals Self-Assessment (Continued)</a:t>
            </a:r>
            <a:endParaRPr/>
          </a:p>
          <a:p>
            <a:pPr indent="0" lvl="0" marL="0" rtl="0" algn="l">
              <a:spcBef>
                <a:spcPts val="0"/>
              </a:spcBef>
              <a:spcAft>
                <a:spcPts val="0"/>
              </a:spcAft>
              <a:buNone/>
            </a:pPr>
            <a:r>
              <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8" name="Shape 2988"/>
        <p:cNvGrpSpPr/>
        <p:nvPr/>
      </p:nvGrpSpPr>
      <p:grpSpPr>
        <a:xfrm>
          <a:off x="0" y="0"/>
          <a:ext cx="0" cy="0"/>
          <a:chOff x="0" y="0"/>
          <a:chExt cx="0" cy="0"/>
        </a:xfrm>
      </p:grpSpPr>
      <p:sp>
        <p:nvSpPr>
          <p:cNvPr id="2989" name="Google Shape;2989;p121">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90" name="Google Shape;2990;p121">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91" name="Google Shape;2991;p121">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92" name="Google Shape;2992;p121">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93" name="Google Shape;2993;p121">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94" name="Google Shape;2994;p121">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95" name="Google Shape;2995;p121">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96" name="Google Shape;2996;p121">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97" name="Google Shape;2997;p121">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98" name="Google Shape;2998;p121">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99" name="Google Shape;2999;p121">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00" name="Google Shape;3000;p121">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3001" name="Google Shape;3001;p121"/>
          <p:cNvGraphicFramePr/>
          <p:nvPr/>
        </p:nvGraphicFramePr>
        <p:xfrm>
          <a:off x="153000" y="1870400"/>
          <a:ext cx="3000000" cy="3000000"/>
        </p:xfrm>
        <a:graphic>
          <a:graphicData uri="http://schemas.openxmlformats.org/drawingml/2006/table">
            <a:tbl>
              <a:tblPr>
                <a:noFill/>
                <a:tableStyleId>{FC72AE3C-9F97-4905-AC4B-5E5AFB15FA01}</a:tableStyleId>
              </a:tblPr>
              <a:tblGrid>
                <a:gridCol w="1557075"/>
                <a:gridCol w="2504500"/>
                <a:gridCol w="1426175"/>
                <a:gridCol w="1426175"/>
              </a:tblGrid>
              <a:tr h="1889725">
                <a:tc>
                  <a:txBody>
                    <a:bodyPr/>
                    <a:lstStyle/>
                    <a:p>
                      <a:pPr indent="0" lvl="0" marL="0" rtl="0" algn="ctr">
                        <a:spcBef>
                          <a:spcPts val="0"/>
                        </a:spcBef>
                        <a:spcAft>
                          <a:spcPts val="0"/>
                        </a:spcAft>
                        <a:buNone/>
                      </a:pPr>
                      <a:r>
                        <a:rPr b="1" lang="en">
                          <a:latin typeface="Poppins"/>
                          <a:ea typeface="Poppins"/>
                          <a:cs typeface="Poppins"/>
                          <a:sym typeface="Poppins"/>
                        </a:rPr>
                        <a:t>Session</a:t>
                      </a:r>
                      <a:endParaRPr b="1">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b="1" lang="en">
                          <a:latin typeface="Poppins"/>
                          <a:ea typeface="Poppins"/>
                          <a:cs typeface="Poppins"/>
                          <a:sym typeface="Poppins"/>
                        </a:rPr>
                        <a:t>TALE Concept</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Rating</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b="1" lang="en">
                          <a:solidFill>
                            <a:schemeClr val="hlink"/>
                          </a:solidFill>
                          <a:latin typeface="Poppins"/>
                          <a:ea typeface="Poppins"/>
                          <a:cs typeface="Poppins"/>
                          <a:sym typeface="Poppins"/>
                        </a:rPr>
                        <a:t> </a:t>
                      </a:r>
                      <a:endParaRPr b="1">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a:solidFill>
                            <a:schemeClr val="hlink"/>
                          </a:solidFill>
                          <a:latin typeface="Poppins"/>
                          <a:ea typeface="Poppins"/>
                          <a:cs typeface="Poppins"/>
                          <a:sym typeface="Poppins"/>
                        </a:rPr>
                        <a:t>1 = Novice</a:t>
                      </a:r>
                      <a:endParaRPr>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a:solidFill>
                            <a:schemeClr val="hlink"/>
                          </a:solidFill>
                          <a:latin typeface="Poppins"/>
                          <a:ea typeface="Poppins"/>
                          <a:cs typeface="Poppins"/>
                          <a:sym typeface="Poppins"/>
                        </a:rPr>
                        <a:t>2 = Proficient</a:t>
                      </a:r>
                      <a:endParaRPr>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a:solidFill>
                            <a:schemeClr val="hlink"/>
                          </a:solidFill>
                          <a:latin typeface="Poppins"/>
                          <a:ea typeface="Poppins"/>
                          <a:cs typeface="Poppins"/>
                          <a:sym typeface="Poppins"/>
                        </a:rPr>
                        <a:t>3 = Expert</a:t>
                      </a:r>
                      <a:endParaRPr>
                        <a:solidFill>
                          <a:schemeClr val="hlink"/>
                        </a:solidFill>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Next Step</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 </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 = Change my practice </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E = Explore further </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P = Pause for now</a:t>
                      </a:r>
                      <a:endParaRPr>
                        <a:solidFill>
                          <a:schemeClr val="hlink"/>
                        </a:solidFill>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6"/>
                    </a:solidFill>
                  </a:tcPr>
                </a:tc>
              </a:tr>
              <a:tr h="312550">
                <a:tc>
                  <a:txBody>
                    <a:bodyPr/>
                    <a:lstStyle/>
                    <a:p>
                      <a:pPr indent="0" lvl="0" marL="0" rtl="0" algn="l">
                        <a:spcBef>
                          <a:spcPts val="0"/>
                        </a:spcBef>
                        <a:spcAft>
                          <a:spcPts val="0"/>
                        </a:spcAft>
                        <a:buClr>
                          <a:schemeClr val="hlink"/>
                        </a:buClr>
                        <a:buSzPts val="1100"/>
                        <a:buFont typeface="Arial"/>
                        <a:buNone/>
                      </a:pPr>
                      <a:r>
                        <a:rPr b="1" lang="en">
                          <a:solidFill>
                            <a:schemeClr val="hlink"/>
                          </a:solidFill>
                          <a:latin typeface="Poppins"/>
                          <a:ea typeface="Poppins"/>
                          <a:cs typeface="Poppins"/>
                          <a:sym typeface="Poppins"/>
                        </a:rPr>
                        <a:t>Session 8: Shifting with Family Partners</a:t>
                      </a:r>
                      <a:endParaRPr b="1">
                        <a:latin typeface="Poppins"/>
                        <a:ea typeface="Poppins"/>
                        <a:cs typeface="Poppins"/>
                        <a:sym typeface="Poppins"/>
                      </a:endParaRPr>
                    </a:p>
                  </a:txBody>
                  <a:tcPr marT="63500" marB="63500" marR="63500" marL="63500">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hlink"/>
                          </a:solidFill>
                          <a:latin typeface="Poppins"/>
                          <a:ea typeface="Poppins"/>
                          <a:cs typeface="Poppins"/>
                          <a:sym typeface="Poppins"/>
                        </a:rPr>
                        <a:t>I can use the principles of predictability, flexibility, connection, and empowerment in establishing partnerships with families.</a:t>
                      </a:r>
                      <a:endParaRPr>
                        <a:latin typeface="Poppins"/>
                        <a:ea typeface="Poppins"/>
                        <a:cs typeface="Poppins"/>
                        <a:sym typeface="Poppins"/>
                      </a:endParaRPr>
                    </a:p>
                  </a:txBody>
                  <a:tcPr marT="91425" marB="91425" marR="91425" marL="91425">
                    <a:lnL cap="flat" cmpd="sng" w="12700">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i="1">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921150">
                <a:tc>
                  <a:txBody>
                    <a:bodyPr/>
                    <a:lstStyle/>
                    <a:p>
                      <a:pPr indent="0" lvl="0" marL="0" rtl="0" algn="l">
                        <a:spcBef>
                          <a:spcPts val="0"/>
                        </a:spcBef>
                        <a:spcAft>
                          <a:spcPts val="0"/>
                        </a:spcAft>
                        <a:buNone/>
                      </a:pPr>
                      <a:r>
                        <a:rPr b="1" lang="en">
                          <a:latin typeface="Poppins"/>
                          <a:ea typeface="Poppins"/>
                          <a:cs typeface="Poppins"/>
                          <a:sym typeface="Poppins"/>
                        </a:rPr>
                        <a:t>Session 9: Designing Meaningful Assessments</a:t>
                      </a:r>
                      <a:endParaRPr b="1">
                        <a:latin typeface="Poppins"/>
                        <a:ea typeface="Poppins"/>
                        <a:cs typeface="Poppins"/>
                        <a:sym typeface="Poppins"/>
                      </a:endParaRPr>
                    </a:p>
                  </a:txBody>
                  <a:tcPr marT="63500" marB="63500" marR="63500" marL="63500">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I can create feedback and authentic assessments that help students make meaning out of their learning.</a:t>
                      </a:r>
                      <a:endParaRPr>
                        <a:latin typeface="Poppins"/>
                        <a:ea typeface="Poppins"/>
                        <a:cs typeface="Poppins"/>
                        <a:sym typeface="Poppins"/>
                      </a:endParaRPr>
                    </a:p>
                  </a:txBody>
                  <a:tcPr marT="91425" marB="91425" marR="91425" marL="91425">
                    <a:lnL cap="flat" cmpd="sng" w="12700">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i="1">
                        <a:latin typeface="Poppins"/>
                        <a:ea typeface="Poppins"/>
                        <a:cs typeface="Poppins"/>
                        <a:sym typeface="Poppins"/>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bl>
          </a:graphicData>
        </a:graphic>
      </p:graphicFrame>
      <p:sp>
        <p:nvSpPr>
          <p:cNvPr id="3002" name="Google Shape;3002;p121"/>
          <p:cNvSpPr txBox="1"/>
          <p:nvPr>
            <p:ph type="title"/>
          </p:nvPr>
        </p:nvSpPr>
        <p:spPr>
          <a:xfrm>
            <a:off x="374550" y="322825"/>
            <a:ext cx="5912700" cy="1169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1.10.2 - Module Goals Self-Assessment (Continued)</a:t>
            </a:r>
            <a:endParaRPr/>
          </a:p>
          <a:p>
            <a:pPr indent="0" lvl="0" marL="0" rtl="0" algn="l">
              <a:spcBef>
                <a:spcPts val="0"/>
              </a:spcBef>
              <a:spcAft>
                <a:spcPts val="0"/>
              </a:spcAft>
              <a:buNone/>
            </a:pPr>
            <a:r>
              <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6" name="Shape 3006"/>
        <p:cNvGrpSpPr/>
        <p:nvPr/>
      </p:nvGrpSpPr>
      <p:grpSpPr>
        <a:xfrm>
          <a:off x="0" y="0"/>
          <a:ext cx="0" cy="0"/>
          <a:chOff x="0" y="0"/>
          <a:chExt cx="0" cy="0"/>
        </a:xfrm>
      </p:grpSpPr>
      <p:sp>
        <p:nvSpPr>
          <p:cNvPr id="3007" name="Google Shape;3007;p122"/>
          <p:cNvSpPr txBox="1"/>
          <p:nvPr>
            <p:ph idx="1" type="body"/>
          </p:nvPr>
        </p:nvSpPr>
        <p:spPr>
          <a:xfrm>
            <a:off x="374550" y="1284325"/>
            <a:ext cx="6514500" cy="4125300"/>
          </a:xfrm>
          <a:prstGeom prst="rect">
            <a:avLst/>
          </a:prstGeom>
          <a:ln>
            <a:noFill/>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i="1" lang="en">
                <a:solidFill>
                  <a:schemeClr val="hlink"/>
                </a:solidFill>
              </a:rPr>
              <a:t>INSTRUCTIONS:</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349250" lvl="0" marL="457200" rtl="0" algn="l">
              <a:lnSpc>
                <a:spcPct val="100000"/>
              </a:lnSpc>
              <a:spcBef>
                <a:spcPts val="0"/>
              </a:spcBef>
              <a:spcAft>
                <a:spcPts val="0"/>
              </a:spcAft>
              <a:buSzPts val="1900"/>
              <a:buChar char="●"/>
            </a:pPr>
            <a:r>
              <a:rPr lang="en">
                <a:solidFill>
                  <a:schemeClr val="hlink"/>
                </a:solidFill>
              </a:rPr>
              <a:t>Reflect</a:t>
            </a:r>
            <a:r>
              <a:rPr lang="en">
                <a:solidFill>
                  <a:schemeClr val="hlink"/>
                </a:solidFill>
              </a:rPr>
              <a:t> on your experience in this module by responding to the prompts below. </a:t>
            </a:r>
            <a:r>
              <a:rPr lang="en">
                <a:solidFill>
                  <a:schemeClr val="hlink"/>
                </a:solidFill>
              </a:rPr>
              <a:t>Y</a:t>
            </a:r>
            <a:r>
              <a:rPr lang="en">
                <a:solidFill>
                  <a:schemeClr val="hlink"/>
                </a:solidFill>
              </a:rPr>
              <a:t>ou may share your reflection in your preferred mode (e.g. written</a:t>
            </a:r>
            <a:r>
              <a:rPr lang="en">
                <a:solidFill>
                  <a:schemeClr val="hlink"/>
                </a:solidFill>
              </a:rPr>
              <a:t>, </a:t>
            </a:r>
            <a:r>
              <a:rPr lang="en" u="sng">
                <a:solidFill>
                  <a:srgbClr val="1155CC"/>
                </a:solidFill>
                <a:hlinkClick r:id="rId3">
                  <a:extLst>
                    <a:ext uri="{A12FA001-AC4F-418D-AE19-62706E023703}">
                      <ahyp:hlinkClr val="tx"/>
                    </a:ext>
                  </a:extLst>
                </a:hlinkClick>
              </a:rPr>
              <a:t>podcast</a:t>
            </a:r>
            <a:r>
              <a:rPr lang="en">
                <a:solidFill>
                  <a:schemeClr val="hlink"/>
                </a:solidFill>
              </a:rPr>
              <a:t>, </a:t>
            </a:r>
            <a:r>
              <a:rPr lang="en" u="sng">
                <a:solidFill>
                  <a:srgbClr val="1155CC"/>
                </a:solidFill>
                <a:hlinkClick r:id="rId4">
                  <a:extLst>
                    <a:ext uri="{A12FA001-AC4F-418D-AE19-62706E023703}">
                      <ahyp:hlinkClr val="tx"/>
                    </a:ext>
                  </a:extLst>
                </a:hlinkClick>
              </a:rPr>
              <a:t>selfie video</a:t>
            </a:r>
            <a:r>
              <a:rPr lang="en">
                <a:solidFill>
                  <a:schemeClr val="hlink"/>
                </a:solidFill>
              </a:rPr>
              <a:t>, </a:t>
            </a:r>
            <a:r>
              <a:rPr lang="en" u="sng">
                <a:solidFill>
                  <a:srgbClr val="1155CC"/>
                </a:solidFill>
                <a:hlinkClick r:id="rId5">
                  <a:extLst>
                    <a:ext uri="{A12FA001-AC4F-418D-AE19-62706E023703}">
                      <ahyp:hlinkClr val="tx"/>
                    </a:ext>
                  </a:extLst>
                </a:hlinkClick>
              </a:rPr>
              <a:t>3-panel cartoon</a:t>
            </a:r>
            <a:r>
              <a:rPr lang="en">
                <a:solidFill>
                  <a:schemeClr val="hlink"/>
                </a:solidFill>
              </a:rPr>
              <a:t>, </a:t>
            </a:r>
            <a:r>
              <a:rPr lang="en" u="sng">
                <a:solidFill>
                  <a:srgbClr val="1155CC"/>
                </a:solidFill>
                <a:hlinkClick r:id="rId6">
                  <a:extLst>
                    <a:ext uri="{A12FA001-AC4F-418D-AE19-62706E023703}">
                      <ahyp:hlinkClr val="tx"/>
                    </a:ext>
                  </a:extLst>
                </a:hlinkClick>
              </a:rPr>
              <a:t>haiku deck presentation</a:t>
            </a:r>
            <a:r>
              <a:rPr lang="en">
                <a:solidFill>
                  <a:schemeClr val="hlink"/>
                </a:solidFill>
              </a:rPr>
              <a:t>, etc.). </a:t>
            </a:r>
            <a:endParaRPr>
              <a:solidFill>
                <a:schemeClr val="hlink"/>
              </a:solidFill>
            </a:endParaRPr>
          </a:p>
          <a:p>
            <a:pPr indent="-349250" lvl="1" marL="914400" rtl="0" algn="l">
              <a:lnSpc>
                <a:spcPct val="100000"/>
              </a:lnSpc>
              <a:spcBef>
                <a:spcPts val="0"/>
              </a:spcBef>
              <a:spcAft>
                <a:spcPts val="0"/>
              </a:spcAft>
              <a:buSzPts val="1900"/>
              <a:buChar char="○"/>
            </a:pPr>
            <a:r>
              <a:rPr lang="en" sz="1900">
                <a:solidFill>
                  <a:schemeClr val="hlink"/>
                </a:solidFill>
              </a:rPr>
              <a:t>Why is it important to understand and plan using resilient pedagogy?</a:t>
            </a:r>
            <a:endParaRPr sz="1900">
              <a:solidFill>
                <a:schemeClr val="hlink"/>
              </a:solidFill>
            </a:endParaRPr>
          </a:p>
          <a:p>
            <a:pPr indent="-349250" lvl="1" marL="914400" rtl="0" algn="l">
              <a:lnSpc>
                <a:spcPct val="100000"/>
              </a:lnSpc>
              <a:spcBef>
                <a:spcPts val="0"/>
              </a:spcBef>
              <a:spcAft>
                <a:spcPts val="0"/>
              </a:spcAft>
              <a:buClr>
                <a:schemeClr val="hlink"/>
              </a:buClr>
              <a:buSzPts val="1900"/>
              <a:buChar char="○"/>
            </a:pPr>
            <a:r>
              <a:rPr lang="en" sz="1900">
                <a:solidFill>
                  <a:schemeClr val="hlink"/>
                </a:solidFill>
              </a:rPr>
              <a:t>Did this experience change your practice? Why or why not?</a:t>
            </a:r>
            <a:endParaRPr sz="1900">
              <a:solidFill>
                <a:schemeClr val="hlink"/>
              </a:solidFill>
            </a:endParaRPr>
          </a:p>
          <a:p>
            <a:pPr indent="-349250" lvl="1" marL="914400" rtl="0" algn="l">
              <a:lnSpc>
                <a:spcPct val="100000"/>
              </a:lnSpc>
              <a:spcBef>
                <a:spcPts val="0"/>
              </a:spcBef>
              <a:spcAft>
                <a:spcPts val="0"/>
              </a:spcAft>
              <a:buClr>
                <a:schemeClr val="hlink"/>
              </a:buClr>
              <a:buSzPts val="1900"/>
              <a:buChar char="○"/>
            </a:pPr>
            <a:r>
              <a:rPr lang="en" sz="1900">
                <a:solidFill>
                  <a:schemeClr val="hlink"/>
                </a:solidFill>
              </a:rPr>
              <a:t>As you move forward in your professional learning, what additional information are you interested in? What might your next step be as you continue?</a:t>
            </a:r>
            <a:endParaRPr sz="1900">
              <a:solidFill>
                <a:schemeClr val="hlink"/>
              </a:solidFill>
            </a:endParaRPr>
          </a:p>
        </p:txBody>
      </p:sp>
      <p:sp>
        <p:nvSpPr>
          <p:cNvPr id="3008" name="Google Shape;3008;p122"/>
          <p:cNvSpPr txBox="1"/>
          <p:nvPr>
            <p:ph type="title"/>
          </p:nvPr>
        </p:nvSpPr>
        <p:spPr>
          <a:xfrm>
            <a:off x="374550" y="322825"/>
            <a:ext cx="60843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1.10.3 - Reflections</a:t>
            </a:r>
            <a:endParaRPr/>
          </a:p>
        </p:txBody>
      </p:sp>
      <p:sp>
        <p:nvSpPr>
          <p:cNvPr id="3009" name="Google Shape;3009;p122">
            <a:hlinkClick action="ppaction://hlinksldjump" r:id="rId7"/>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010" name="Google Shape;3010;p122">
            <a:hlinkClick action="ppaction://hlinksldjump" r:id="rId8"/>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011" name="Google Shape;3011;p122">
            <a:hlinkClick action="ppaction://hlinksldjump" r:id="rId9"/>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012" name="Google Shape;3012;p122">
            <a:hlinkClick action="ppaction://hlinksldjump" r:id="rId10"/>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013" name="Google Shape;3013;p122">
            <a:hlinkClick action="ppaction://hlinksldjump" r:id="rId11"/>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014" name="Google Shape;3014;p122">
            <a:hlinkClick action="ppaction://hlinksldjump" r:id="rId12"/>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015" name="Google Shape;3015;p122">
            <a:hlinkClick action="ppaction://hlinksldjump" r:id="rId13"/>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016" name="Google Shape;3016;p122">
            <a:hlinkClick action="ppaction://hlinksldjump" r:id="rId14"/>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017" name="Google Shape;3017;p122">
            <a:hlinkClick action="ppaction://hlinksldjump" r:id="rId15"/>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018" name="Google Shape;3018;p122">
            <a:hlinkClick action="ppaction://hlinksldjump" r:id="rId16"/>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019" name="Google Shape;3019;p122"/>
          <p:cNvSpPr txBox="1"/>
          <p:nvPr/>
        </p:nvSpPr>
        <p:spPr>
          <a:xfrm>
            <a:off x="2258250" y="9627300"/>
            <a:ext cx="32559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latin typeface="Esteban"/>
              <a:ea typeface="Esteban"/>
              <a:cs typeface="Esteban"/>
              <a:sym typeface="Esteban"/>
            </a:endParaRPr>
          </a:p>
        </p:txBody>
      </p:sp>
      <p:sp>
        <p:nvSpPr>
          <p:cNvPr id="3020" name="Google Shape;3020;p122">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21" name="Google Shape;3021;p122">
            <a:hlinkClick action="ppaction://hlinksldjump" r:id="rId18"/>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22" name="Google Shape;3022;p122">
            <a:hlinkClick action="ppaction://hlinksldjump" r:id="rId19"/>
          </p:cNvPr>
          <p:cNvSpPr txBox="1"/>
          <p:nvPr/>
        </p:nvSpPr>
        <p:spPr>
          <a:xfrm rot="5400000">
            <a:off x="7205700" y="5652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23" name="Google Shape;3023;p122">
            <a:hlinkClick action="ppaction://hlinksldjump" r:id="rId20"/>
          </p:cNvPr>
          <p:cNvSpPr txBox="1"/>
          <p:nvPr/>
        </p:nvSpPr>
        <p:spPr>
          <a:xfrm rot="5400000">
            <a:off x="7205700" y="95345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24" name="Google Shape;3024;p122">
            <a:hlinkClick action="ppaction://hlinksldjump" r:id="rId21"/>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25" name="Google Shape;3025;p122">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26" name="Google Shape;3026;p122"/>
          <p:cNvSpPr/>
          <p:nvPr/>
        </p:nvSpPr>
        <p:spPr>
          <a:xfrm>
            <a:off x="589650" y="5595113"/>
            <a:ext cx="6084300" cy="41253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Poppins"/>
                <a:ea typeface="Poppins"/>
                <a:cs typeface="Poppins"/>
                <a:sym typeface="Poppins"/>
              </a:rPr>
              <a:t>ENTER YOUR REFLECTIONS OR A LINK TO YOUR CREATION HERE:</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p:txBody>
      </p:sp>
      <p:pic>
        <p:nvPicPr>
          <p:cNvPr id="3027" name="Google Shape;3027;p122"/>
          <p:cNvPicPr preferRelativeResize="0"/>
          <p:nvPr/>
        </p:nvPicPr>
        <p:blipFill rotWithShape="1">
          <a:blip r:embed="rId23">
            <a:alphaModFix/>
          </a:blip>
          <a:srcRect b="2189" l="0" r="0" t="2180"/>
          <a:stretch/>
        </p:blipFill>
        <p:spPr>
          <a:xfrm>
            <a:off x="6056625" y="33625"/>
            <a:ext cx="1158600" cy="1158600"/>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1" name="Shape 3031"/>
        <p:cNvGrpSpPr/>
        <p:nvPr/>
      </p:nvGrpSpPr>
      <p:grpSpPr>
        <a:xfrm>
          <a:off x="0" y="0"/>
          <a:ext cx="0" cy="0"/>
          <a:chOff x="0" y="0"/>
          <a:chExt cx="0" cy="0"/>
        </a:xfrm>
      </p:grpSpPr>
      <p:sp>
        <p:nvSpPr>
          <p:cNvPr id="3032" name="Google Shape;3032;p123"/>
          <p:cNvSpPr txBox="1"/>
          <p:nvPr>
            <p:ph idx="1" type="body"/>
          </p:nvPr>
        </p:nvSpPr>
        <p:spPr>
          <a:xfrm>
            <a:off x="287975" y="980625"/>
            <a:ext cx="6705600" cy="8602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400">
                <a:solidFill>
                  <a:srgbClr val="333333"/>
                </a:solidFill>
              </a:rPr>
              <a:t>About t</a:t>
            </a:r>
            <a:r>
              <a:rPr b="1" lang="en" sz="1400">
                <a:solidFill>
                  <a:srgbClr val="333333"/>
                </a:solidFill>
              </a:rPr>
              <a:t>he TALE Academy</a:t>
            </a:r>
            <a:endParaRPr b="1" sz="1400">
              <a:solidFill>
                <a:srgbClr val="333333"/>
              </a:solidFill>
            </a:endParaRPr>
          </a:p>
          <a:p>
            <a:pPr indent="0" lvl="0" marL="0" rtl="0" algn="l">
              <a:lnSpc>
                <a:spcPct val="115000"/>
              </a:lnSpc>
              <a:spcBef>
                <a:spcPts val="0"/>
              </a:spcBef>
              <a:spcAft>
                <a:spcPts val="0"/>
              </a:spcAft>
              <a:buClr>
                <a:schemeClr val="hlink"/>
              </a:buClr>
              <a:buSzPts val="1100"/>
              <a:buFont typeface="Arial"/>
              <a:buNone/>
            </a:pPr>
            <a:r>
              <a:rPr lang="en" sz="1400">
                <a:solidFill>
                  <a:srgbClr val="333333"/>
                </a:solidFill>
              </a:rPr>
              <a:t>The TALE Academy is a series of virtual learning experiences available to all New York State educators and offers a rich array of resources on topics related to teaching across learning environments (TALE). The TALE Academy is built upon the work New York State educators carried out during emergency remote teaching (ERT) throughout the COVID-19 pandemic and extends it toward the future. TALE invites educators to think beyond online learning to consider a broader perspective on teaching and learning that encompasses teaching across multiple environments (in-person, remote, and hybrid). </a:t>
            </a:r>
            <a:endParaRPr sz="1400">
              <a:solidFill>
                <a:srgbClr val="333333"/>
              </a:solidFill>
            </a:endParaRPr>
          </a:p>
          <a:p>
            <a:pPr indent="0" lvl="0" marL="0" rtl="0" algn="l">
              <a:lnSpc>
                <a:spcPct val="115000"/>
              </a:lnSpc>
              <a:spcBef>
                <a:spcPts val="0"/>
              </a:spcBef>
              <a:spcAft>
                <a:spcPts val="0"/>
              </a:spcAft>
              <a:buClr>
                <a:schemeClr val="hlink"/>
              </a:buClr>
              <a:buSzPts val="1100"/>
              <a:buFont typeface="Arial"/>
              <a:buNone/>
            </a:pPr>
            <a:r>
              <a:t/>
            </a:r>
            <a:endParaRPr sz="1400">
              <a:solidFill>
                <a:srgbClr val="333333"/>
              </a:solidFill>
            </a:endParaRPr>
          </a:p>
          <a:p>
            <a:pPr indent="0" lvl="0" marL="0" rtl="0" algn="l">
              <a:lnSpc>
                <a:spcPct val="120000"/>
              </a:lnSpc>
              <a:spcBef>
                <a:spcPts val="0"/>
              </a:spcBef>
              <a:spcAft>
                <a:spcPts val="0"/>
              </a:spcAft>
              <a:buSzPts val="852"/>
              <a:buNone/>
            </a:pPr>
            <a:r>
              <a:rPr b="1" lang="en" sz="1400">
                <a:solidFill>
                  <a:srgbClr val="333333"/>
                </a:solidFill>
              </a:rPr>
              <a:t>About Teaching in Remote/Hybrid Learning Environments </a:t>
            </a:r>
            <a:endParaRPr b="1" sz="1400">
              <a:solidFill>
                <a:srgbClr val="333333"/>
              </a:solidFill>
            </a:endParaRPr>
          </a:p>
          <a:p>
            <a:pPr indent="0" lvl="0" marL="0" rtl="0" algn="l">
              <a:lnSpc>
                <a:spcPct val="120000"/>
              </a:lnSpc>
              <a:spcBef>
                <a:spcPts val="0"/>
              </a:spcBef>
              <a:spcAft>
                <a:spcPts val="0"/>
              </a:spcAft>
              <a:buSzPts val="852"/>
              <a:buNone/>
            </a:pPr>
            <a:r>
              <a:rPr lang="en" sz="1400">
                <a:solidFill>
                  <a:srgbClr val="333333"/>
                </a:solidFill>
              </a:rPr>
              <a:t>The TALE Academy is a part of a broader New York State Education </a:t>
            </a:r>
            <a:r>
              <a:rPr lang="en" sz="1400">
                <a:solidFill>
                  <a:srgbClr val="333333"/>
                </a:solidFill>
              </a:rPr>
              <a:t>Department </a:t>
            </a:r>
            <a:r>
              <a:rPr lang="en" sz="1400">
                <a:solidFill>
                  <a:srgbClr val="333333"/>
                </a:solidFill>
              </a:rPr>
              <a:t>(NYSED) initiative known as Teaching in Remote/Hybrid Learning Environments (TRLE). In July 2020, NYSED was </a:t>
            </a:r>
            <a:r>
              <a:rPr lang="en" sz="1400" u="sng">
                <a:solidFill>
                  <a:srgbClr val="333333"/>
                </a:solidFill>
                <a:hlinkClick r:id="rId3">
                  <a:extLst>
                    <a:ext uri="{A12FA001-AC4F-418D-AE19-62706E023703}">
                      <ahyp:hlinkClr val="tx"/>
                    </a:ext>
                  </a:extLst>
                </a:hlinkClick>
              </a:rPr>
              <a:t>awarded funding</a:t>
            </a:r>
            <a:r>
              <a:rPr lang="en" sz="1400">
                <a:solidFill>
                  <a:srgbClr val="333333"/>
                </a:solidFill>
              </a:rPr>
              <a:t> through the United States Department of Education’s </a:t>
            </a:r>
            <a:r>
              <a:rPr lang="en" sz="1400" u="sng">
                <a:solidFill>
                  <a:srgbClr val="333333"/>
                </a:solidFill>
                <a:hlinkClick r:id="rId4">
                  <a:extLst>
                    <a:ext uri="{A12FA001-AC4F-418D-AE19-62706E023703}">
                      <ahyp:hlinkClr val="tx"/>
                    </a:ext>
                  </a:extLst>
                </a:hlinkClick>
              </a:rPr>
              <a:t>Education Stabilization Fund-Rethink K-12 Education Models Grant</a:t>
            </a:r>
            <a:r>
              <a:rPr lang="en" sz="1400">
                <a:solidFill>
                  <a:srgbClr val="333333"/>
                </a:solidFill>
              </a:rPr>
              <a:t> to implement TRLE – a three-year project to build the capacity of teachers and educational leaders to effectively implement remote/hybrid learning for all students. To learn more, visit NYSED’s TRLE website: </a:t>
            </a:r>
            <a:r>
              <a:rPr lang="en" sz="1400" u="sng">
                <a:solidFill>
                  <a:srgbClr val="333333"/>
                </a:solidFill>
                <a:hlinkClick r:id="rId5">
                  <a:extLst>
                    <a:ext uri="{A12FA001-AC4F-418D-AE19-62706E023703}">
                      <ahyp:hlinkClr val="tx"/>
                    </a:ext>
                  </a:extLst>
                </a:hlinkClick>
              </a:rPr>
              <a:t>http://www.nysed.gov/trle</a:t>
            </a:r>
            <a:r>
              <a:rPr lang="en" sz="1400">
                <a:solidFill>
                  <a:srgbClr val="333333"/>
                </a:solidFill>
              </a:rPr>
              <a:t>. </a:t>
            </a:r>
            <a:endParaRPr sz="1400">
              <a:solidFill>
                <a:srgbClr val="333333"/>
              </a:solidFill>
            </a:endParaRPr>
          </a:p>
          <a:p>
            <a:pPr indent="0" lvl="0" marL="0" rtl="0" algn="l">
              <a:lnSpc>
                <a:spcPct val="120000"/>
              </a:lnSpc>
              <a:spcBef>
                <a:spcPts val="0"/>
              </a:spcBef>
              <a:spcAft>
                <a:spcPts val="0"/>
              </a:spcAft>
              <a:buSzPts val="852"/>
              <a:buNone/>
            </a:pPr>
            <a:r>
              <a:t/>
            </a:r>
            <a:endParaRPr b="1" sz="1400">
              <a:solidFill>
                <a:srgbClr val="333333"/>
              </a:solidFill>
            </a:endParaRPr>
          </a:p>
          <a:p>
            <a:pPr indent="0" lvl="0" marL="0" rtl="0" algn="l">
              <a:lnSpc>
                <a:spcPct val="115000"/>
              </a:lnSpc>
              <a:spcBef>
                <a:spcPts val="0"/>
              </a:spcBef>
              <a:spcAft>
                <a:spcPts val="0"/>
              </a:spcAft>
              <a:buClr>
                <a:schemeClr val="hlink"/>
              </a:buClr>
              <a:buSzPts val="1100"/>
              <a:buFont typeface="Arial"/>
              <a:buNone/>
            </a:pPr>
            <a:r>
              <a:rPr b="1" lang="en" sz="1400">
                <a:solidFill>
                  <a:srgbClr val="333333"/>
                </a:solidFill>
              </a:rPr>
              <a:t>The content of the TALE Academy was produced in whole or in part with funds from Contract C014452 and does not necessarily reflect the position or policy of the New York State Education Department (NYSED), nor does mention of trade names, commercial products, or organizations imply endorsement by NYSED. In addition, NYSED, its employees, officers, and agencies make no representations as to the accuracy, completeness, currency, or suitability of the content herein and disclaim any express or implied warranty as to the same.</a:t>
            </a:r>
            <a:endParaRPr b="1" sz="1400">
              <a:solidFill>
                <a:srgbClr val="333333"/>
              </a:solidFill>
            </a:endParaRPr>
          </a:p>
          <a:p>
            <a:pPr indent="0" lvl="0" marL="0" rtl="0" algn="l">
              <a:lnSpc>
                <a:spcPct val="120000"/>
              </a:lnSpc>
              <a:spcBef>
                <a:spcPts val="800"/>
              </a:spcBef>
              <a:spcAft>
                <a:spcPts val="0"/>
              </a:spcAft>
              <a:buSzPts val="852"/>
              <a:buNone/>
            </a:pPr>
            <a:r>
              <a:t/>
            </a:r>
            <a:endParaRPr sz="1500"/>
          </a:p>
        </p:txBody>
      </p:sp>
      <p:sp>
        <p:nvSpPr>
          <p:cNvPr id="3033" name="Google Shape;3033;p123">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34" name="Google Shape;3034;p123">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35" name="Google Shape;3035;p123">
            <a:hlinkClick action="ppaction://hlinksldjump" r:id="rId8"/>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36" name="Google Shape;3036;p123">
            <a:hlinkClick action="ppaction://hlinksldjump" r:id="rId9"/>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37" name="Google Shape;3037;p123">
            <a:hlinkClick action="ppaction://hlinksldjump" r:id="rId10"/>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38" name="Google Shape;3038;p123">
            <a:hlinkClick action="ppaction://hlinksldjump" r:id="rId11"/>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39" name="Google Shape;3039;p123">
            <a:hlinkClick action="ppaction://hlinksldjump" r:id="rId12"/>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40" name="Google Shape;3040;p123">
            <a:hlinkClick action="ppaction://hlinksldjump" r:id="rId13"/>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41" name="Google Shape;3041;p123">
            <a:hlinkClick action="ppaction://hlinksldjump" r:id="rId14"/>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42" name="Google Shape;3042;p123">
            <a:hlinkClick action="ppaction://hlinksldjump" r:id="rId15"/>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3043" name="Google Shape;3043;p123"/>
          <p:cNvPicPr preferRelativeResize="0"/>
          <p:nvPr/>
        </p:nvPicPr>
        <p:blipFill rotWithShape="1">
          <a:blip r:embed="rId16">
            <a:alphaModFix/>
          </a:blip>
          <a:srcRect b="19302" l="0" r="0" t="25875"/>
          <a:stretch/>
        </p:blipFill>
        <p:spPr>
          <a:xfrm>
            <a:off x="1794362" y="12"/>
            <a:ext cx="3692826" cy="980624"/>
          </a:xfrm>
          <a:prstGeom prst="rect">
            <a:avLst/>
          </a:prstGeom>
          <a:noFill/>
          <a:ln>
            <a:noFill/>
          </a:ln>
        </p:spPr>
      </p:pic>
      <p:pic>
        <p:nvPicPr>
          <p:cNvPr id="3044" name="Google Shape;3044;p123"/>
          <p:cNvPicPr preferRelativeResize="0"/>
          <p:nvPr/>
        </p:nvPicPr>
        <p:blipFill>
          <a:blip r:embed="rId17">
            <a:alphaModFix/>
          </a:blip>
          <a:stretch>
            <a:fillRect/>
          </a:stretch>
        </p:blipFill>
        <p:spPr>
          <a:xfrm>
            <a:off x="2065150" y="8906750"/>
            <a:ext cx="3151251" cy="799375"/>
          </a:xfrm>
          <a:prstGeom prst="rect">
            <a:avLst/>
          </a:prstGeom>
          <a:noFill/>
          <a:ln>
            <a:noFill/>
          </a:ln>
        </p:spPr>
      </p:pic>
      <p:sp>
        <p:nvSpPr>
          <p:cNvPr id="3045" name="Google Shape;3045;p123"/>
          <p:cNvSpPr txBox="1"/>
          <p:nvPr/>
        </p:nvSpPr>
        <p:spPr>
          <a:xfrm>
            <a:off x="2140775" y="9706125"/>
            <a:ext cx="30000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1000">
                <a:solidFill>
                  <a:srgbClr val="333333"/>
                </a:solidFill>
                <a:latin typeface="Poppins"/>
                <a:ea typeface="Poppins"/>
                <a:cs typeface="Poppins"/>
                <a:sym typeface="Poppins"/>
              </a:rPr>
              <a:t>Slide template: </a:t>
            </a:r>
            <a:r>
              <a:rPr lang="en" sz="1000">
                <a:solidFill>
                  <a:srgbClr val="3F3F3F"/>
                </a:solidFill>
                <a:latin typeface="Poppins"/>
                <a:ea typeface="Poppins"/>
                <a:cs typeface="Poppins"/>
                <a:sym typeface="Poppins"/>
              </a:rPr>
              <a:t>slidesmania.com</a:t>
            </a:r>
            <a:endParaRPr sz="1000">
              <a:solidFill>
                <a:srgbClr val="333333"/>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30"/>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r>
              <a:rPr lang="en"/>
              <a:t>(Continued) </a:t>
            </a:r>
            <a:endParaRPr/>
          </a:p>
        </p:txBody>
      </p:sp>
      <p:sp>
        <p:nvSpPr>
          <p:cNvPr id="785" name="Google Shape;785;p30"/>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sp>
        <p:nvSpPr>
          <p:cNvPr id="786" name="Google Shape;786;p30">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87" name="Google Shape;787;p30">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88" name="Google Shape;788;p30">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89" name="Google Shape;789;p30">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90" name="Google Shape;790;p30">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91" name="Google Shape;791;p30">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92" name="Google Shape;792;p30">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93" name="Google Shape;793;p30">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94" name="Google Shape;794;p30">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95" name="Google Shape;795;p30">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graphicFrame>
        <p:nvGraphicFramePr>
          <p:cNvPr id="796" name="Google Shape;796;p30"/>
          <p:cNvGraphicFramePr/>
          <p:nvPr/>
        </p:nvGraphicFramePr>
        <p:xfrm>
          <a:off x="504825" y="1090700"/>
          <a:ext cx="3000000" cy="3000000"/>
        </p:xfrm>
        <a:graphic>
          <a:graphicData uri="http://schemas.openxmlformats.org/drawingml/2006/table">
            <a:tbl>
              <a:tblPr>
                <a:noFill/>
                <a:tableStyleId>{FC72AE3C-9F97-4905-AC4B-5E5AFB15FA01}</a:tableStyleId>
              </a:tblPr>
              <a:tblGrid>
                <a:gridCol w="1621525"/>
                <a:gridCol w="2674275"/>
                <a:gridCol w="2147900"/>
              </a:tblGrid>
              <a:tr h="3810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13218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Remote Instruction</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Instruction that occurs online or through other forms of remote communication (e.g., mailed, printed materials for those without access to the Internet)</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13218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Resilient Design for Learning</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A three-principle framework for implementing resilient pedagogy that includes planning for extensibility, flexibility, and redundancy</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13218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Resilient Pedagogy</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The ability to facilitate learning experiences that can be </a:t>
                      </a:r>
                      <a:r>
                        <a:rPr lang="en">
                          <a:solidFill>
                            <a:srgbClr val="262626"/>
                          </a:solidFill>
                          <a:latin typeface="Poppins"/>
                          <a:ea typeface="Poppins"/>
                          <a:cs typeface="Poppins"/>
                          <a:sym typeface="Poppins"/>
                        </a:rPr>
                        <a:t>adapted</a:t>
                      </a:r>
                      <a:r>
                        <a:rPr lang="en">
                          <a:solidFill>
                            <a:srgbClr val="262626"/>
                          </a:solidFill>
                          <a:latin typeface="Poppins"/>
                          <a:ea typeface="Poppins"/>
                          <a:cs typeface="Poppins"/>
                          <a:sym typeface="Poppins"/>
                        </a:rPr>
                        <a:t> to fluctuating conditions, disruptions, and across learning environments</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13218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Synchronous</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Real-time instruction that can occur either in-person or online (e.g., through video conferences)</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13218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Teaching Across Learning Environments (TALE)</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TALE is based on intentional learning design that builds upon the opportunities that different learning environments and formats can provide. </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797" name="Google Shape;797;p30">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98" name="Google Shape;798;p30">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99" name="Google Shape;799;p30">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800" name="Google Shape;800;p30">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801" name="Google Shape;801;p30">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802" name="Google Shape;802;p30">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803" name="Google Shape;803;p30">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804" name="Google Shape;804;p30">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805" name="Google Shape;805;p30">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806" name="Google Shape;806;p30">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31"/>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1.1.1 - Word Association </a:t>
            </a:r>
            <a:endParaRPr/>
          </a:p>
          <a:p>
            <a:pPr indent="0" lvl="0" marL="0" rtl="0" algn="l">
              <a:spcBef>
                <a:spcPts val="0"/>
              </a:spcBef>
              <a:spcAft>
                <a:spcPts val="0"/>
              </a:spcAft>
              <a:buNone/>
            </a:pPr>
            <a:r>
              <a:t/>
            </a:r>
            <a:endParaRPr/>
          </a:p>
        </p:txBody>
      </p:sp>
      <p:sp>
        <p:nvSpPr>
          <p:cNvPr id="812" name="Google Shape;812;p31"/>
          <p:cNvSpPr txBox="1"/>
          <p:nvPr>
            <p:ph idx="1" type="body"/>
          </p:nvPr>
        </p:nvSpPr>
        <p:spPr>
          <a:xfrm>
            <a:off x="374550" y="952500"/>
            <a:ext cx="6514500" cy="333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ENGAGE: </a:t>
            </a:r>
            <a:r>
              <a:rPr b="1" lang="en"/>
              <a:t>Activate Prior Knowledge</a:t>
            </a:r>
            <a:endParaRPr b="1" sz="600"/>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List at least three words or phrases that you associate with each of the modes of instruction named below. </a:t>
            </a:r>
            <a:r>
              <a:rPr lang="en">
                <a:solidFill>
                  <a:schemeClr val="hlink"/>
                </a:solidFill>
              </a:rPr>
              <a:t>An example has been provided for each column.</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Then reflect on what your list tells you about your mindset in relation to the learning environments. You can use the Notes section to jot down your thoughts.</a:t>
            </a:r>
            <a:endParaRPr>
              <a:solidFill>
                <a:schemeClr val="hlink"/>
              </a:solidFill>
            </a:endParaRPr>
          </a:p>
        </p:txBody>
      </p:sp>
      <p:sp>
        <p:nvSpPr>
          <p:cNvPr id="813" name="Google Shape;813;p31">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14" name="Google Shape;814;p31">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15" name="Google Shape;815;p31">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16" name="Google Shape;816;p31">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17" name="Google Shape;817;p31">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18" name="Google Shape;818;p31">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19" name="Google Shape;819;p31">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20" name="Google Shape;820;p31">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21" name="Google Shape;821;p31">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22" name="Google Shape;822;p31">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823" name="Google Shape;823;p31"/>
          <p:cNvGraphicFramePr/>
          <p:nvPr/>
        </p:nvGraphicFramePr>
        <p:xfrm>
          <a:off x="819150" y="4287950"/>
          <a:ext cx="3000000" cy="3000000"/>
        </p:xfrm>
        <a:graphic>
          <a:graphicData uri="http://schemas.openxmlformats.org/drawingml/2006/table">
            <a:tbl>
              <a:tblPr>
                <a:noFill/>
                <a:tableStyleId>{FC72AE3C-9F97-4905-AC4B-5E5AFB15FA01}</a:tableStyleId>
              </a:tblPr>
              <a:tblGrid>
                <a:gridCol w="1955800"/>
                <a:gridCol w="1955800"/>
                <a:gridCol w="1955800"/>
              </a:tblGrid>
              <a:tr h="3810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REMOTE INSTRUCTION</a:t>
                      </a:r>
                      <a:endParaRPr b="1" sz="1600">
                        <a:solidFill>
                          <a:srgbClr val="262626"/>
                        </a:solidFill>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HYBRID INSTRUCTION</a:t>
                      </a:r>
                      <a:endParaRPr b="1" sz="1600">
                        <a:solidFill>
                          <a:srgbClr val="262626"/>
                        </a:solidFill>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IN-PERSON INSTRUCTION</a:t>
                      </a:r>
                      <a:endParaRPr b="1" sz="1600">
                        <a:solidFill>
                          <a:srgbClr val="262626"/>
                        </a:solidFill>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solidFill>
                            <a:srgbClr val="0F0F0F"/>
                          </a:solidFill>
                          <a:latin typeface="Poppins"/>
                          <a:ea typeface="Poppins"/>
                          <a:cs typeface="Poppins"/>
                          <a:sym typeface="Poppins"/>
                        </a:rPr>
                        <a:t>Work from home!</a:t>
                      </a:r>
                      <a:endParaRPr>
                        <a:solidFill>
                          <a:srgbClr val="0F0F0F"/>
                        </a:solidFill>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0F0F0F"/>
                          </a:solidFill>
                          <a:latin typeface="Poppins"/>
                          <a:ea typeface="Poppins"/>
                          <a:cs typeface="Poppins"/>
                          <a:sym typeface="Poppins"/>
                        </a:rPr>
                        <a:t>Reminds me of cars.</a:t>
                      </a:r>
                      <a:endParaRPr>
                        <a:solidFill>
                          <a:srgbClr val="0F0F0F"/>
                        </a:solidFill>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0F0F0F"/>
                          </a:solidFill>
                          <a:latin typeface="Poppins"/>
                          <a:ea typeface="Poppins"/>
                          <a:cs typeface="Poppins"/>
                          <a:sym typeface="Poppins"/>
                        </a:rPr>
                        <a:t>My favorite!</a:t>
                      </a:r>
                      <a:endParaRPr>
                        <a:solidFill>
                          <a:srgbClr val="0F0F0F"/>
                        </a:solidFill>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824" name="Google Shape;824;p31"/>
          <p:cNvSpPr txBox="1"/>
          <p:nvPr/>
        </p:nvSpPr>
        <p:spPr>
          <a:xfrm>
            <a:off x="838200" y="6798150"/>
            <a:ext cx="5829300" cy="2586000"/>
          </a:xfrm>
          <a:prstGeom prst="rect">
            <a:avLst/>
          </a:prstGeom>
          <a:solidFill>
            <a:schemeClr val="dk1"/>
          </a:solidFill>
          <a:ln cap="flat" cmpd="sng" w="7620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Esteban"/>
                <a:ea typeface="Esteban"/>
                <a:cs typeface="Esteban"/>
                <a:sym typeface="Esteban"/>
              </a:rPr>
              <a:t>MY NOTES:</a:t>
            </a:r>
            <a:endParaRPr b="1">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p:txBody>
      </p:sp>
      <p:sp>
        <p:nvSpPr>
          <p:cNvPr id="825" name="Google Shape;825;p31">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6" name="Google Shape;826;p31">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7" name="Google Shape;827;p31">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8" name="Google Shape;828;p31">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9" name="Google Shape;829;p31">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0" name="Google Shape;830;p31">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1" name="Google Shape;831;p31">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2" name="Google Shape;832;p31">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3" name="Google Shape;833;p31">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4" name="Google Shape;834;p31">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32"/>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100"/>
              <a:t>Activity 1.1.2 - A Preliminary Action Plan</a:t>
            </a:r>
            <a:endParaRPr sz="3100"/>
          </a:p>
        </p:txBody>
      </p:sp>
      <p:sp>
        <p:nvSpPr>
          <p:cNvPr id="840" name="Google Shape;840;p32"/>
          <p:cNvSpPr txBox="1"/>
          <p:nvPr>
            <p:ph idx="1" type="body"/>
          </p:nvPr>
        </p:nvSpPr>
        <p:spPr>
          <a:xfrm>
            <a:off x="374550" y="876300"/>
            <a:ext cx="6514500" cy="4541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ESTABLISH: Reflection for Action</a:t>
            </a:r>
            <a:endParaRPr b="1"/>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15000"/>
              </a:lnSpc>
              <a:spcBef>
                <a:spcPts val="0"/>
              </a:spcBef>
              <a:spcAft>
                <a:spcPts val="0"/>
              </a:spcAft>
              <a:buClr>
                <a:schemeClr val="hlink"/>
              </a:buClr>
              <a:buSzPts val="1900"/>
              <a:buFont typeface="Esteban"/>
              <a:buChar char="●"/>
            </a:pPr>
            <a:r>
              <a:rPr lang="en">
                <a:solidFill>
                  <a:schemeClr val="hlink"/>
                </a:solidFill>
              </a:rPr>
              <a:t>In the first column, jot down your current views on hybrid or remote learning. Use the word association from </a:t>
            </a:r>
            <a:r>
              <a:rPr lang="en" u="sng">
                <a:solidFill>
                  <a:schemeClr val="hlink"/>
                </a:solidFill>
                <a:hlinkClick action="ppaction://hlinksldjump" r:id="rId3"/>
              </a:rPr>
              <a:t>Activity 1.1.1</a:t>
            </a:r>
            <a:r>
              <a:rPr lang="en">
                <a:solidFill>
                  <a:schemeClr val="hlink"/>
                </a:solidFill>
              </a:rPr>
              <a:t> to help you. </a:t>
            </a:r>
            <a:endParaRPr>
              <a:solidFill>
                <a:schemeClr val="hlink"/>
              </a:solidFill>
            </a:endParaRPr>
          </a:p>
          <a:p>
            <a:pPr indent="-349250" lvl="0" marL="457200" rtl="0" algn="l">
              <a:lnSpc>
                <a:spcPct val="115000"/>
              </a:lnSpc>
              <a:spcBef>
                <a:spcPts val="0"/>
              </a:spcBef>
              <a:spcAft>
                <a:spcPts val="0"/>
              </a:spcAft>
              <a:buClr>
                <a:schemeClr val="hlink"/>
              </a:buClr>
              <a:buSzPts val="1900"/>
              <a:buFont typeface="Esteban"/>
              <a:buChar char="●"/>
            </a:pPr>
            <a:r>
              <a:rPr lang="en">
                <a:solidFill>
                  <a:schemeClr val="hlink"/>
                </a:solidFill>
              </a:rPr>
              <a:t>In the second column, write down how this mindset is holding you back from growing as a teacher across learning environments. Be honest and candid with yourself! </a:t>
            </a:r>
            <a:endParaRPr>
              <a:solidFill>
                <a:schemeClr val="hlink"/>
              </a:solidFill>
            </a:endParaRPr>
          </a:p>
          <a:p>
            <a:pPr indent="-349250" lvl="0" marL="457200" rtl="0" algn="l">
              <a:lnSpc>
                <a:spcPct val="115000"/>
              </a:lnSpc>
              <a:spcBef>
                <a:spcPts val="0"/>
              </a:spcBef>
              <a:spcAft>
                <a:spcPts val="0"/>
              </a:spcAft>
              <a:buClr>
                <a:schemeClr val="hlink"/>
              </a:buClr>
              <a:buSzPts val="1900"/>
              <a:buFont typeface="Esteban"/>
              <a:buChar char="●"/>
            </a:pPr>
            <a:r>
              <a:rPr lang="en">
                <a:solidFill>
                  <a:schemeClr val="hlink"/>
                </a:solidFill>
              </a:rPr>
              <a:t>In the third column, list strategies or ideas you learned from this session that will help you move forward positively with teaching across learning environments.</a:t>
            </a:r>
            <a:endParaRPr>
              <a:solidFill>
                <a:schemeClr val="hlink"/>
              </a:solidFill>
            </a:endParaRPr>
          </a:p>
        </p:txBody>
      </p:sp>
      <p:sp>
        <p:nvSpPr>
          <p:cNvPr id="841" name="Google Shape;841;p32">
            <a:hlinkClick action="ppaction://hlinksldjump" r:id="rId4"/>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42" name="Google Shape;842;p32">
            <a:hlinkClick action="ppaction://hlinksldjump" r:id="rId5"/>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43" name="Google Shape;843;p32">
            <a:hlinkClick action="ppaction://hlinksldjump" r:id="rId6"/>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44" name="Google Shape;844;p32">
            <a:hlinkClick action="ppaction://hlinksldjump" r:id="rId7"/>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45" name="Google Shape;845;p32">
            <a:hlinkClick action="ppaction://hlinksldjump" r:id="rId8"/>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46" name="Google Shape;846;p32">
            <a:hlinkClick action="ppaction://hlinksldjump" r:id="rId9"/>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47" name="Google Shape;847;p32">
            <a:hlinkClick action="ppaction://hlinksldjump" r:id="rId10"/>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48" name="Google Shape;848;p32">
            <a:hlinkClick action="ppaction://hlinksldjump" r:id="rId11"/>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49" name="Google Shape;849;p32">
            <a:hlinkClick action="ppaction://hlinksldjump" r:id="rId12"/>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50" name="Google Shape;850;p32">
            <a:hlinkClick action="ppaction://hlinksldjump" r:id="rId13"/>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851" name="Google Shape;851;p32"/>
          <p:cNvGraphicFramePr/>
          <p:nvPr/>
        </p:nvGraphicFramePr>
        <p:xfrm>
          <a:off x="813900" y="5576645"/>
          <a:ext cx="3000000" cy="3000000"/>
        </p:xfrm>
        <a:graphic>
          <a:graphicData uri="http://schemas.openxmlformats.org/drawingml/2006/table">
            <a:tbl>
              <a:tblPr>
                <a:noFill/>
                <a:tableStyleId>{FC72AE3C-9F97-4905-AC4B-5E5AFB15FA01}</a:tableStyleId>
              </a:tblPr>
              <a:tblGrid>
                <a:gridCol w="1955800"/>
                <a:gridCol w="1955800"/>
                <a:gridCol w="1955800"/>
              </a:tblGrid>
              <a:tr h="1436750">
                <a:tc>
                  <a:txBody>
                    <a:bodyPr/>
                    <a:lstStyle/>
                    <a:p>
                      <a:pPr indent="0" lvl="0" marL="0" rtl="0" algn="l">
                        <a:spcBef>
                          <a:spcPts val="0"/>
                        </a:spcBef>
                        <a:spcAft>
                          <a:spcPts val="0"/>
                        </a:spcAft>
                        <a:buNone/>
                      </a:pPr>
                      <a:r>
                        <a:rPr b="1" lang="en" sz="1600">
                          <a:latin typeface="Poppins"/>
                          <a:ea typeface="Poppins"/>
                          <a:cs typeface="Poppins"/>
                          <a:sym typeface="Poppins"/>
                        </a:rPr>
                        <a:t>What are your c</a:t>
                      </a:r>
                      <a:r>
                        <a:rPr b="1" lang="en" sz="1600">
                          <a:latin typeface="Poppins"/>
                          <a:ea typeface="Poppins"/>
                          <a:cs typeface="Poppins"/>
                          <a:sym typeface="Poppins"/>
                        </a:rPr>
                        <a:t>urrent </a:t>
                      </a:r>
                      <a:r>
                        <a:rPr b="1" lang="en" sz="1600">
                          <a:latin typeface="Poppins"/>
                          <a:ea typeface="Poppins"/>
                          <a:cs typeface="Poppins"/>
                          <a:sym typeface="Poppins"/>
                        </a:rPr>
                        <a:t>views</a:t>
                      </a:r>
                      <a:r>
                        <a:rPr b="1" lang="en" sz="1600">
                          <a:latin typeface="Poppins"/>
                          <a:ea typeface="Poppins"/>
                          <a:cs typeface="Poppins"/>
                          <a:sym typeface="Poppins"/>
                        </a:rPr>
                        <a:t> on hybrid/remote learning? </a:t>
                      </a:r>
                      <a:endParaRPr b="1" sz="1600">
                        <a:latin typeface="Poppins"/>
                        <a:ea typeface="Poppins"/>
                        <a:cs typeface="Poppins"/>
                        <a:sym typeface="Poppins"/>
                      </a:endParaRPr>
                    </a:p>
                    <a:p>
                      <a:pPr indent="0" lvl="0" marL="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1600">
                          <a:latin typeface="Poppins"/>
                          <a:ea typeface="Poppins"/>
                          <a:cs typeface="Poppins"/>
                          <a:sym typeface="Poppins"/>
                        </a:rPr>
                        <a:t>How is this mindset holding you back?</a:t>
                      </a:r>
                      <a:endParaRPr b="1" sz="1600">
                        <a:latin typeface="Poppins"/>
                        <a:ea typeface="Poppins"/>
                        <a:cs typeface="Poppins"/>
                        <a:sym typeface="Poppins"/>
                      </a:endParaRPr>
                    </a:p>
                    <a:p>
                      <a:pPr indent="0" lvl="0" marL="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1600">
                          <a:latin typeface="Poppins"/>
                          <a:ea typeface="Poppins"/>
                          <a:cs typeface="Poppins"/>
                          <a:sym typeface="Poppins"/>
                        </a:rPr>
                        <a:t>What strategies/ideas did you find that might help you reframe your thinking?</a:t>
                      </a:r>
                      <a:endParaRPr b="1" sz="1600">
                        <a:latin typeface="Poppins"/>
                        <a:ea typeface="Poppins"/>
                        <a:cs typeface="Poppins"/>
                        <a:sym typeface="Poppins"/>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76200">
                      <a:solidFill>
                        <a:schemeClr val="dk1"/>
                      </a:solidFill>
                      <a:prstDash val="solid"/>
                      <a:round/>
                      <a:headEnd len="sm" w="sm" type="none"/>
                      <a:tailEnd len="sm" w="sm" type="none"/>
                    </a:lnB>
                  </a:tcPr>
                </a:tc>
              </a:tr>
              <a:tr h="2700000">
                <a:tc>
                  <a:txBody>
                    <a:bodyPr/>
                    <a:lstStyle/>
                    <a:p>
                      <a:pPr indent="0" lvl="0" marL="0" rtl="0" algn="l">
                        <a:spcBef>
                          <a:spcPts val="0"/>
                        </a:spcBef>
                        <a:spcAft>
                          <a:spcPts val="0"/>
                        </a:spcAft>
                        <a:buNone/>
                      </a:pPr>
                      <a:r>
                        <a:rPr lang="en">
                          <a:latin typeface="Poppins"/>
                          <a:ea typeface="Poppins"/>
                          <a:cs typeface="Poppins"/>
                          <a:sym typeface="Poppins"/>
                        </a:rPr>
                        <a:t>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762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852" name="Google Shape;852;p32">
            <a:hlinkClick action="ppaction://hlinksldjump" r:id="rId1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3" name="Google Shape;853;p32">
            <a:hlinkClick action="ppaction://hlinksldjump" r:id="rId1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4" name="Google Shape;854;p32">
            <a:hlinkClick action="ppaction://hlinksldjump" r:id="rId16"/>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5" name="Google Shape;855;p32">
            <a:hlinkClick action="ppaction://hlinksldjump" r:id="rId17"/>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6" name="Google Shape;856;p32">
            <a:hlinkClick action="ppaction://hlinksldjump" r:id="rId18"/>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7" name="Google Shape;857;p32">
            <a:hlinkClick action="ppaction://hlinksldjump" r:id="rId19"/>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8" name="Google Shape;858;p32">
            <a:hlinkClick action="ppaction://hlinksldjump" r:id="rId20"/>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9" name="Google Shape;859;p32">
            <a:hlinkClick action="ppaction://hlinksldjump" r:id="rId21"/>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60" name="Google Shape;860;p32">
            <a:hlinkClick action="ppaction://hlinksldjump" r:id="rId22"/>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61" name="Google Shape;861;p32">
            <a:hlinkClick action="ppaction://hlinksldjump" r:id="rId23"/>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33"/>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1.1.3 - Change One </a:t>
            </a:r>
            <a:r>
              <a:rPr lang="en"/>
              <a:t>Thing</a:t>
            </a:r>
            <a:endParaRPr/>
          </a:p>
          <a:p>
            <a:pPr indent="0" lvl="0" marL="0" rtl="0" algn="l">
              <a:spcBef>
                <a:spcPts val="0"/>
              </a:spcBef>
              <a:spcAft>
                <a:spcPts val="0"/>
              </a:spcAft>
              <a:buNone/>
            </a:pPr>
            <a:r>
              <a:t/>
            </a:r>
            <a:endParaRPr/>
          </a:p>
        </p:txBody>
      </p:sp>
      <p:sp>
        <p:nvSpPr>
          <p:cNvPr id="867" name="Google Shape;867;p33"/>
          <p:cNvSpPr txBox="1"/>
          <p:nvPr>
            <p:ph idx="1" type="body"/>
          </p:nvPr>
        </p:nvSpPr>
        <p:spPr>
          <a:xfrm>
            <a:off x="374550" y="1131925"/>
            <a:ext cx="6514500" cy="8451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hlink"/>
                </a:solidFill>
              </a:rPr>
              <a:t>This activity is designed to allow you to try out resilient design for learning (RDL).</a:t>
            </a:r>
            <a:endParaRPr>
              <a:solidFill>
                <a:schemeClr val="hlink"/>
              </a:solidFill>
            </a:endParaRPr>
          </a:p>
          <a:p>
            <a:pPr indent="0" lvl="0" marL="0" rtl="0" algn="l">
              <a:lnSpc>
                <a:spcPct val="115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15000"/>
              </a:lnSpc>
              <a:spcBef>
                <a:spcPts val="0"/>
              </a:spcBef>
              <a:spcAft>
                <a:spcPts val="0"/>
              </a:spcAft>
              <a:buClr>
                <a:schemeClr val="hlink"/>
              </a:buClr>
              <a:buSzPts val="1900"/>
              <a:buFont typeface="Esteban"/>
              <a:buChar char="●"/>
            </a:pPr>
            <a:r>
              <a:rPr lang="en">
                <a:solidFill>
                  <a:schemeClr val="hlink"/>
                </a:solidFill>
              </a:rPr>
              <a:t>Select a favorite lesson plan that you have successfully taught at least once with effective outcomes for student learning.</a:t>
            </a:r>
            <a:endParaRPr>
              <a:solidFill>
                <a:schemeClr val="hlink"/>
              </a:solidFill>
            </a:endParaRPr>
          </a:p>
          <a:p>
            <a:pPr indent="-349250" lvl="0" marL="457200" rtl="0" algn="l">
              <a:lnSpc>
                <a:spcPct val="115000"/>
              </a:lnSpc>
              <a:spcBef>
                <a:spcPts val="0"/>
              </a:spcBef>
              <a:spcAft>
                <a:spcPts val="0"/>
              </a:spcAft>
              <a:buClr>
                <a:schemeClr val="hlink"/>
              </a:buClr>
              <a:buSzPts val="1900"/>
              <a:buFont typeface="Esteban"/>
              <a:buChar char="●"/>
            </a:pPr>
            <a:r>
              <a:rPr lang="en">
                <a:solidFill>
                  <a:schemeClr val="hlink"/>
                </a:solidFill>
              </a:rPr>
              <a:t>Choose </a:t>
            </a:r>
            <a:r>
              <a:rPr lang="en" u="sng">
                <a:solidFill>
                  <a:schemeClr val="hlink"/>
                </a:solidFill>
              </a:rPr>
              <a:t>one</a:t>
            </a:r>
            <a:r>
              <a:rPr lang="en">
                <a:solidFill>
                  <a:schemeClr val="hlink"/>
                </a:solidFill>
              </a:rPr>
              <a:t> student learning activity to focus on. </a:t>
            </a:r>
            <a:endParaRPr>
              <a:solidFill>
                <a:schemeClr val="hlink"/>
              </a:solidFill>
            </a:endParaRPr>
          </a:p>
          <a:p>
            <a:pPr indent="-349250" lvl="0" marL="457200" rtl="0" algn="l">
              <a:lnSpc>
                <a:spcPct val="115000"/>
              </a:lnSpc>
              <a:spcBef>
                <a:spcPts val="0"/>
              </a:spcBef>
              <a:spcAft>
                <a:spcPts val="0"/>
              </a:spcAft>
              <a:buClr>
                <a:schemeClr val="hlink"/>
              </a:buClr>
              <a:buSzPts val="1900"/>
              <a:buFont typeface="Esteban"/>
              <a:buChar char="●"/>
            </a:pPr>
            <a:r>
              <a:rPr lang="en">
                <a:solidFill>
                  <a:schemeClr val="hlink"/>
                </a:solidFill>
              </a:rPr>
              <a:t>If you haven’t already done so, further detail the steps required for the activity, making sure to note the “who,” “what,” “when,” “where,” “why,” and “how.” The “why” should be connected to the learning objectives for the overall lesson.</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sp>
        <p:nvSpPr>
          <p:cNvPr id="868" name="Google Shape;868;p33">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69" name="Google Shape;869;p33">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70" name="Google Shape;870;p33">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71" name="Google Shape;871;p33">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72" name="Google Shape;872;p33">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73" name="Google Shape;873;p33">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74" name="Google Shape;874;p33">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75" name="Google Shape;875;p33">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76" name="Google Shape;876;p33">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77" name="Google Shape;877;p33">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78" name="Google Shape;878;p33">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9" name="Google Shape;879;p33">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80" name="Google Shape;880;p33">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81" name="Google Shape;881;p33">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82" name="Google Shape;882;p33">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83" name="Google Shape;883;p33">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84" name="Google Shape;884;p33">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85" name="Google Shape;885;p33">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86" name="Google Shape;886;p33">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87" name="Google Shape;887;p33">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88" name="Google Shape;888;p33"/>
          <p:cNvSpPr txBox="1"/>
          <p:nvPr/>
        </p:nvSpPr>
        <p:spPr>
          <a:xfrm>
            <a:off x="2003850" y="94718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a:t>
            </a:r>
            <a:r>
              <a:rPr lang="en" sz="1800">
                <a:latin typeface="Poppins"/>
                <a:ea typeface="Poppins"/>
                <a:cs typeface="Poppins"/>
                <a:sym typeface="Poppins"/>
              </a:rPr>
              <a:t> on next </a:t>
            </a:r>
            <a:r>
              <a:rPr lang="en" sz="1800">
                <a:latin typeface="Poppins"/>
                <a:ea typeface="Poppins"/>
                <a:cs typeface="Poppins"/>
                <a:sym typeface="Poppins"/>
              </a:rPr>
              <a:t>page</a:t>
            </a:r>
            <a:endParaRPr sz="1800">
              <a:latin typeface="Poppins"/>
              <a:ea typeface="Poppins"/>
              <a:cs typeface="Poppins"/>
              <a:sym typeface="Poppins"/>
            </a:endParaRPr>
          </a:p>
        </p:txBody>
      </p:sp>
      <p:pic>
        <p:nvPicPr>
          <p:cNvPr id="889" name="Google Shape;889;p33"/>
          <p:cNvPicPr preferRelativeResize="0"/>
          <p:nvPr/>
        </p:nvPicPr>
        <p:blipFill rotWithShape="1">
          <a:blip r:embed="rId23">
            <a:alphaModFix/>
          </a:blip>
          <a:srcRect b="2189" l="0" r="0" t="2180"/>
          <a:stretch/>
        </p:blipFill>
        <p:spPr>
          <a:xfrm>
            <a:off x="6056625" y="33625"/>
            <a:ext cx="1158600" cy="1158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34"/>
          <p:cNvSpPr txBox="1"/>
          <p:nvPr>
            <p:ph type="title"/>
          </p:nvPr>
        </p:nvSpPr>
        <p:spPr>
          <a:xfrm>
            <a:off x="374550" y="322825"/>
            <a:ext cx="60021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100"/>
              <a:t>Activity 1.1.3 - Change One Thing (Continued)</a:t>
            </a:r>
            <a:endParaRPr sz="3100"/>
          </a:p>
        </p:txBody>
      </p:sp>
      <p:sp>
        <p:nvSpPr>
          <p:cNvPr id="895" name="Google Shape;895;p34"/>
          <p:cNvSpPr txBox="1"/>
          <p:nvPr>
            <p:ph idx="1" type="body"/>
          </p:nvPr>
        </p:nvSpPr>
        <p:spPr>
          <a:xfrm>
            <a:off x="374550" y="1460425"/>
            <a:ext cx="6514500" cy="8011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a:solidFill>
                  <a:schemeClr val="hlink"/>
                </a:solidFill>
              </a:rPr>
              <a:t>INSTRUCTIONS (Continued):</a:t>
            </a:r>
            <a:endParaRPr i="1">
              <a:solidFill>
                <a:schemeClr val="hlink"/>
              </a:solidFill>
            </a:endParaRPr>
          </a:p>
          <a:p>
            <a:pPr indent="-349250" lvl="0" marL="457200" rtl="0" algn="l">
              <a:lnSpc>
                <a:spcPct val="115000"/>
              </a:lnSpc>
              <a:spcBef>
                <a:spcPts val="0"/>
              </a:spcBef>
              <a:spcAft>
                <a:spcPts val="0"/>
              </a:spcAft>
              <a:buClr>
                <a:schemeClr val="hlink"/>
              </a:buClr>
              <a:buSzPts val="1900"/>
              <a:buFont typeface="Esteban"/>
              <a:buChar char="●"/>
            </a:pPr>
            <a:r>
              <a:rPr lang="en">
                <a:solidFill>
                  <a:schemeClr val="hlink"/>
                </a:solidFill>
              </a:rPr>
              <a:t>Change one fundamental element of the a</a:t>
            </a:r>
            <a:r>
              <a:rPr lang="en">
                <a:solidFill>
                  <a:schemeClr val="hlink"/>
                </a:solidFill>
              </a:rPr>
              <a:t>ctivity (“who,” “what,” “when,” “where,” or “how”).  </a:t>
            </a:r>
            <a:endParaRPr>
              <a:solidFill>
                <a:srgbClr val="333333"/>
              </a:solidFill>
            </a:endParaRPr>
          </a:p>
          <a:p>
            <a:pPr indent="0" lvl="0" marL="457200" rtl="0" algn="l">
              <a:lnSpc>
                <a:spcPct val="115000"/>
              </a:lnSpc>
              <a:spcBef>
                <a:spcPts val="0"/>
              </a:spcBef>
              <a:spcAft>
                <a:spcPts val="0"/>
              </a:spcAft>
              <a:buNone/>
            </a:pPr>
            <a:r>
              <a:rPr i="1" lang="en" sz="1900">
                <a:solidFill>
                  <a:schemeClr val="hlink"/>
                </a:solidFill>
              </a:rPr>
              <a:t>For example:</a:t>
            </a:r>
            <a:endParaRPr i="1" sz="1900">
              <a:solidFill>
                <a:schemeClr val="hlink"/>
              </a:solidFill>
            </a:endParaRPr>
          </a:p>
          <a:p>
            <a:pPr indent="-336550" lvl="1" marL="914400" rtl="0" algn="l">
              <a:lnSpc>
                <a:spcPct val="115000"/>
              </a:lnSpc>
              <a:spcBef>
                <a:spcPts val="0"/>
              </a:spcBef>
              <a:spcAft>
                <a:spcPts val="0"/>
              </a:spcAft>
              <a:buClr>
                <a:schemeClr val="hlink"/>
              </a:buClr>
              <a:buSzPts val="1700"/>
              <a:buFont typeface="Esteban"/>
              <a:buChar char="○"/>
            </a:pPr>
            <a:r>
              <a:rPr b="1" lang="en" sz="1700">
                <a:solidFill>
                  <a:schemeClr val="hlink"/>
                </a:solidFill>
              </a:rPr>
              <a:t>WHO</a:t>
            </a:r>
            <a:r>
              <a:rPr lang="en" sz="1700">
                <a:solidFill>
                  <a:schemeClr val="hlink"/>
                </a:solidFill>
              </a:rPr>
              <a:t> – Change a small group activity to an individual activity.</a:t>
            </a:r>
            <a:endParaRPr sz="1700">
              <a:solidFill>
                <a:schemeClr val="hlink"/>
              </a:solidFill>
            </a:endParaRPr>
          </a:p>
          <a:p>
            <a:pPr indent="-336550" lvl="1" marL="914400" rtl="0" algn="l">
              <a:lnSpc>
                <a:spcPct val="115000"/>
              </a:lnSpc>
              <a:spcBef>
                <a:spcPts val="0"/>
              </a:spcBef>
              <a:spcAft>
                <a:spcPts val="0"/>
              </a:spcAft>
              <a:buClr>
                <a:schemeClr val="hlink"/>
              </a:buClr>
              <a:buSzPts val="1700"/>
              <a:buFont typeface="Esteban"/>
              <a:buChar char="○"/>
            </a:pPr>
            <a:r>
              <a:rPr b="1" lang="en" sz="1700">
                <a:solidFill>
                  <a:schemeClr val="hlink"/>
                </a:solidFill>
              </a:rPr>
              <a:t>WHAT</a:t>
            </a:r>
            <a:r>
              <a:rPr lang="en" sz="1700">
                <a:solidFill>
                  <a:schemeClr val="hlink"/>
                </a:solidFill>
              </a:rPr>
              <a:t> – Change a tactile object to a digital object.</a:t>
            </a:r>
            <a:endParaRPr sz="1700">
              <a:solidFill>
                <a:schemeClr val="hlink"/>
              </a:solidFill>
            </a:endParaRPr>
          </a:p>
          <a:p>
            <a:pPr indent="-336550" lvl="1" marL="914400" rtl="0" algn="l">
              <a:lnSpc>
                <a:spcPct val="115000"/>
              </a:lnSpc>
              <a:spcBef>
                <a:spcPts val="0"/>
              </a:spcBef>
              <a:spcAft>
                <a:spcPts val="0"/>
              </a:spcAft>
              <a:buClr>
                <a:schemeClr val="hlink"/>
              </a:buClr>
              <a:buSzPts val="1700"/>
              <a:buFont typeface="Esteban"/>
              <a:buChar char="○"/>
            </a:pPr>
            <a:r>
              <a:rPr b="1" lang="en" sz="1700">
                <a:solidFill>
                  <a:schemeClr val="hlink"/>
                </a:solidFill>
              </a:rPr>
              <a:t>WHEN</a:t>
            </a:r>
            <a:r>
              <a:rPr lang="en" sz="1700">
                <a:solidFill>
                  <a:schemeClr val="hlink"/>
                </a:solidFill>
              </a:rPr>
              <a:t> – Change one or more steps from in-class work to homework (completed either before or after the lesson).</a:t>
            </a:r>
            <a:endParaRPr sz="1700">
              <a:solidFill>
                <a:schemeClr val="hlink"/>
              </a:solidFill>
            </a:endParaRPr>
          </a:p>
          <a:p>
            <a:pPr indent="-336550" lvl="1" marL="914400" rtl="0" algn="l">
              <a:lnSpc>
                <a:spcPct val="115000"/>
              </a:lnSpc>
              <a:spcBef>
                <a:spcPts val="0"/>
              </a:spcBef>
              <a:spcAft>
                <a:spcPts val="0"/>
              </a:spcAft>
              <a:buClr>
                <a:schemeClr val="hlink"/>
              </a:buClr>
              <a:buSzPts val="1700"/>
              <a:buFont typeface="Esteban"/>
              <a:buChar char="○"/>
            </a:pPr>
            <a:r>
              <a:rPr b="1" lang="en" sz="1700">
                <a:solidFill>
                  <a:schemeClr val="hlink"/>
                </a:solidFill>
              </a:rPr>
              <a:t>WHERE</a:t>
            </a:r>
            <a:r>
              <a:rPr lang="en" sz="1700">
                <a:solidFill>
                  <a:schemeClr val="hlink"/>
                </a:solidFill>
              </a:rPr>
              <a:t> – Change small groups working around tables to small groups in a virtual classroom (e.g., breakout rooms in Zoom).</a:t>
            </a:r>
            <a:endParaRPr sz="1700">
              <a:solidFill>
                <a:schemeClr val="hlink"/>
              </a:solidFill>
            </a:endParaRPr>
          </a:p>
          <a:p>
            <a:pPr indent="-336550" lvl="1" marL="914400" rtl="0" algn="l">
              <a:lnSpc>
                <a:spcPct val="115000"/>
              </a:lnSpc>
              <a:spcBef>
                <a:spcPts val="0"/>
              </a:spcBef>
              <a:spcAft>
                <a:spcPts val="0"/>
              </a:spcAft>
              <a:buClr>
                <a:schemeClr val="hlink"/>
              </a:buClr>
              <a:buSzPts val="1700"/>
              <a:buFont typeface="Esteban"/>
              <a:buChar char="○"/>
            </a:pPr>
            <a:r>
              <a:rPr b="1" lang="en" sz="1700">
                <a:solidFill>
                  <a:schemeClr val="hlink"/>
                </a:solidFill>
              </a:rPr>
              <a:t>HOW</a:t>
            </a:r>
            <a:r>
              <a:rPr lang="en" sz="1700">
                <a:solidFill>
                  <a:schemeClr val="hlink"/>
                </a:solidFill>
              </a:rPr>
              <a:t> – Change or remove a key resource or tool that the students use to complete the activity.</a:t>
            </a:r>
            <a:endParaRPr sz="1700">
              <a:solidFill>
                <a:schemeClr val="hlink"/>
              </a:solidFill>
            </a:endParaRPr>
          </a:p>
          <a:p>
            <a:pPr indent="-349250" lvl="0" marL="457200" rtl="0" algn="l">
              <a:lnSpc>
                <a:spcPct val="115000"/>
              </a:lnSpc>
              <a:spcBef>
                <a:spcPts val="0"/>
              </a:spcBef>
              <a:spcAft>
                <a:spcPts val="0"/>
              </a:spcAft>
              <a:buClr>
                <a:schemeClr val="hlink"/>
              </a:buClr>
              <a:buSzPts val="1900"/>
              <a:buFont typeface="Esteban"/>
              <a:buChar char="●"/>
            </a:pPr>
            <a:r>
              <a:rPr lang="en">
                <a:solidFill>
                  <a:schemeClr val="hlink"/>
                </a:solidFill>
              </a:rPr>
              <a:t>Revise your activity to accommodate the one fundamental change. You can make any changes you deem appropriate to the other elements of the activity but the “why” (connection to the learning objectives) must remain the same.</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rPr lang="en" u="sng">
                <a:solidFill>
                  <a:srgbClr val="0000FF"/>
                </a:solidFill>
                <a:hlinkClick r:id="rId3">
                  <a:extLst>
                    <a:ext uri="{A12FA001-AC4F-418D-AE19-62706E023703}">
                      <ahyp:hlinkClr val="tx"/>
                    </a:ext>
                  </a:extLst>
                </a:hlinkClick>
              </a:rPr>
              <a:t>Here is a link to an </a:t>
            </a:r>
            <a:r>
              <a:rPr lang="en" u="sng">
                <a:solidFill>
                  <a:srgbClr val="0000FF"/>
                </a:solidFill>
                <a:hlinkClick r:id="rId4">
                  <a:extLst>
                    <a:ext uri="{A12FA001-AC4F-418D-AE19-62706E023703}">
                      <ahyp:hlinkClr val="tx"/>
                    </a:ext>
                  </a:extLst>
                </a:hlinkClick>
              </a:rPr>
              <a:t>example</a:t>
            </a:r>
            <a:r>
              <a:rPr lang="en" u="sng">
                <a:solidFill>
                  <a:srgbClr val="0000FF"/>
                </a:solidFill>
                <a:hlinkClick r:id="rId5">
                  <a:extLst>
                    <a:ext uri="{A12FA001-AC4F-418D-AE19-62706E023703}">
                      <ahyp:hlinkClr val="tx"/>
                    </a:ext>
                  </a:extLst>
                </a:hlinkClick>
              </a:rPr>
              <a:t>. </a:t>
            </a:r>
            <a:endParaRPr>
              <a:solidFill>
                <a:srgbClr val="0000FF"/>
              </a:solidFill>
            </a:endParaRPr>
          </a:p>
          <a:p>
            <a:pPr indent="0" lvl="0" marL="0" rtl="0" algn="l">
              <a:lnSpc>
                <a:spcPct val="100000"/>
              </a:lnSpc>
              <a:spcBef>
                <a:spcPts val="0"/>
              </a:spcBef>
              <a:spcAft>
                <a:spcPts val="0"/>
              </a:spcAft>
              <a:buNone/>
            </a:pPr>
            <a:r>
              <a:t/>
            </a:r>
            <a:endParaRPr>
              <a:solidFill>
                <a:srgbClr val="0000FF"/>
              </a:solidFill>
            </a:endParaRPr>
          </a:p>
          <a:p>
            <a:pPr indent="0" lvl="0" marL="0" rtl="0" algn="l">
              <a:lnSpc>
                <a:spcPct val="100000"/>
              </a:lnSpc>
              <a:spcBef>
                <a:spcPts val="0"/>
              </a:spcBef>
              <a:spcAft>
                <a:spcPts val="0"/>
              </a:spcAft>
              <a:buNone/>
            </a:pPr>
            <a:r>
              <a:t/>
            </a:r>
            <a:endParaRPr>
              <a:solidFill>
                <a:srgbClr val="0000FF"/>
              </a:solidFill>
            </a:endParaRPr>
          </a:p>
        </p:txBody>
      </p:sp>
      <p:sp>
        <p:nvSpPr>
          <p:cNvPr id="896" name="Google Shape;896;p34">
            <a:hlinkClick action="ppaction://hlinksldjump" r:id="rId6"/>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97" name="Google Shape;897;p34">
            <a:hlinkClick action="ppaction://hlinksldjump" r:id="rId7"/>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98" name="Google Shape;898;p34">
            <a:hlinkClick action="ppaction://hlinksldjump" r:id="rId8"/>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99" name="Google Shape;899;p34">
            <a:hlinkClick action="ppaction://hlinksldjump" r:id="rId9"/>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00" name="Google Shape;900;p34">
            <a:hlinkClick action="ppaction://hlinksldjump" r:id="rId10"/>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01" name="Google Shape;901;p34">
            <a:hlinkClick action="ppaction://hlinksldjump" r:id="rId11"/>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02" name="Google Shape;902;p34">
            <a:hlinkClick action="ppaction://hlinksldjump" r:id="rId12"/>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03" name="Google Shape;903;p34">
            <a:hlinkClick action="ppaction://hlinksldjump" r:id="rId13"/>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04" name="Google Shape;904;p34">
            <a:hlinkClick action="ppaction://hlinksldjump" r:id="rId14"/>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05" name="Google Shape;905;p34">
            <a:hlinkClick action="ppaction://hlinksldjump" r:id="rId15"/>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06" name="Google Shape;906;p34">
            <a:hlinkClick action="ppaction://hlinksldjump" r:id="rId1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07" name="Google Shape;907;p34">
            <a:hlinkClick action="ppaction://hlinksldjump" r:id="rId1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08" name="Google Shape;908;p34">
            <a:hlinkClick action="ppaction://hlinksldjump" r:id="rId18"/>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09" name="Google Shape;909;p34">
            <a:hlinkClick action="ppaction://hlinksldjump" r:id="rId19"/>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0" name="Google Shape;910;p34">
            <a:hlinkClick action="ppaction://hlinksldjump" r:id="rId20"/>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1" name="Google Shape;911;p34">
            <a:hlinkClick action="ppaction://hlinksldjump" r:id="rId21"/>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2" name="Google Shape;912;p34">
            <a:hlinkClick action="ppaction://hlinksldjump" r:id="rId22"/>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3" name="Google Shape;913;p34">
            <a:hlinkClick action="ppaction://hlinksldjump" r:id="rId23"/>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4" name="Google Shape;914;p34">
            <a:hlinkClick action="ppaction://hlinksldjump" r:id="rId24"/>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5" name="Google Shape;915;p34">
            <a:hlinkClick action="ppaction://hlinksldjump" r:id="rId25"/>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6" name="Google Shape;916;p34"/>
          <p:cNvSpPr txBox="1"/>
          <p:nvPr/>
        </p:nvSpPr>
        <p:spPr>
          <a:xfrm>
            <a:off x="2003850" y="94718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a:t>
            </a:r>
            <a:r>
              <a:rPr lang="en" sz="1800">
                <a:latin typeface="Poppins"/>
                <a:ea typeface="Poppins"/>
                <a:cs typeface="Poppins"/>
                <a:sym typeface="Poppins"/>
              </a:rPr>
              <a:t> on next </a:t>
            </a:r>
            <a:r>
              <a:rPr lang="en" sz="1800">
                <a:latin typeface="Poppins"/>
                <a:ea typeface="Poppins"/>
                <a:cs typeface="Poppins"/>
                <a:sym typeface="Poppins"/>
              </a:rPr>
              <a:t>page</a:t>
            </a:r>
            <a:endParaRPr sz="1800">
              <a:latin typeface="Poppins"/>
              <a:ea typeface="Poppins"/>
              <a:cs typeface="Poppins"/>
              <a:sym typeface="Poppins"/>
            </a:endParaRPr>
          </a:p>
        </p:txBody>
      </p:sp>
      <p:pic>
        <p:nvPicPr>
          <p:cNvPr id="917" name="Google Shape;917;p34"/>
          <p:cNvPicPr preferRelativeResize="0"/>
          <p:nvPr/>
        </p:nvPicPr>
        <p:blipFill rotWithShape="1">
          <a:blip r:embed="rId26">
            <a:alphaModFix/>
          </a:blip>
          <a:srcRect b="2189" l="0" r="0" t="2180"/>
          <a:stretch/>
        </p:blipFill>
        <p:spPr>
          <a:xfrm>
            <a:off x="6056625" y="33625"/>
            <a:ext cx="1158600" cy="1158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35"/>
          <p:cNvSpPr txBox="1"/>
          <p:nvPr>
            <p:ph idx="1" type="body"/>
          </p:nvPr>
        </p:nvSpPr>
        <p:spPr>
          <a:xfrm>
            <a:off x="374550" y="1451313"/>
            <a:ext cx="6514500" cy="1552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a:solidFill>
                  <a:schemeClr val="hlink"/>
                </a:solidFill>
              </a:rPr>
              <a:t>INSTRUCTIONS (Continued):</a:t>
            </a:r>
            <a:endParaRPr i="1">
              <a:solidFill>
                <a:schemeClr val="hlink"/>
              </a:solidFill>
            </a:endParaRPr>
          </a:p>
          <a:p>
            <a:pPr indent="-349250" lvl="0" marL="457200" rtl="0" algn="l">
              <a:lnSpc>
                <a:spcPct val="115000"/>
              </a:lnSpc>
              <a:spcBef>
                <a:spcPts val="0"/>
              </a:spcBef>
              <a:spcAft>
                <a:spcPts val="0"/>
              </a:spcAft>
              <a:buClr>
                <a:schemeClr val="hlink"/>
              </a:buClr>
              <a:buSzPts val="1900"/>
              <a:buFont typeface="Esteban"/>
              <a:buChar char="●"/>
            </a:pPr>
            <a:r>
              <a:rPr lang="en">
                <a:solidFill>
                  <a:schemeClr val="hlink"/>
                </a:solidFill>
              </a:rPr>
              <a:t>You can document your revised activity in the space below, in a locally saved Word doc, or in Google docs (and paste the link to your Google doc below). </a:t>
            </a:r>
            <a:endParaRPr sz="1900">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rgbClr val="0000FF"/>
              </a:solidFill>
            </a:endParaRPr>
          </a:p>
        </p:txBody>
      </p:sp>
      <p:sp>
        <p:nvSpPr>
          <p:cNvPr id="923" name="Google Shape;923;p35">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24" name="Google Shape;924;p35">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25" name="Google Shape;925;p35">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26" name="Google Shape;926;p35">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27" name="Google Shape;927;p35">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28" name="Google Shape;928;p35">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29" name="Google Shape;929;p35">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30" name="Google Shape;930;p35">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31" name="Google Shape;931;p35">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32" name="Google Shape;932;p35">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33" name="Google Shape;933;p35"/>
          <p:cNvSpPr txBox="1"/>
          <p:nvPr/>
        </p:nvSpPr>
        <p:spPr>
          <a:xfrm>
            <a:off x="838200" y="3439800"/>
            <a:ext cx="5829300" cy="6095400"/>
          </a:xfrm>
          <a:prstGeom prst="rect">
            <a:avLst/>
          </a:prstGeom>
          <a:solidFill>
            <a:schemeClr val="dk1"/>
          </a:solidFill>
          <a:ln cap="flat" cmpd="sng" w="7620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Poppins"/>
                <a:ea typeface="Poppins"/>
                <a:cs typeface="Poppins"/>
                <a:sym typeface="Poppins"/>
              </a:rPr>
              <a:t>MY REVISED ACTIVITY: </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p:txBody>
      </p:sp>
      <p:sp>
        <p:nvSpPr>
          <p:cNvPr id="934" name="Google Shape;934;p35">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5" name="Google Shape;935;p35">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6" name="Google Shape;936;p35">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7" name="Google Shape;937;p35">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8" name="Google Shape;938;p35">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9" name="Google Shape;939;p35">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0" name="Google Shape;940;p35">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1" name="Google Shape;941;p35">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2" name="Google Shape;942;p35">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3" name="Google Shape;943;p35">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4" name="Google Shape;944;p35"/>
          <p:cNvSpPr txBox="1"/>
          <p:nvPr>
            <p:ph type="title"/>
          </p:nvPr>
        </p:nvSpPr>
        <p:spPr>
          <a:xfrm>
            <a:off x="374550" y="322825"/>
            <a:ext cx="58293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100"/>
              <a:t>Activity 1.1.3 - Change One Thing (Continued)</a:t>
            </a:r>
            <a:endParaRPr sz="3100"/>
          </a:p>
        </p:txBody>
      </p:sp>
      <p:pic>
        <p:nvPicPr>
          <p:cNvPr id="945" name="Google Shape;945;p35"/>
          <p:cNvPicPr preferRelativeResize="0"/>
          <p:nvPr/>
        </p:nvPicPr>
        <p:blipFill rotWithShape="1">
          <a:blip r:embed="rId23">
            <a:alphaModFix/>
          </a:blip>
          <a:srcRect b="2189" l="0" r="0" t="2180"/>
          <a:stretch/>
        </p:blipFill>
        <p:spPr>
          <a:xfrm>
            <a:off x="6056625" y="33625"/>
            <a:ext cx="1158600" cy="1158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grpSp>
        <p:nvGrpSpPr>
          <p:cNvPr id="950" name="Google Shape;950;p36"/>
          <p:cNvGrpSpPr/>
          <p:nvPr/>
        </p:nvGrpSpPr>
        <p:grpSpPr>
          <a:xfrm>
            <a:off x="224350" y="224350"/>
            <a:ext cx="7116900" cy="9597300"/>
            <a:chOff x="224350" y="224350"/>
            <a:chExt cx="7116900" cy="9597300"/>
          </a:xfrm>
        </p:grpSpPr>
        <p:sp>
          <p:nvSpPr>
            <p:cNvPr id="951" name="Google Shape;951;p36"/>
            <p:cNvSpPr/>
            <p:nvPr/>
          </p:nvSpPr>
          <p:spPr>
            <a:xfrm>
              <a:off x="224350" y="224350"/>
              <a:ext cx="6967500" cy="959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6"/>
            <p:cNvSpPr/>
            <p:nvPr/>
          </p:nvSpPr>
          <p:spPr>
            <a:xfrm rot="5400000">
              <a:off x="6936250" y="1470550"/>
              <a:ext cx="660600" cy="149400"/>
            </a:xfrm>
            <a:prstGeom prst="triangle">
              <a:avLst>
                <a:gd fmla="val 5088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3" name="Google Shape;953;p36"/>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a:t>
            </a:r>
            <a:r>
              <a:rPr lang="en"/>
              <a:t>02</a:t>
            </a:r>
            <a:endParaRPr/>
          </a:p>
        </p:txBody>
      </p:sp>
      <p:cxnSp>
        <p:nvCxnSpPr>
          <p:cNvPr id="954" name="Google Shape;954;p36"/>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955" name="Google Shape;955;p36"/>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4 Constants Across </a:t>
            </a:r>
            <a:endParaRPr/>
          </a:p>
          <a:p>
            <a:pPr indent="0" lvl="0" marL="0" rtl="0" algn="ctr">
              <a:spcBef>
                <a:spcPts val="0"/>
              </a:spcBef>
              <a:spcAft>
                <a:spcPts val="0"/>
              </a:spcAft>
              <a:buNone/>
            </a:pPr>
            <a:r>
              <a:rPr lang="en"/>
              <a:t>Learning </a:t>
            </a:r>
            <a:r>
              <a:rPr lang="en"/>
              <a:t>Environments</a:t>
            </a:r>
            <a:endParaRPr/>
          </a:p>
        </p:txBody>
      </p:sp>
      <p:sp>
        <p:nvSpPr>
          <p:cNvPr id="956" name="Google Shape;956;p36">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57" name="Google Shape;957;p36">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58" name="Google Shape;958;p36">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59" name="Google Shape;959;p36">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60" name="Google Shape;960;p36">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61" name="Google Shape;961;p36">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62" name="Google Shape;962;p36">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63" name="Google Shape;963;p36">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64" name="Google Shape;964;p36">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65" name="Google Shape;965;p36">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66" name="Google Shape;966;p36">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7" name="Google Shape;967;p36">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8" name="Google Shape;968;p36">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9" name="Google Shape;969;p36">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0" name="Google Shape;970;p36">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1" name="Google Shape;971;p36">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2" name="Google Shape;972;p36">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3" name="Google Shape;973;p36">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4" name="Google Shape;974;p36">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5" name="Google Shape;975;p36">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6" name="Google Shape;976;p36">
            <a:hlinkClick action="ppaction://hlinksldjump" r:id="rId2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7" name="Google Shape;977;p36">
            <a:hlinkClick action="ppaction://hlinksldjump" r:id="rId2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978" name="Google Shape;978;p36">
            <a:hlinkClick action="ppaction://hlinksldjump" r:id="rId25"/>
          </p:cNvPr>
          <p:cNvPicPr preferRelativeResize="0"/>
          <p:nvPr/>
        </p:nvPicPr>
        <p:blipFill>
          <a:blip r:embed="rId26">
            <a:alphaModFix/>
          </a:blip>
          <a:stretch>
            <a:fillRect/>
          </a:stretch>
        </p:blipFill>
        <p:spPr>
          <a:xfrm>
            <a:off x="338500" y="9135150"/>
            <a:ext cx="580200" cy="580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37"/>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984" name="Google Shape;984;p37"/>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sp>
        <p:nvSpPr>
          <p:cNvPr id="985" name="Google Shape;985;p37">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86" name="Google Shape;986;p37">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87" name="Google Shape;987;p37">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88" name="Google Shape;988;p37">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89" name="Google Shape;989;p37">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90" name="Google Shape;990;p37">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91" name="Google Shape;991;p37">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92" name="Google Shape;992;p37">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93" name="Google Shape;993;p37">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94" name="Google Shape;994;p37">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995" name="Google Shape;995;p37"/>
          <p:cNvGraphicFramePr/>
          <p:nvPr/>
        </p:nvGraphicFramePr>
        <p:xfrm>
          <a:off x="504825" y="1090700"/>
          <a:ext cx="3000000" cy="3000000"/>
        </p:xfrm>
        <a:graphic>
          <a:graphicData uri="http://schemas.openxmlformats.org/drawingml/2006/table">
            <a:tbl>
              <a:tblPr>
                <a:noFill/>
                <a:tableStyleId>{FC72AE3C-9F97-4905-AC4B-5E5AFB15FA01}</a:tableStyleId>
              </a:tblPr>
              <a:tblGrid>
                <a:gridCol w="1656000"/>
                <a:gridCol w="2393850"/>
                <a:gridCol w="2393850"/>
              </a:tblGrid>
              <a:tr h="5497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24986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Connection</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Connection refers to the </a:t>
                      </a:r>
                      <a:r>
                        <a:rPr lang="en">
                          <a:solidFill>
                            <a:srgbClr val="333333"/>
                          </a:solidFill>
                          <a:latin typeface="Poppins"/>
                          <a:ea typeface="Poppins"/>
                          <a:cs typeface="Poppins"/>
                          <a:sym typeface="Poppins"/>
                        </a:rPr>
                        <a:t>positive influence of trusted relationships on student learning (</a:t>
                      </a:r>
                      <a:r>
                        <a:rPr lang="en" u="sng">
                          <a:solidFill>
                            <a:srgbClr val="1155CC"/>
                          </a:solidFill>
                          <a:latin typeface="Poppins"/>
                          <a:ea typeface="Poppins"/>
                          <a:cs typeface="Poppins"/>
                          <a:sym typeface="Poppins"/>
                          <a:hlinkClick r:id="rId13">
                            <a:extLst>
                              <a:ext uri="{A12FA001-AC4F-418D-AE19-62706E023703}">
                                <ahyp:hlinkClr val="tx"/>
                              </a:ext>
                            </a:extLst>
                          </a:hlinkClick>
                        </a:rPr>
                        <a:t>Trauma and Learning Policy Initiative</a:t>
                      </a:r>
                      <a:r>
                        <a:rPr lang="en">
                          <a:solidFill>
                            <a:srgbClr val="794B82"/>
                          </a:solidFill>
                          <a:latin typeface="Poppins"/>
                          <a:ea typeface="Poppins"/>
                          <a:cs typeface="Poppins"/>
                          <a:sym typeface="Poppins"/>
                        </a:rPr>
                        <a:t>) </a:t>
                      </a:r>
                      <a:r>
                        <a:rPr lang="en">
                          <a:solidFill>
                            <a:srgbClr val="333333"/>
                          </a:solidFill>
                          <a:latin typeface="Poppins"/>
                          <a:ea typeface="Poppins"/>
                          <a:cs typeface="Poppins"/>
                          <a:sym typeface="Poppins"/>
                        </a:rPr>
                        <a:t>and the </a:t>
                      </a:r>
                      <a:r>
                        <a:rPr lang="en">
                          <a:solidFill>
                            <a:srgbClr val="262626"/>
                          </a:solidFill>
                          <a:latin typeface="Poppins"/>
                          <a:ea typeface="Poppins"/>
                          <a:cs typeface="Poppins"/>
                          <a:sym typeface="Poppins"/>
                        </a:rPr>
                        <a:t>essential nature of relationship-building in the classroom — teacher to student, student to student, and student to school and community (</a:t>
                      </a:r>
                      <a:r>
                        <a:rPr lang="en" u="sng">
                          <a:solidFill>
                            <a:srgbClr val="1155CC"/>
                          </a:solidFill>
                          <a:latin typeface="Poppins"/>
                          <a:ea typeface="Poppins"/>
                          <a:cs typeface="Poppins"/>
                          <a:sym typeface="Poppins"/>
                          <a:hlinkClick r:id="rId14">
                            <a:extLst>
                              <a:ext uri="{A12FA001-AC4F-418D-AE19-62706E023703}">
                                <ahyp:hlinkClr val="tx"/>
                              </a:ext>
                            </a:extLst>
                          </a:hlinkClick>
                        </a:rPr>
                        <a:t>Edutopia</a:t>
                      </a:r>
                      <a:r>
                        <a:rPr lang="en">
                          <a:solidFill>
                            <a:srgbClr val="262626"/>
                          </a:solidFill>
                          <a:latin typeface="Poppins"/>
                          <a:ea typeface="Poppins"/>
                          <a:cs typeface="Poppins"/>
                          <a:sym typeface="Poppins"/>
                        </a:rPr>
                        <a:t>). </a:t>
                      </a:r>
                      <a:endParaRPr>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249862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Empowerment</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Empowerment is consistently providing opportunities for students to own their learning and exercise voice and choice in the learning process (</a:t>
                      </a:r>
                      <a:r>
                        <a:rPr lang="en" u="sng">
                          <a:solidFill>
                            <a:srgbClr val="1155CC"/>
                          </a:solidFill>
                          <a:latin typeface="Poppins"/>
                          <a:ea typeface="Poppins"/>
                          <a:cs typeface="Poppins"/>
                          <a:sym typeface="Poppins"/>
                          <a:hlinkClick r:id="rId15">
                            <a:extLst>
                              <a:ext uri="{A12FA001-AC4F-418D-AE19-62706E023703}">
                                <ahyp:hlinkClr val="tx"/>
                              </a:ext>
                            </a:extLst>
                          </a:hlinkClick>
                        </a:rPr>
                        <a:t>AVID</a:t>
                      </a:r>
                      <a:r>
                        <a:rPr lang="en">
                          <a:solidFill>
                            <a:srgbClr val="262626"/>
                          </a:solidFill>
                          <a:latin typeface="Poppins"/>
                          <a:ea typeface="Poppins"/>
                          <a:cs typeface="Poppins"/>
                          <a:sym typeface="Poppins"/>
                        </a:rPr>
                        <a:t>). Student empowerment in trauma-informed approaches also includes ensuring that students know you are there to acknowledge and listen to them (</a:t>
                      </a:r>
                      <a:r>
                        <a:rPr lang="en" u="sng">
                          <a:solidFill>
                            <a:srgbClr val="1155CC"/>
                          </a:solidFill>
                          <a:latin typeface="Poppins"/>
                          <a:ea typeface="Poppins"/>
                          <a:cs typeface="Poppins"/>
                          <a:sym typeface="Poppins"/>
                          <a:hlinkClick r:id="rId16">
                            <a:extLst>
                              <a:ext uri="{A12FA001-AC4F-418D-AE19-62706E023703}">
                                <ahyp:hlinkClr val="tx"/>
                              </a:ext>
                            </a:extLst>
                          </a:hlinkClick>
                        </a:rPr>
                        <a:t>Edutopia</a:t>
                      </a:r>
                      <a:r>
                        <a:rPr lang="en">
                          <a:solidFill>
                            <a:srgbClr val="262626"/>
                          </a:solidFill>
                          <a:latin typeface="Poppins"/>
                          <a:ea typeface="Poppins"/>
                          <a:cs typeface="Poppins"/>
                          <a:sym typeface="Poppins"/>
                        </a:rPr>
                        <a:t>).</a:t>
                      </a:r>
                      <a:endParaRPr>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bl>
          </a:graphicData>
        </a:graphic>
      </p:graphicFrame>
      <p:sp>
        <p:nvSpPr>
          <p:cNvPr id="996" name="Google Shape;996;p37">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7" name="Google Shape;997;p37">
            <a:hlinkClick action="ppaction://hlinksldjump" r:id="rId18"/>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8" name="Google Shape;998;p37"/>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a:t>
            </a:r>
            <a:r>
              <a:rPr lang="en" sz="1800">
                <a:latin typeface="Poppins"/>
                <a:ea typeface="Poppins"/>
                <a:cs typeface="Poppins"/>
                <a:sym typeface="Poppins"/>
              </a:rPr>
              <a:t> on next </a:t>
            </a:r>
            <a:r>
              <a:rPr lang="en" sz="1800">
                <a:latin typeface="Poppins"/>
                <a:ea typeface="Poppins"/>
                <a:cs typeface="Poppins"/>
                <a:sym typeface="Poppins"/>
              </a:rPr>
              <a:t>page</a:t>
            </a:r>
            <a:endParaRPr sz="1800">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38"/>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(Continued) </a:t>
            </a:r>
            <a:endParaRPr/>
          </a:p>
        </p:txBody>
      </p:sp>
      <p:sp>
        <p:nvSpPr>
          <p:cNvPr id="1004" name="Google Shape;1004;p38"/>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sp>
        <p:nvSpPr>
          <p:cNvPr id="1005" name="Google Shape;1005;p38">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06" name="Google Shape;1006;p38">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07" name="Google Shape;1007;p38">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08" name="Google Shape;1008;p38">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09" name="Google Shape;1009;p38">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10" name="Google Shape;1010;p38">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11" name="Google Shape;1011;p38">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12" name="Google Shape;1012;p38">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13" name="Google Shape;1013;p38">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14" name="Google Shape;1014;p38">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1015" name="Google Shape;1015;p38"/>
          <p:cNvGraphicFramePr/>
          <p:nvPr/>
        </p:nvGraphicFramePr>
        <p:xfrm>
          <a:off x="504825" y="1090700"/>
          <a:ext cx="3000000" cy="3000000"/>
        </p:xfrm>
        <a:graphic>
          <a:graphicData uri="http://schemas.openxmlformats.org/drawingml/2006/table">
            <a:tbl>
              <a:tblPr>
                <a:noFill/>
                <a:tableStyleId>{FC72AE3C-9F97-4905-AC4B-5E5AFB15FA01}</a:tableStyleId>
              </a:tblPr>
              <a:tblGrid>
                <a:gridCol w="1434100"/>
                <a:gridCol w="2504800"/>
                <a:gridCol w="2504800"/>
              </a:tblGrid>
              <a:tr h="2544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282197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Equity-</a:t>
                      </a:r>
                      <a:endParaRPr b="1">
                        <a:solidFill>
                          <a:srgbClr val="262626"/>
                        </a:solidFill>
                        <a:latin typeface="Poppins"/>
                        <a:ea typeface="Poppins"/>
                        <a:cs typeface="Poppins"/>
                        <a:sym typeface="Poppins"/>
                      </a:endParaRPr>
                    </a:p>
                    <a:p>
                      <a:pPr indent="0" lvl="0" marL="0" rtl="0" algn="l">
                        <a:spcBef>
                          <a:spcPts val="0"/>
                        </a:spcBef>
                        <a:spcAft>
                          <a:spcPts val="0"/>
                        </a:spcAft>
                        <a:buNone/>
                      </a:pPr>
                      <a:r>
                        <a:rPr b="1" lang="en">
                          <a:solidFill>
                            <a:srgbClr val="262626"/>
                          </a:solidFill>
                          <a:latin typeface="Poppins"/>
                          <a:ea typeface="Poppins"/>
                          <a:cs typeface="Poppins"/>
                          <a:sym typeface="Poppins"/>
                        </a:rPr>
                        <a:t>Centered Classroom</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An equity-centered classroom ensures that all students are respected and included, regardless of their background or abilities. Each student is given the tools needed to achieve academic success, and the unique talents and abilities of each individual are celebrated and encouraged.</a:t>
                      </a:r>
                      <a:endParaRPr>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282197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Flexibility</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Flexibility refers to offering </a:t>
                      </a:r>
                      <a:r>
                        <a:rPr lang="en">
                          <a:solidFill>
                            <a:srgbClr val="222222"/>
                          </a:solidFill>
                          <a:latin typeface="Poppins"/>
                          <a:ea typeface="Poppins"/>
                          <a:cs typeface="Poppins"/>
                          <a:sym typeface="Poppins"/>
                        </a:rPr>
                        <a:t>increased learning options and maintaining space for unanticipated issues and opportunities (</a:t>
                      </a:r>
                      <a:r>
                        <a:rPr lang="en" u="sng">
                          <a:solidFill>
                            <a:srgbClr val="1155CC"/>
                          </a:solidFill>
                          <a:latin typeface="Poppins"/>
                          <a:ea typeface="Poppins"/>
                          <a:cs typeface="Poppins"/>
                          <a:sym typeface="Poppins"/>
                          <a:hlinkClick r:id="rId13">
                            <a:extLst>
                              <a:ext uri="{A12FA001-AC4F-418D-AE19-62706E023703}">
                                <ahyp:hlinkClr val="tx"/>
                              </a:ext>
                            </a:extLst>
                          </a:hlinkClick>
                        </a:rPr>
                        <a:t>Oakland University Center for Excellence in Teaching and Learning</a:t>
                      </a:r>
                      <a:r>
                        <a:rPr lang="en">
                          <a:solidFill>
                            <a:srgbClr val="222222"/>
                          </a:solidFill>
                          <a:latin typeface="Poppins"/>
                          <a:ea typeface="Poppins"/>
                          <a:cs typeface="Poppins"/>
                          <a:sym typeface="Poppins"/>
                        </a:rPr>
                        <a:t>). </a:t>
                      </a:r>
                      <a:r>
                        <a:rPr lang="en">
                          <a:solidFill>
                            <a:srgbClr val="262626"/>
                          </a:solidFill>
                          <a:latin typeface="Poppins"/>
                          <a:ea typeface="Poppins"/>
                          <a:cs typeface="Poppins"/>
                          <a:sym typeface="Poppins"/>
                        </a:rPr>
                        <a:t>Flexible learning environments include consideration of the design of physical spaces and learning tasks, scheduling, and student groupings (</a:t>
                      </a:r>
                      <a:r>
                        <a:rPr lang="en" u="sng">
                          <a:solidFill>
                            <a:srgbClr val="1155CC"/>
                          </a:solidFill>
                          <a:latin typeface="Poppins"/>
                          <a:ea typeface="Poppins"/>
                          <a:cs typeface="Poppins"/>
                          <a:sym typeface="Poppins"/>
                          <a:hlinkClick r:id="rId14">
                            <a:extLst>
                              <a:ext uri="{A12FA001-AC4F-418D-AE19-62706E023703}">
                                <ahyp:hlinkClr val="tx"/>
                              </a:ext>
                            </a:extLst>
                          </a:hlinkClick>
                        </a:rPr>
                        <a:t>American Institutes for Research</a:t>
                      </a:r>
                      <a:r>
                        <a:rPr lang="en">
                          <a:solidFill>
                            <a:srgbClr val="262626"/>
                          </a:solidFill>
                          <a:latin typeface="Poppins"/>
                          <a:ea typeface="Poppins"/>
                          <a:cs typeface="Poppins"/>
                          <a:sym typeface="Poppins"/>
                        </a:rPr>
                        <a:t>) </a:t>
                      </a:r>
                      <a:r>
                        <a:rPr lang="en">
                          <a:solidFill>
                            <a:srgbClr val="222222"/>
                          </a:solidFill>
                          <a:latin typeface="Poppins"/>
                          <a:ea typeface="Poppins"/>
                          <a:cs typeface="Poppins"/>
                          <a:sym typeface="Poppins"/>
                        </a:rPr>
                        <a:t>to create more pathways for learning and prepare for the unexpected.</a:t>
                      </a:r>
                      <a:endParaRPr>
                        <a:solidFill>
                          <a:srgbClr val="262626"/>
                        </a:solidFill>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bl>
          </a:graphicData>
        </a:graphic>
      </p:graphicFrame>
      <p:sp>
        <p:nvSpPr>
          <p:cNvPr id="1016" name="Google Shape;1016;p38">
            <a:hlinkClick action="ppaction://hlinksldjump" r:id="rId1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7" name="Google Shape;1017;p38">
            <a:hlinkClick action="ppaction://hlinksldjump" r:id="rId16"/>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8" name="Google Shape;1018;p38"/>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a:t>
            </a:r>
            <a:r>
              <a:rPr lang="en" sz="1800">
                <a:latin typeface="Poppins"/>
                <a:ea typeface="Poppins"/>
                <a:cs typeface="Poppins"/>
                <a:sym typeface="Poppins"/>
              </a:rPr>
              <a:t> on next </a:t>
            </a:r>
            <a:r>
              <a:rPr lang="en" sz="1800">
                <a:latin typeface="Poppins"/>
                <a:ea typeface="Poppins"/>
                <a:cs typeface="Poppins"/>
                <a:sym typeface="Poppins"/>
              </a:rPr>
              <a:t>page</a:t>
            </a:r>
            <a:endParaRPr sz="1800">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1"/>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a:t>
            </a:r>
            <a:endParaRPr/>
          </a:p>
        </p:txBody>
      </p:sp>
      <p:sp>
        <p:nvSpPr>
          <p:cNvPr id="245" name="Google Shape;245;p21"/>
          <p:cNvSpPr txBox="1"/>
          <p:nvPr>
            <p:ph idx="1" type="body"/>
          </p:nvPr>
        </p:nvSpPr>
        <p:spPr>
          <a:xfrm>
            <a:off x="374550" y="1131925"/>
            <a:ext cx="6514500" cy="84513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Welcome to your Digital Workbook! </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This digital </a:t>
            </a:r>
            <a:r>
              <a:rPr lang="en"/>
              <a:t>workbook</a:t>
            </a:r>
            <a:r>
              <a:rPr lang="en"/>
              <a:t> is your place to complete the activities for Module 1: Shifting to Teaching Across Learning Environments (TALE). This workbook is a living document </a:t>
            </a:r>
            <a:r>
              <a:rPr i="1" lang="en"/>
              <a:t>for your own </a:t>
            </a:r>
            <a:r>
              <a:rPr i="1" lang="en"/>
              <a:t>personal</a:t>
            </a:r>
            <a:r>
              <a:rPr i="1" lang="en"/>
              <a:t> use and learning.</a:t>
            </a:r>
            <a:r>
              <a:rPr lang="en"/>
              <a:t> Your notes and your work within this resource are </a:t>
            </a:r>
            <a:r>
              <a:rPr lang="en"/>
              <a:t>visible</a:t>
            </a:r>
            <a:r>
              <a:rPr lang="en"/>
              <a:t> </a:t>
            </a:r>
            <a:r>
              <a:rPr lang="en"/>
              <a:t>only </a:t>
            </a:r>
            <a:r>
              <a:rPr lang="en"/>
              <a:t>to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using Google Slides your changes will update automatically. If you choose to convert to PPT remember to save your work!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module has a total of 10 sessions. As you complete each session within the TALE Academy, you will return to and use this digital workbook to complete the activities assigned to you.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Advance to the next page to learn some tips for using this workbook.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Enjoy the learning journey!</a:t>
            </a:r>
            <a:endParaRPr/>
          </a:p>
        </p:txBody>
      </p:sp>
      <p:sp>
        <p:nvSpPr>
          <p:cNvPr id="246" name="Google Shape;246;p21">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7" name="Google Shape;247;p21">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8" name="Google Shape;248;p21">
            <a:hlinkClick action="ppaction://hlinksldjump" r:id="rId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9" name="Google Shape;249;p21">
            <a:hlinkClick action="ppaction://hlinksldjump" r:id="rId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0" name="Google Shape;250;p21">
            <a:hlinkClick action="ppaction://hlinksldjump" r:id="rId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1" name="Google Shape;251;p21">
            <a:hlinkClick action="ppaction://hlinksldjump" r:id="rId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2" name="Google Shape;252;p21">
            <a:hlinkClick action="ppaction://hlinksldjump" r:id="rId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3" name="Google Shape;253;p21">
            <a:hlinkClick action="ppaction://hlinksldjump" r:id="rId1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4" name="Google Shape;254;p21">
            <a:hlinkClick action="ppaction://hlinksldjump" r:id="rId1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5" name="Google Shape;255;p21">
            <a:hlinkClick action="ppaction://hlinksldjump" r:id="rId1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39"/>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r>
              <a:rPr lang="en"/>
              <a:t>(Continued) </a:t>
            </a:r>
            <a:endParaRPr/>
          </a:p>
        </p:txBody>
      </p:sp>
      <p:sp>
        <p:nvSpPr>
          <p:cNvPr id="1024" name="Google Shape;1024;p39"/>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sp>
        <p:nvSpPr>
          <p:cNvPr id="1025" name="Google Shape;1025;p39">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26" name="Google Shape;1026;p39">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27" name="Google Shape;1027;p39">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28" name="Google Shape;1028;p39">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29" name="Google Shape;1029;p39">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30" name="Google Shape;1030;p39">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31" name="Google Shape;1031;p39">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32" name="Google Shape;1032;p39">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33" name="Google Shape;1033;p39">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34" name="Google Shape;1034;p39">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1035" name="Google Shape;1035;p39"/>
          <p:cNvGraphicFramePr/>
          <p:nvPr/>
        </p:nvGraphicFramePr>
        <p:xfrm>
          <a:off x="504825" y="1090700"/>
          <a:ext cx="3000000" cy="3000000"/>
        </p:xfrm>
        <a:graphic>
          <a:graphicData uri="http://schemas.openxmlformats.org/drawingml/2006/table">
            <a:tbl>
              <a:tblPr>
                <a:noFill/>
                <a:tableStyleId>{FC72AE3C-9F97-4905-AC4B-5E5AFB15FA01}</a:tableStyleId>
              </a:tblPr>
              <a:tblGrid>
                <a:gridCol w="1434100"/>
                <a:gridCol w="2861700"/>
                <a:gridCol w="2147900"/>
              </a:tblGrid>
              <a:tr h="2544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208837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Predictability</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22222"/>
                          </a:solidFill>
                          <a:latin typeface="Poppins"/>
                          <a:ea typeface="Poppins"/>
                          <a:cs typeface="Poppins"/>
                          <a:sym typeface="Poppins"/>
                        </a:rPr>
                        <a:t>Predictability is consistent instructional routines, procedures, and schedules that allow students to trust and predict what will happen next. Predictability in the learning environment helps students feel secure because they know the expectations, freeing up their working memory so they can apply their cognitive skills to learning (</a:t>
                      </a:r>
                      <a:r>
                        <a:rPr lang="en" u="sng">
                          <a:solidFill>
                            <a:srgbClr val="1155CC"/>
                          </a:solidFill>
                          <a:latin typeface="Poppins"/>
                          <a:ea typeface="Poppins"/>
                          <a:cs typeface="Poppins"/>
                          <a:sym typeface="Poppins"/>
                          <a:hlinkClick r:id="rId13">
                            <a:extLst>
                              <a:ext uri="{A12FA001-AC4F-418D-AE19-62706E023703}">
                                <ahyp:hlinkClr val="tx"/>
                              </a:ext>
                            </a:extLst>
                          </a:hlinkClick>
                        </a:rPr>
                        <a:t>Digital Promise</a:t>
                      </a:r>
                      <a:r>
                        <a:rPr lang="en">
                          <a:solidFill>
                            <a:srgbClr val="222222"/>
                          </a:solidFill>
                          <a:latin typeface="Poppins"/>
                          <a:ea typeface="Poppins"/>
                          <a:cs typeface="Poppins"/>
                          <a:sym typeface="Poppins"/>
                        </a:rPr>
                        <a:t>). </a:t>
                      </a:r>
                      <a:endParaRPr>
                        <a:solidFill>
                          <a:srgbClr val="262626"/>
                        </a:solidFill>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1354775">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Trauma-</a:t>
                      </a:r>
                      <a:endParaRPr b="1">
                        <a:solidFill>
                          <a:srgbClr val="262626"/>
                        </a:solidFill>
                        <a:latin typeface="Poppins"/>
                        <a:ea typeface="Poppins"/>
                        <a:cs typeface="Poppins"/>
                        <a:sym typeface="Poppins"/>
                      </a:endParaRPr>
                    </a:p>
                    <a:p>
                      <a:pPr indent="0" lvl="0" marL="0" rtl="0" algn="l">
                        <a:spcBef>
                          <a:spcPts val="0"/>
                        </a:spcBef>
                        <a:spcAft>
                          <a:spcPts val="0"/>
                        </a:spcAft>
                        <a:buNone/>
                      </a:pPr>
                      <a:r>
                        <a:rPr b="1" lang="en">
                          <a:solidFill>
                            <a:srgbClr val="262626"/>
                          </a:solidFill>
                          <a:latin typeface="Poppins"/>
                          <a:ea typeface="Poppins"/>
                          <a:cs typeface="Poppins"/>
                          <a:sym typeface="Poppins"/>
                        </a:rPr>
                        <a:t>Informed Teaching</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Trauma-informed teaching fosters a sense of stability for students, helps cultivate self-worth, and gives students opportunities to better regulate their emotions and improve their focus.</a:t>
                      </a:r>
                      <a:endParaRPr>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bl>
          </a:graphicData>
        </a:graphic>
      </p:graphicFrame>
      <p:sp>
        <p:nvSpPr>
          <p:cNvPr id="1036" name="Google Shape;1036;p39">
            <a:hlinkClick action="ppaction://hlinksldjump" r:id="rId1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7" name="Google Shape;1037;p39">
            <a:hlinkClick action="ppaction://hlinksldjump" r:id="rId15"/>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pic>
        <p:nvPicPr>
          <p:cNvPr id="1042" name="Google Shape;1042;p40"/>
          <p:cNvPicPr preferRelativeResize="0"/>
          <p:nvPr/>
        </p:nvPicPr>
        <p:blipFill rotWithShape="1">
          <a:blip r:embed="rId3">
            <a:alphaModFix/>
          </a:blip>
          <a:srcRect b="6112" l="0" r="7791" t="0"/>
          <a:stretch/>
        </p:blipFill>
        <p:spPr>
          <a:xfrm>
            <a:off x="0" y="-4650"/>
            <a:ext cx="7226000" cy="9460876"/>
          </a:xfrm>
          <a:prstGeom prst="rect">
            <a:avLst/>
          </a:prstGeom>
          <a:noFill/>
          <a:ln>
            <a:noFill/>
          </a:ln>
        </p:spPr>
      </p:pic>
      <p:sp>
        <p:nvSpPr>
          <p:cNvPr id="1043" name="Google Shape;1043;p40">
            <a:hlinkClick action="ppaction://hlinksldjump" r:id="rId4"/>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44" name="Google Shape;1044;p40">
            <a:hlinkClick action="ppaction://hlinksldjump" r:id="rId5"/>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45" name="Google Shape;1045;p40">
            <a:hlinkClick action="ppaction://hlinksldjump" r:id="rId6"/>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46" name="Google Shape;1046;p40">
            <a:hlinkClick action="ppaction://hlinksldjump" r:id="rId7"/>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47" name="Google Shape;1047;p40">
            <a:hlinkClick action="ppaction://hlinksldjump" r:id="rId8"/>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48" name="Google Shape;1048;p40">
            <a:hlinkClick action="ppaction://hlinksldjump" r:id="rId9"/>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49" name="Google Shape;1049;p40">
            <a:hlinkClick action="ppaction://hlinksldjump" r:id="rId10"/>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50" name="Google Shape;1050;p40">
            <a:hlinkClick action="ppaction://hlinksldjump" r:id="rId11"/>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51" name="Google Shape;1051;p40">
            <a:hlinkClick action="ppaction://hlinksldjump" r:id="rId12"/>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52" name="Google Shape;1052;p40">
            <a:hlinkClick action="ppaction://hlinksldjump" r:id="rId13"/>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53" name="Google Shape;1053;p40">
            <a:hlinkClick action="ppaction://hlinksldjump" r:id="rId1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4" name="Google Shape;1054;p40">
            <a:hlinkClick action="ppaction://hlinksldjump" r:id="rId15"/>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5" name="Google Shape;1055;p40"/>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sp>
        <p:nvSpPr>
          <p:cNvPr id="1056" name="Google Shape;1056;p40"/>
          <p:cNvSpPr/>
          <p:nvPr/>
        </p:nvSpPr>
        <p:spPr>
          <a:xfrm>
            <a:off x="5599291" y="1313005"/>
            <a:ext cx="402615" cy="340677"/>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rgbClr val="FFDC98"/>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1057" name="Google Shape;1057;p40"/>
          <p:cNvSpPr/>
          <p:nvPr/>
        </p:nvSpPr>
        <p:spPr>
          <a:xfrm>
            <a:off x="5097898" y="1313014"/>
            <a:ext cx="402615" cy="340677"/>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rgbClr val="FFDC98"/>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1058" name="Google Shape;1058;p40"/>
          <p:cNvSpPr/>
          <p:nvPr/>
        </p:nvSpPr>
        <p:spPr>
          <a:xfrm>
            <a:off x="6602077" y="1313005"/>
            <a:ext cx="402615" cy="340677"/>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rgbClr val="FFDC98"/>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1059" name="Google Shape;1059;p40"/>
          <p:cNvSpPr/>
          <p:nvPr/>
        </p:nvSpPr>
        <p:spPr>
          <a:xfrm>
            <a:off x="6100684" y="1313005"/>
            <a:ext cx="402615" cy="340677"/>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rgbClr val="FFDC98"/>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pic>
        <p:nvPicPr>
          <p:cNvPr id="1064" name="Google Shape;1064;p41"/>
          <p:cNvPicPr preferRelativeResize="0"/>
          <p:nvPr/>
        </p:nvPicPr>
        <p:blipFill rotWithShape="1">
          <a:blip r:embed="rId3">
            <a:alphaModFix/>
          </a:blip>
          <a:srcRect b="5177" l="0" r="7740" t="0"/>
          <a:stretch/>
        </p:blipFill>
        <p:spPr>
          <a:xfrm>
            <a:off x="0" y="0"/>
            <a:ext cx="7196251" cy="9624249"/>
          </a:xfrm>
          <a:prstGeom prst="rect">
            <a:avLst/>
          </a:prstGeom>
          <a:noFill/>
          <a:ln>
            <a:noFill/>
          </a:ln>
        </p:spPr>
      </p:pic>
      <p:sp>
        <p:nvSpPr>
          <p:cNvPr id="1065" name="Google Shape;1065;p41">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6" name="Google Shape;1066;p41">
            <a:hlinkClick action="ppaction://hlinksldjump" r:id="rId5"/>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7" name="Google Shape;1067;p41"/>
          <p:cNvSpPr/>
          <p:nvPr/>
        </p:nvSpPr>
        <p:spPr>
          <a:xfrm>
            <a:off x="5554693" y="1342675"/>
            <a:ext cx="402615" cy="340677"/>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1068" name="Google Shape;1068;p41"/>
          <p:cNvSpPr/>
          <p:nvPr/>
        </p:nvSpPr>
        <p:spPr>
          <a:xfrm>
            <a:off x="5053300" y="1342684"/>
            <a:ext cx="402615" cy="340677"/>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1069" name="Google Shape;1069;p41"/>
          <p:cNvSpPr/>
          <p:nvPr/>
        </p:nvSpPr>
        <p:spPr>
          <a:xfrm>
            <a:off x="6557480" y="1342675"/>
            <a:ext cx="402615" cy="340677"/>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1070" name="Google Shape;1070;p41"/>
          <p:cNvSpPr/>
          <p:nvPr/>
        </p:nvSpPr>
        <p:spPr>
          <a:xfrm>
            <a:off x="6056087" y="1342675"/>
            <a:ext cx="402615" cy="340677"/>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1071" name="Google Shape;1071;p41"/>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42"/>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1.2.1 - Taking Stock (Continued)</a:t>
            </a:r>
            <a:endParaRPr/>
          </a:p>
          <a:p>
            <a:pPr indent="0" lvl="0" marL="0" rtl="0" algn="l">
              <a:spcBef>
                <a:spcPts val="0"/>
              </a:spcBef>
              <a:spcAft>
                <a:spcPts val="0"/>
              </a:spcAft>
              <a:buNone/>
            </a:pPr>
            <a:r>
              <a:t/>
            </a:r>
            <a:endParaRPr/>
          </a:p>
        </p:txBody>
      </p:sp>
      <p:sp>
        <p:nvSpPr>
          <p:cNvPr id="1077" name="Google Shape;1077;p42"/>
          <p:cNvSpPr txBox="1"/>
          <p:nvPr>
            <p:ph idx="1" type="body"/>
          </p:nvPr>
        </p:nvSpPr>
        <p:spPr>
          <a:xfrm>
            <a:off x="374550" y="1730650"/>
            <a:ext cx="6514500" cy="11901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en">
                <a:solidFill>
                  <a:schemeClr val="hlink"/>
                </a:solidFill>
              </a:rPr>
              <a:t>In one sentence, reflect on your current relationship to the term “trauma-informed practices.”</a:t>
            </a:r>
            <a:endParaRPr>
              <a:solidFill>
                <a:schemeClr val="hlink"/>
              </a:solidFill>
            </a:endParaRPr>
          </a:p>
          <a:p>
            <a:pPr indent="0" lvl="0" marL="45720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p:txBody>
      </p:sp>
      <p:sp>
        <p:nvSpPr>
          <p:cNvPr id="1078" name="Google Shape;1078;p42">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79" name="Google Shape;1079;p42">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80" name="Google Shape;1080;p42">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81" name="Google Shape;1081;p42">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82" name="Google Shape;1082;p42">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83" name="Google Shape;1083;p42">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84" name="Google Shape;1084;p42">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85" name="Google Shape;1085;p42">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86" name="Google Shape;1086;p42">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87" name="Google Shape;1087;p42">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88" name="Google Shape;1088;p42"/>
          <p:cNvSpPr txBox="1"/>
          <p:nvPr/>
        </p:nvSpPr>
        <p:spPr>
          <a:xfrm>
            <a:off x="571200" y="3078675"/>
            <a:ext cx="6121200" cy="3216900"/>
          </a:xfrm>
          <a:prstGeom prst="rect">
            <a:avLst/>
          </a:prstGeom>
          <a:solidFill>
            <a:schemeClr val="lt1"/>
          </a:solidFill>
          <a:ln cap="flat" cmpd="sng" w="76200">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Esteban"/>
                <a:ea typeface="Esteban"/>
                <a:cs typeface="Esteban"/>
                <a:sym typeface="Esteban"/>
              </a:rPr>
              <a:t>MY CURRENT RELATIONSHIP TO “TRAUMA-INFORMED PRACTICES”:</a:t>
            </a:r>
            <a:endParaRPr b="1" sz="1700">
              <a:latin typeface="Esteban"/>
              <a:ea typeface="Esteban"/>
              <a:cs typeface="Esteban"/>
              <a:sym typeface="Esteban"/>
            </a:endParaRPr>
          </a:p>
          <a:p>
            <a:pPr indent="0" lvl="0" marL="0" rtl="0" algn="l">
              <a:spcBef>
                <a:spcPts val="0"/>
              </a:spcBef>
              <a:spcAft>
                <a:spcPts val="0"/>
              </a:spcAft>
              <a:buNone/>
            </a:pPr>
            <a:r>
              <a:t/>
            </a:r>
            <a:endParaRPr b="1" sz="1700">
              <a:latin typeface="Esteban"/>
              <a:ea typeface="Esteban"/>
              <a:cs typeface="Esteban"/>
              <a:sym typeface="Esteban"/>
            </a:endParaRPr>
          </a:p>
          <a:p>
            <a:pPr indent="0" lvl="0" marL="0" rtl="0" algn="l">
              <a:spcBef>
                <a:spcPts val="0"/>
              </a:spcBef>
              <a:spcAft>
                <a:spcPts val="0"/>
              </a:spcAft>
              <a:buNone/>
            </a:pPr>
            <a:r>
              <a:t/>
            </a:r>
            <a:endParaRPr b="1" sz="1700">
              <a:latin typeface="Esteban"/>
              <a:ea typeface="Esteban"/>
              <a:cs typeface="Esteban"/>
              <a:sym typeface="Esteban"/>
            </a:endParaRPr>
          </a:p>
          <a:p>
            <a:pPr indent="0" lvl="0" marL="0" rtl="0" algn="l">
              <a:spcBef>
                <a:spcPts val="0"/>
              </a:spcBef>
              <a:spcAft>
                <a:spcPts val="0"/>
              </a:spcAft>
              <a:buNone/>
            </a:pPr>
            <a:r>
              <a:t/>
            </a:r>
            <a:endParaRPr b="1" sz="1700">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p:txBody>
      </p:sp>
      <p:sp>
        <p:nvSpPr>
          <p:cNvPr id="1089" name="Google Shape;1089;p42">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0" name="Google Shape;1090;p42">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43"/>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1.2.2 - </a:t>
            </a:r>
            <a:r>
              <a:rPr lang="en"/>
              <a:t>From Priorities to Actions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96" name="Google Shape;1096;p43"/>
          <p:cNvSpPr txBox="1"/>
          <p:nvPr>
            <p:ph idx="1" type="body"/>
          </p:nvPr>
        </p:nvSpPr>
        <p:spPr>
          <a:xfrm>
            <a:off x="374550" y="1562100"/>
            <a:ext cx="6514500" cy="332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ESTABLISH: Reflection for Action</a:t>
            </a:r>
            <a:endParaRPr b="1"/>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15000"/>
              </a:lnSpc>
              <a:spcBef>
                <a:spcPts val="0"/>
              </a:spcBef>
              <a:spcAft>
                <a:spcPts val="0"/>
              </a:spcAft>
              <a:buClr>
                <a:schemeClr val="hlink"/>
              </a:buClr>
              <a:buSzPts val="1900"/>
              <a:buFont typeface="Esteban"/>
              <a:buChar char="●"/>
            </a:pPr>
            <a:r>
              <a:rPr lang="en">
                <a:solidFill>
                  <a:schemeClr val="hlink"/>
                </a:solidFill>
              </a:rPr>
              <a:t>Considering what you just learned, what strategies can you connect with the four constants we try to infuse in our teaching? </a:t>
            </a:r>
            <a:endParaRPr>
              <a:solidFill>
                <a:schemeClr val="hlink"/>
              </a:solidFill>
            </a:endParaRPr>
          </a:p>
          <a:p>
            <a:pPr indent="-349250" lvl="0" marL="457200" rtl="0" algn="l">
              <a:lnSpc>
                <a:spcPct val="115000"/>
              </a:lnSpc>
              <a:spcBef>
                <a:spcPts val="0"/>
              </a:spcBef>
              <a:spcAft>
                <a:spcPts val="0"/>
              </a:spcAft>
              <a:buClr>
                <a:schemeClr val="hlink"/>
              </a:buClr>
              <a:buSzPts val="1900"/>
              <a:buFont typeface="Esteban"/>
              <a:buChar char="●"/>
            </a:pPr>
            <a:r>
              <a:rPr lang="en">
                <a:solidFill>
                  <a:schemeClr val="hlink"/>
                </a:solidFill>
              </a:rPr>
              <a:t>Use the chart on this page and the following page to document what resonated with you. </a:t>
            </a:r>
            <a:endParaRPr>
              <a:solidFill>
                <a:schemeClr val="hlink"/>
              </a:solidFill>
            </a:endParaRPr>
          </a:p>
          <a:p>
            <a:pPr indent="-349250" lvl="0" marL="457200" rtl="0" algn="l">
              <a:lnSpc>
                <a:spcPct val="115000"/>
              </a:lnSpc>
              <a:spcBef>
                <a:spcPts val="0"/>
              </a:spcBef>
              <a:spcAft>
                <a:spcPts val="0"/>
              </a:spcAft>
              <a:buClr>
                <a:schemeClr val="hlink"/>
              </a:buClr>
              <a:buSzPts val="1900"/>
              <a:buFont typeface="Noto Sans Symbols"/>
              <a:buChar char="●"/>
            </a:pPr>
            <a:r>
              <a:rPr lang="en">
                <a:solidFill>
                  <a:schemeClr val="hlink"/>
                </a:solidFill>
              </a:rPr>
              <a:t>An example is provided on each page You can delete the example to enter new text.</a:t>
            </a:r>
            <a:endParaRPr>
              <a:solidFill>
                <a:schemeClr val="hlink"/>
              </a:solidFill>
            </a:endParaRPr>
          </a:p>
        </p:txBody>
      </p:sp>
      <p:sp>
        <p:nvSpPr>
          <p:cNvPr id="1097" name="Google Shape;1097;p43">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98" name="Google Shape;1098;p43">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99" name="Google Shape;1099;p43">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00" name="Google Shape;1100;p43">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01" name="Google Shape;1101;p43">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02" name="Google Shape;1102;p43">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03" name="Google Shape;1103;p43">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04" name="Google Shape;1104;p43">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05" name="Google Shape;1105;p43">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06" name="Google Shape;1106;p43">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1107" name="Google Shape;1107;p43"/>
          <p:cNvGraphicFramePr/>
          <p:nvPr/>
        </p:nvGraphicFramePr>
        <p:xfrm>
          <a:off x="568325" y="5066680"/>
          <a:ext cx="3000000" cy="3000000"/>
        </p:xfrm>
        <a:graphic>
          <a:graphicData uri="http://schemas.openxmlformats.org/drawingml/2006/table">
            <a:tbl>
              <a:tblPr>
                <a:noFill/>
                <a:tableStyleId>{FC72AE3C-9F97-4905-AC4B-5E5AFB15FA01}</a:tableStyleId>
              </a:tblPr>
              <a:tblGrid>
                <a:gridCol w="2215350"/>
                <a:gridCol w="1955800"/>
                <a:gridCol w="1955800"/>
              </a:tblGrid>
              <a:tr h="554750">
                <a:tc>
                  <a:txBody>
                    <a:bodyPr/>
                    <a:lstStyle/>
                    <a:p>
                      <a:pPr indent="0" lvl="0" marL="0" rtl="0" algn="ctr">
                        <a:spcBef>
                          <a:spcPts val="0"/>
                        </a:spcBef>
                        <a:spcAft>
                          <a:spcPts val="0"/>
                        </a:spcAft>
                        <a:buClr>
                          <a:schemeClr val="hlink"/>
                        </a:buClr>
                        <a:buSzPts val="1100"/>
                        <a:buFont typeface="Arial"/>
                        <a:buNone/>
                      </a:pPr>
                      <a:r>
                        <a:rPr b="1" lang="en" sz="1600">
                          <a:solidFill>
                            <a:schemeClr val="hlink"/>
                          </a:solidFill>
                          <a:latin typeface="Poppins"/>
                          <a:ea typeface="Poppins"/>
                          <a:cs typeface="Poppins"/>
                          <a:sym typeface="Poppins"/>
                        </a:rPr>
                        <a:t>CONSTANTS</a:t>
                      </a:r>
                      <a:endParaRPr b="1" sz="1600">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600">
                          <a:latin typeface="Poppins"/>
                          <a:ea typeface="Poppins"/>
                          <a:cs typeface="Poppins"/>
                          <a:sym typeface="Poppins"/>
                        </a:rPr>
                        <a:t>IN-PERSON STRATEGY</a:t>
                      </a:r>
                      <a:endParaRPr b="1" sz="1600">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600">
                          <a:latin typeface="Poppins"/>
                          <a:ea typeface="Poppins"/>
                          <a:cs typeface="Poppins"/>
                          <a:sym typeface="Poppins"/>
                        </a:rPr>
                        <a:t>REMOTE/HYBRID STRATEGY</a:t>
                      </a:r>
                      <a:endParaRPr b="1" sz="1600">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r>
              <a:tr h="1981025">
                <a:tc>
                  <a:txBody>
                    <a:bodyPr/>
                    <a:lstStyle/>
                    <a:p>
                      <a:pPr indent="0" lvl="0" marL="0" rtl="0" algn="l">
                        <a:spcBef>
                          <a:spcPts val="0"/>
                        </a:spcBef>
                        <a:spcAft>
                          <a:spcPts val="0"/>
                        </a:spcAft>
                        <a:buNone/>
                      </a:pPr>
                      <a:r>
                        <a:rPr b="1" lang="en">
                          <a:latin typeface="Poppins"/>
                          <a:ea typeface="Poppins"/>
                          <a:cs typeface="Poppins"/>
                          <a:sym typeface="Poppins"/>
                        </a:rPr>
                        <a:t>Predictability</a:t>
                      </a:r>
                      <a:endParaRPr b="1">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Teachers can prioritize predictability by </a:t>
                      </a:r>
                      <a:endParaRPr>
                        <a:latin typeface="Poppins"/>
                        <a:ea typeface="Poppins"/>
                        <a:cs typeface="Poppins"/>
                        <a:sym typeface="Poppins"/>
                      </a:endParaRPr>
                    </a:p>
                    <a:p>
                      <a:pPr indent="-298450" lvl="0" marL="457200" rtl="0" algn="l">
                        <a:spcBef>
                          <a:spcPts val="0"/>
                        </a:spcBef>
                        <a:spcAft>
                          <a:spcPts val="0"/>
                        </a:spcAft>
                        <a:buSzPts val="1100"/>
                        <a:buFont typeface="Poppins"/>
                        <a:buChar char="●"/>
                      </a:pPr>
                      <a:r>
                        <a:rPr lang="en">
                          <a:latin typeface="Poppins"/>
                          <a:ea typeface="Poppins"/>
                          <a:cs typeface="Poppins"/>
                          <a:sym typeface="Poppins"/>
                        </a:rPr>
                        <a:t>establishing routine to build a sense of normalcy,</a:t>
                      </a:r>
                      <a:endParaRPr>
                        <a:latin typeface="Poppins"/>
                        <a:ea typeface="Poppins"/>
                        <a:cs typeface="Poppins"/>
                        <a:sym typeface="Poppins"/>
                      </a:endParaRPr>
                    </a:p>
                    <a:p>
                      <a:pPr indent="-298450" lvl="0" marL="457200" rtl="0" algn="l">
                        <a:spcBef>
                          <a:spcPts val="0"/>
                        </a:spcBef>
                        <a:spcAft>
                          <a:spcPts val="0"/>
                        </a:spcAft>
                        <a:buSzPts val="1100"/>
                        <a:buFont typeface="Poppins"/>
                        <a:buChar char="●"/>
                      </a:pPr>
                      <a:r>
                        <a:rPr lang="en">
                          <a:latin typeface="Poppins"/>
                          <a:ea typeface="Poppins"/>
                          <a:cs typeface="Poppins"/>
                          <a:sym typeface="Poppins"/>
                        </a:rPr>
                        <a:t>responding in predictable ways, and</a:t>
                      </a:r>
                      <a:endParaRPr>
                        <a:latin typeface="Poppins"/>
                        <a:ea typeface="Poppins"/>
                        <a:cs typeface="Poppins"/>
                        <a:sym typeface="Poppins"/>
                      </a:endParaRPr>
                    </a:p>
                    <a:p>
                      <a:pPr indent="-298450" lvl="0" marL="457200" rtl="0" algn="l">
                        <a:spcBef>
                          <a:spcPts val="0"/>
                        </a:spcBef>
                        <a:spcAft>
                          <a:spcPts val="0"/>
                        </a:spcAft>
                        <a:buSzPts val="1100"/>
                        <a:buFont typeface="Poppins"/>
                        <a:buChar char="●"/>
                      </a:pPr>
                      <a:r>
                        <a:rPr lang="en">
                          <a:latin typeface="Poppins"/>
                          <a:ea typeface="Poppins"/>
                          <a:cs typeface="Poppins"/>
                          <a:sym typeface="Poppins"/>
                        </a:rPr>
                        <a:t>planning for dysregulation.</a:t>
                      </a:r>
                      <a:endParaRPr>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Clr>
                          <a:schemeClr val="hlink"/>
                        </a:buClr>
                        <a:buSzPts val="1100"/>
                        <a:buFont typeface="Arial"/>
                        <a:buNone/>
                      </a:pPr>
                      <a:r>
                        <a:rPr i="1" lang="en">
                          <a:latin typeface="Poppins"/>
                          <a:ea typeface="Poppins"/>
                          <a:cs typeface="Poppins"/>
                          <a:sym typeface="Poppins"/>
                        </a:rPr>
                        <a:t>Example: I greet each student at the door each morning and let them choose a high five, handshake, hug, or just say hi. </a:t>
                      </a:r>
                      <a:endParaRPr i="1">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a:latin typeface="Poppins"/>
                          <a:ea typeface="Poppins"/>
                          <a:cs typeface="Poppins"/>
                          <a:sym typeface="Poppins"/>
                        </a:rPr>
                        <a:t>(You can delete this example to enter new text.)</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1108" name="Google Shape;1108;p43">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9" name="Google Shape;1109;p43">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10" name="Google Shape;1110;p43"/>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a:t>
            </a:r>
            <a:r>
              <a:rPr lang="en" sz="1800">
                <a:latin typeface="Poppins"/>
                <a:ea typeface="Poppins"/>
                <a:cs typeface="Poppins"/>
                <a:sym typeface="Poppins"/>
              </a:rPr>
              <a:t> on next </a:t>
            </a:r>
            <a:r>
              <a:rPr lang="en" sz="1800">
                <a:latin typeface="Poppins"/>
                <a:ea typeface="Poppins"/>
                <a:cs typeface="Poppins"/>
                <a:sym typeface="Poppins"/>
              </a:rPr>
              <a:t>page</a:t>
            </a:r>
            <a:endParaRPr sz="1800">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p44"/>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1.2.2 - From Priorities to Actions (Continued)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16" name="Google Shape;1116;p44">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17" name="Google Shape;1117;p44">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18" name="Google Shape;1118;p44">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19" name="Google Shape;1119;p44">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20" name="Google Shape;1120;p44">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21" name="Google Shape;1121;p44">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22" name="Google Shape;1122;p44">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23" name="Google Shape;1123;p44">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24" name="Google Shape;1124;p44">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25" name="Google Shape;1125;p44">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1126" name="Google Shape;1126;p44"/>
          <p:cNvGraphicFramePr/>
          <p:nvPr/>
        </p:nvGraphicFramePr>
        <p:xfrm>
          <a:off x="511525" y="1709805"/>
          <a:ext cx="3000000" cy="3000000"/>
        </p:xfrm>
        <a:graphic>
          <a:graphicData uri="http://schemas.openxmlformats.org/drawingml/2006/table">
            <a:tbl>
              <a:tblPr>
                <a:noFill/>
                <a:tableStyleId>{FC72AE3C-9F97-4905-AC4B-5E5AFB15FA01}</a:tableStyleId>
              </a:tblPr>
              <a:tblGrid>
                <a:gridCol w="2619650"/>
                <a:gridCol w="1812900"/>
                <a:gridCol w="1808000"/>
              </a:tblGrid>
              <a:tr h="606050">
                <a:tc>
                  <a:txBody>
                    <a:bodyPr/>
                    <a:lstStyle/>
                    <a:p>
                      <a:pPr indent="0" lvl="0" marL="0" rtl="0" algn="l">
                        <a:spcBef>
                          <a:spcPts val="0"/>
                        </a:spcBef>
                        <a:spcAft>
                          <a:spcPts val="0"/>
                        </a:spcAft>
                        <a:buClr>
                          <a:schemeClr val="hlink"/>
                        </a:buClr>
                        <a:buSzPts val="1100"/>
                        <a:buFont typeface="Arial"/>
                        <a:buNone/>
                      </a:pPr>
                      <a:r>
                        <a:rPr b="1" lang="en" sz="1600">
                          <a:solidFill>
                            <a:schemeClr val="hlink"/>
                          </a:solidFill>
                          <a:latin typeface="Poppins"/>
                          <a:ea typeface="Poppins"/>
                          <a:cs typeface="Poppins"/>
                          <a:sym typeface="Poppins"/>
                        </a:rPr>
                        <a:t>CONSTANTS</a:t>
                      </a:r>
                      <a:endParaRPr b="1" sz="1600">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600">
                          <a:latin typeface="Poppins"/>
                          <a:ea typeface="Poppins"/>
                          <a:cs typeface="Poppins"/>
                          <a:sym typeface="Poppins"/>
                        </a:rPr>
                        <a:t>IN-PERSON STRATEGY</a:t>
                      </a:r>
                      <a:endParaRPr b="1" sz="1600">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600">
                          <a:latin typeface="Poppins"/>
                          <a:ea typeface="Poppins"/>
                          <a:cs typeface="Poppins"/>
                          <a:sym typeface="Poppins"/>
                        </a:rPr>
                        <a:t>REMOTE/HYBRID STRATEGY</a:t>
                      </a:r>
                      <a:endParaRPr b="1" sz="1600">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018475">
                <a:tc>
                  <a:txBody>
                    <a:bodyPr/>
                    <a:lstStyle/>
                    <a:p>
                      <a:pPr indent="0" lvl="0" marL="0" rtl="0" algn="l">
                        <a:spcBef>
                          <a:spcPts val="0"/>
                        </a:spcBef>
                        <a:spcAft>
                          <a:spcPts val="0"/>
                        </a:spcAft>
                        <a:buNone/>
                      </a:pPr>
                      <a:r>
                        <a:rPr b="1" lang="en">
                          <a:latin typeface="Poppins"/>
                          <a:ea typeface="Poppins"/>
                          <a:cs typeface="Poppins"/>
                          <a:sym typeface="Poppins"/>
                        </a:rPr>
                        <a:t>Connection</a:t>
                      </a:r>
                      <a:endParaRPr b="1">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Teachers can prioritize connections by</a:t>
                      </a:r>
                      <a:endParaRPr>
                        <a:latin typeface="Poppins"/>
                        <a:ea typeface="Poppins"/>
                        <a:cs typeface="Poppins"/>
                        <a:sym typeface="Poppins"/>
                      </a:endParaRPr>
                    </a:p>
                    <a:p>
                      <a:pPr indent="-298450" lvl="0" marL="457200" rtl="0" algn="l">
                        <a:spcBef>
                          <a:spcPts val="0"/>
                        </a:spcBef>
                        <a:spcAft>
                          <a:spcPts val="0"/>
                        </a:spcAft>
                        <a:buSzPts val="1100"/>
                        <a:buFont typeface="Poppins"/>
                        <a:buChar char="●"/>
                      </a:pPr>
                      <a:r>
                        <a:rPr lang="en">
                          <a:latin typeface="Poppins"/>
                          <a:ea typeface="Poppins"/>
                          <a:cs typeface="Poppins"/>
                          <a:sym typeface="Poppins"/>
                        </a:rPr>
                        <a:t>investing in relationships with and between others and</a:t>
                      </a:r>
                      <a:endParaRPr>
                        <a:latin typeface="Poppins"/>
                        <a:ea typeface="Poppins"/>
                        <a:cs typeface="Poppins"/>
                        <a:sym typeface="Poppins"/>
                      </a:endParaRPr>
                    </a:p>
                    <a:p>
                      <a:pPr indent="-298450" lvl="0" marL="457200" rtl="0" algn="l">
                        <a:spcBef>
                          <a:spcPts val="0"/>
                        </a:spcBef>
                        <a:spcAft>
                          <a:spcPts val="0"/>
                        </a:spcAft>
                        <a:buSzPts val="1100"/>
                        <a:buFont typeface="Poppins"/>
                        <a:buChar char="●"/>
                      </a:pPr>
                      <a:r>
                        <a:rPr lang="en">
                          <a:latin typeface="Poppins"/>
                          <a:ea typeface="Poppins"/>
                          <a:cs typeface="Poppins"/>
                          <a:sym typeface="Poppins"/>
                        </a:rPr>
                        <a:t>being deliberately positive instead of neutral.</a:t>
                      </a:r>
                      <a:endParaRPr b="1">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228825">
                <a:tc>
                  <a:txBody>
                    <a:bodyPr/>
                    <a:lstStyle/>
                    <a:p>
                      <a:pPr indent="0" lvl="0" marL="0" rtl="0" algn="l">
                        <a:spcBef>
                          <a:spcPts val="0"/>
                        </a:spcBef>
                        <a:spcAft>
                          <a:spcPts val="0"/>
                        </a:spcAft>
                        <a:buNone/>
                      </a:pPr>
                      <a:r>
                        <a:rPr b="1" lang="en">
                          <a:latin typeface="Poppins"/>
                          <a:ea typeface="Poppins"/>
                          <a:cs typeface="Poppins"/>
                          <a:sym typeface="Poppins"/>
                        </a:rPr>
                        <a:t>Flexibility</a:t>
                      </a:r>
                      <a:endParaRPr b="1">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Teachers can prioritize flexibility by</a:t>
                      </a:r>
                      <a:endParaRPr>
                        <a:latin typeface="Poppins"/>
                        <a:ea typeface="Poppins"/>
                        <a:cs typeface="Poppins"/>
                        <a:sym typeface="Poppins"/>
                      </a:endParaRPr>
                    </a:p>
                    <a:p>
                      <a:pPr indent="-298450" lvl="0" marL="457200" rtl="0" algn="l">
                        <a:spcBef>
                          <a:spcPts val="0"/>
                        </a:spcBef>
                        <a:spcAft>
                          <a:spcPts val="0"/>
                        </a:spcAft>
                        <a:buSzPts val="1100"/>
                        <a:buFont typeface="Poppins"/>
                        <a:buChar char="●"/>
                      </a:pPr>
                      <a:r>
                        <a:rPr lang="en">
                          <a:latin typeface="Poppins"/>
                          <a:ea typeface="Poppins"/>
                          <a:cs typeface="Poppins"/>
                          <a:sym typeface="Poppins"/>
                        </a:rPr>
                        <a:t>observing and adjusting targets and approaches and</a:t>
                      </a:r>
                      <a:endParaRPr>
                        <a:latin typeface="Poppins"/>
                        <a:ea typeface="Poppins"/>
                        <a:cs typeface="Poppins"/>
                        <a:sym typeface="Poppins"/>
                      </a:endParaRPr>
                    </a:p>
                    <a:p>
                      <a:pPr indent="-298450" lvl="0" marL="457200" rtl="0" algn="l">
                        <a:spcBef>
                          <a:spcPts val="0"/>
                        </a:spcBef>
                        <a:spcAft>
                          <a:spcPts val="0"/>
                        </a:spcAft>
                        <a:buSzPts val="1100"/>
                        <a:buFont typeface="Poppins"/>
                        <a:buChar char="●"/>
                      </a:pPr>
                      <a:r>
                        <a:rPr lang="en">
                          <a:latin typeface="Poppins"/>
                          <a:ea typeface="Poppins"/>
                          <a:cs typeface="Poppins"/>
                          <a:sym typeface="Poppins"/>
                        </a:rPr>
                        <a:t>allowing for multiple paths towards demonstrating learning.</a:t>
                      </a:r>
                      <a:endParaRPr>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2859925">
                <a:tc>
                  <a:txBody>
                    <a:bodyPr/>
                    <a:lstStyle/>
                    <a:p>
                      <a:pPr indent="0" lvl="0" marL="0" rtl="0" algn="l">
                        <a:spcBef>
                          <a:spcPts val="0"/>
                        </a:spcBef>
                        <a:spcAft>
                          <a:spcPts val="0"/>
                        </a:spcAft>
                        <a:buNone/>
                      </a:pPr>
                      <a:r>
                        <a:rPr b="1" lang="en">
                          <a:latin typeface="Poppins"/>
                          <a:ea typeface="Poppins"/>
                          <a:cs typeface="Poppins"/>
                          <a:sym typeface="Poppins"/>
                        </a:rPr>
                        <a:t>Empowerment</a:t>
                      </a:r>
                      <a:endParaRPr b="1">
                        <a:latin typeface="Poppins"/>
                        <a:ea typeface="Poppins"/>
                        <a:cs typeface="Poppins"/>
                        <a:sym typeface="Poppins"/>
                      </a:endParaRPr>
                    </a:p>
                    <a:p>
                      <a:pPr indent="0" lvl="0" marL="0" rtl="0" algn="l">
                        <a:spcBef>
                          <a:spcPts val="0"/>
                        </a:spcBef>
                        <a:spcAft>
                          <a:spcPts val="0"/>
                        </a:spcAft>
                        <a:buNone/>
                      </a:pPr>
                      <a:r>
                        <a:rPr lang="en">
                          <a:latin typeface="Poppins"/>
                          <a:ea typeface="Poppins"/>
                          <a:cs typeface="Poppins"/>
                          <a:sym typeface="Poppins"/>
                        </a:rPr>
                        <a:t>Teachers can prioritize empowering students by</a:t>
                      </a:r>
                      <a:endParaRPr>
                        <a:latin typeface="Poppins"/>
                        <a:ea typeface="Poppins"/>
                        <a:cs typeface="Poppins"/>
                        <a:sym typeface="Poppins"/>
                      </a:endParaRPr>
                    </a:p>
                    <a:p>
                      <a:pPr indent="-298450" lvl="0" marL="457200" rtl="0" algn="l">
                        <a:spcBef>
                          <a:spcPts val="0"/>
                        </a:spcBef>
                        <a:spcAft>
                          <a:spcPts val="0"/>
                        </a:spcAft>
                        <a:buSzPts val="1100"/>
                        <a:buFont typeface="Poppins"/>
                        <a:buChar char="●"/>
                      </a:pPr>
                      <a:r>
                        <a:rPr lang="en">
                          <a:latin typeface="Poppins"/>
                          <a:ea typeface="Poppins"/>
                          <a:cs typeface="Poppins"/>
                          <a:sym typeface="Poppins"/>
                        </a:rPr>
                        <a:t>providing students with authentic choices,</a:t>
                      </a:r>
                      <a:endParaRPr>
                        <a:latin typeface="Poppins"/>
                        <a:ea typeface="Poppins"/>
                        <a:cs typeface="Poppins"/>
                        <a:sym typeface="Poppins"/>
                      </a:endParaRPr>
                    </a:p>
                    <a:p>
                      <a:pPr indent="-298450" lvl="0" marL="457200" rtl="0" algn="l">
                        <a:spcBef>
                          <a:spcPts val="0"/>
                        </a:spcBef>
                        <a:spcAft>
                          <a:spcPts val="0"/>
                        </a:spcAft>
                        <a:buSzPts val="1100"/>
                        <a:buFont typeface="Poppins"/>
                        <a:buChar char="●"/>
                      </a:pPr>
                      <a:r>
                        <a:rPr lang="en">
                          <a:latin typeface="Poppins"/>
                          <a:ea typeface="Poppins"/>
                          <a:cs typeface="Poppins"/>
                          <a:sym typeface="Poppins"/>
                        </a:rPr>
                        <a:t>practicing and modeling consent,</a:t>
                      </a:r>
                      <a:endParaRPr>
                        <a:latin typeface="Poppins"/>
                        <a:ea typeface="Poppins"/>
                        <a:cs typeface="Poppins"/>
                        <a:sym typeface="Poppins"/>
                      </a:endParaRPr>
                    </a:p>
                    <a:p>
                      <a:pPr indent="-298450" lvl="0" marL="457200" rtl="0" algn="l">
                        <a:spcBef>
                          <a:spcPts val="0"/>
                        </a:spcBef>
                        <a:spcAft>
                          <a:spcPts val="0"/>
                        </a:spcAft>
                        <a:buSzPts val="1100"/>
                        <a:buFont typeface="Poppins"/>
                        <a:buChar char="●"/>
                      </a:pPr>
                      <a:r>
                        <a:rPr lang="en">
                          <a:latin typeface="Poppins"/>
                          <a:ea typeface="Poppins"/>
                          <a:cs typeface="Poppins"/>
                          <a:sym typeface="Poppins"/>
                        </a:rPr>
                        <a:t>establishing opt-in policies, and</a:t>
                      </a:r>
                      <a:endParaRPr>
                        <a:latin typeface="Poppins"/>
                        <a:ea typeface="Poppins"/>
                        <a:cs typeface="Poppins"/>
                        <a:sym typeface="Poppins"/>
                      </a:endParaRPr>
                    </a:p>
                    <a:p>
                      <a:pPr indent="-298450" lvl="0" marL="457200" rtl="0" algn="l">
                        <a:spcBef>
                          <a:spcPts val="0"/>
                        </a:spcBef>
                        <a:spcAft>
                          <a:spcPts val="0"/>
                        </a:spcAft>
                        <a:buSzPts val="1100"/>
                        <a:buFont typeface="Poppins"/>
                        <a:buChar char="●"/>
                      </a:pPr>
                      <a:r>
                        <a:rPr lang="en">
                          <a:latin typeface="Poppins"/>
                          <a:ea typeface="Poppins"/>
                          <a:cs typeface="Poppins"/>
                          <a:sym typeface="Poppins"/>
                        </a:rPr>
                        <a:t>minimizing compliance for compliance-sake.</a:t>
                      </a:r>
                      <a:endParaRPr>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i="1" lang="en">
                          <a:latin typeface="Poppins"/>
                          <a:ea typeface="Poppins"/>
                          <a:cs typeface="Poppins"/>
                          <a:sym typeface="Poppins"/>
                        </a:rPr>
                        <a:t>Example: My students always have the choice of unmuting or using the chat in discussions and if they use the chat or voice in their responses. </a:t>
                      </a:r>
                      <a:r>
                        <a:rPr lang="en">
                          <a:solidFill>
                            <a:schemeClr val="hlink"/>
                          </a:solidFill>
                          <a:latin typeface="Poppins"/>
                          <a:ea typeface="Poppins"/>
                          <a:cs typeface="Poppins"/>
                          <a:sym typeface="Poppins"/>
                        </a:rPr>
                        <a:t>(You can delete this example to enter new text.)</a:t>
                      </a:r>
                      <a:endParaRPr>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1127" name="Google Shape;1127;p44">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8" name="Google Shape;1128;p44">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sp>
        <p:nvSpPr>
          <p:cNvPr id="1133" name="Google Shape;1133;p45"/>
          <p:cNvSpPr txBox="1"/>
          <p:nvPr>
            <p:ph type="title"/>
          </p:nvPr>
        </p:nvSpPr>
        <p:spPr>
          <a:xfrm>
            <a:off x="374550" y="322825"/>
            <a:ext cx="58839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00"/>
              <a:t>Activity 1.2.3 - </a:t>
            </a:r>
            <a:r>
              <a:rPr lang="en" sz="3100"/>
              <a:t>Applying Equity-Centered, Trauma-Informed Priorities</a:t>
            </a:r>
            <a:endParaRPr sz="3100"/>
          </a:p>
          <a:p>
            <a:pPr indent="0" lvl="0" marL="0" rtl="0" algn="l">
              <a:spcBef>
                <a:spcPts val="0"/>
              </a:spcBef>
              <a:spcAft>
                <a:spcPts val="0"/>
              </a:spcAft>
              <a:buSzPts val="990"/>
              <a:buNone/>
            </a:pPr>
            <a:r>
              <a:t/>
            </a:r>
            <a:endParaRPr sz="3600"/>
          </a:p>
        </p:txBody>
      </p:sp>
      <p:sp>
        <p:nvSpPr>
          <p:cNvPr id="1134" name="Google Shape;1134;p45"/>
          <p:cNvSpPr txBox="1"/>
          <p:nvPr>
            <p:ph idx="1" type="body"/>
          </p:nvPr>
        </p:nvSpPr>
        <p:spPr>
          <a:xfrm>
            <a:off x="374550" y="1546025"/>
            <a:ext cx="6514500" cy="8037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chemeClr val="hlink"/>
                </a:solidFill>
              </a:rPr>
              <a:t>This activity is designed to help you a</a:t>
            </a:r>
            <a:r>
              <a:rPr lang="en" sz="1700">
                <a:solidFill>
                  <a:schemeClr val="hlink"/>
                </a:solidFill>
              </a:rPr>
              <a:t>pply the four constants that guide equity-centered, trauma-informed teaching.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00000"/>
              </a:lnSpc>
              <a:spcBef>
                <a:spcPts val="0"/>
              </a:spcBef>
              <a:spcAft>
                <a:spcPts val="0"/>
              </a:spcAft>
              <a:buNone/>
            </a:pPr>
            <a:r>
              <a:rPr i="1" lang="en" sz="1700">
                <a:solidFill>
                  <a:schemeClr val="hlink"/>
                </a:solidFill>
              </a:rPr>
              <a:t>INSTRUCTIONS:</a:t>
            </a:r>
            <a:endParaRPr i="1" sz="1700">
              <a:solidFill>
                <a:schemeClr val="hlink"/>
              </a:solidFill>
            </a:endParaRPr>
          </a:p>
          <a:p>
            <a:pPr indent="-336550" lvl="0" marL="457200" rtl="0" algn="l">
              <a:lnSpc>
                <a:spcPct val="115000"/>
              </a:lnSpc>
              <a:spcBef>
                <a:spcPts val="0"/>
              </a:spcBef>
              <a:spcAft>
                <a:spcPts val="0"/>
              </a:spcAft>
              <a:buClr>
                <a:schemeClr val="hlink"/>
              </a:buClr>
              <a:buSzPts val="1700"/>
              <a:buFont typeface="Esteban"/>
              <a:buChar char="●"/>
            </a:pPr>
            <a:r>
              <a:rPr lang="en" sz="1700">
                <a:solidFill>
                  <a:schemeClr val="hlink"/>
                </a:solidFill>
              </a:rPr>
              <a:t>In Session 1, </a:t>
            </a:r>
            <a:r>
              <a:rPr lang="en" sz="1700" u="sng">
                <a:solidFill>
                  <a:schemeClr val="hlink"/>
                </a:solidFill>
                <a:hlinkClick action="ppaction://hlinksldjump" r:id="rId3"/>
              </a:rPr>
              <a:t>Activity 1.1.3</a:t>
            </a:r>
            <a:r>
              <a:rPr lang="en" sz="1700">
                <a:solidFill>
                  <a:schemeClr val="hlink"/>
                </a:solidFill>
              </a:rPr>
              <a:t>, you selected a favorite lesson plan that you have taught successfully in the past. Please return to that lesson plan for this activity. </a:t>
            </a:r>
            <a:endParaRPr sz="1700">
              <a:solidFill>
                <a:schemeClr val="hlink"/>
              </a:solidFill>
            </a:endParaRPr>
          </a:p>
          <a:p>
            <a:pPr indent="-336550" lvl="0" marL="457200" rtl="0" algn="l">
              <a:lnSpc>
                <a:spcPct val="115000"/>
              </a:lnSpc>
              <a:spcBef>
                <a:spcPts val="0"/>
              </a:spcBef>
              <a:spcAft>
                <a:spcPts val="0"/>
              </a:spcAft>
              <a:buClr>
                <a:schemeClr val="hlink"/>
              </a:buClr>
              <a:buSzPts val="1700"/>
              <a:buFont typeface="Esteban"/>
              <a:buChar char="●"/>
            </a:pPr>
            <a:r>
              <a:rPr lang="en" sz="1700">
                <a:solidFill>
                  <a:schemeClr val="hlink"/>
                </a:solidFill>
              </a:rPr>
              <a:t>Reviewing your lesson, reflect on how it applies the four constants that guide equity-centered, trauma-informed teaching. </a:t>
            </a:r>
            <a:endParaRPr sz="1700">
              <a:solidFill>
                <a:schemeClr val="hlink"/>
              </a:solidFill>
            </a:endParaRPr>
          </a:p>
          <a:p>
            <a:pPr indent="-336550" lvl="0" marL="457200" rtl="0" algn="l">
              <a:lnSpc>
                <a:spcPct val="115000"/>
              </a:lnSpc>
              <a:spcBef>
                <a:spcPts val="0"/>
              </a:spcBef>
              <a:spcAft>
                <a:spcPts val="0"/>
              </a:spcAft>
              <a:buClr>
                <a:schemeClr val="hlink"/>
              </a:buClr>
              <a:buSzPts val="1700"/>
              <a:buFont typeface="Esteban"/>
              <a:buChar char="●"/>
            </a:pPr>
            <a:r>
              <a:rPr lang="en" sz="1700">
                <a:solidFill>
                  <a:schemeClr val="hlink"/>
                </a:solidFill>
              </a:rPr>
              <a:t>Consider the prompts </a:t>
            </a:r>
            <a:r>
              <a:rPr i="1" lang="en" sz="1700">
                <a:solidFill>
                  <a:schemeClr val="hlink"/>
                </a:solidFill>
              </a:rPr>
              <a:t>on the following pages</a:t>
            </a:r>
            <a:r>
              <a:rPr lang="en" sz="1700">
                <a:solidFill>
                  <a:schemeClr val="hlink"/>
                </a:solidFill>
              </a:rPr>
              <a:t>, and complete the tables with changes you might make to enhance your equity-centered, trauma-informed approach to teaching for all your students. </a:t>
            </a:r>
            <a:endParaRPr sz="1700">
              <a:solidFill>
                <a:schemeClr val="hlink"/>
              </a:solidFill>
            </a:endParaRPr>
          </a:p>
          <a:p>
            <a:pPr indent="-336550" lvl="0" marL="457200" rtl="0" algn="l">
              <a:lnSpc>
                <a:spcPct val="115000"/>
              </a:lnSpc>
              <a:spcBef>
                <a:spcPts val="0"/>
              </a:spcBef>
              <a:spcAft>
                <a:spcPts val="0"/>
              </a:spcAft>
              <a:buClr>
                <a:schemeClr val="hlink"/>
              </a:buClr>
              <a:buSzPts val="1700"/>
              <a:buFont typeface="Esteban"/>
              <a:buChar char="●"/>
            </a:pPr>
            <a:r>
              <a:rPr lang="en" sz="1700">
                <a:solidFill>
                  <a:schemeClr val="hlink"/>
                </a:solidFill>
              </a:rPr>
              <a:t>For ideas related to creating predictable, flexible, connected, and student-empowered learning environments, take a look at the Extend section of this session, which contains resources specific to these four constants.</a:t>
            </a:r>
            <a:endParaRPr sz="1700">
              <a:solidFill>
                <a:schemeClr val="hlink"/>
              </a:solidFill>
            </a:endParaRPr>
          </a:p>
          <a:p>
            <a:pPr indent="-336550" lvl="0" marL="457200" rtl="0" algn="l">
              <a:lnSpc>
                <a:spcPct val="115000"/>
              </a:lnSpc>
              <a:spcBef>
                <a:spcPts val="0"/>
              </a:spcBef>
              <a:spcAft>
                <a:spcPts val="0"/>
              </a:spcAft>
              <a:buClr>
                <a:schemeClr val="hlink"/>
              </a:buClr>
              <a:buSzPts val="1700"/>
              <a:buFont typeface="Noto Sans Symbols"/>
              <a:buChar char="●"/>
            </a:pPr>
            <a:r>
              <a:rPr i="1" lang="en" sz="1700">
                <a:solidFill>
                  <a:schemeClr val="hlink"/>
                </a:solidFill>
              </a:rPr>
              <a:t>NOTE: </a:t>
            </a:r>
            <a:r>
              <a:rPr lang="en" sz="1700">
                <a:solidFill>
                  <a:schemeClr val="hlink"/>
                </a:solidFill>
              </a:rPr>
              <a:t>This task is designed to inspire reflection. As you complete this activity, please keep in mind that equity-centered, trauma-informed teaching is not a one-time adjustment, but a series of ongoing, intentional decisions and interactions that center your students.</a:t>
            </a:r>
            <a:endParaRPr sz="1700">
              <a:solidFill>
                <a:schemeClr val="hlink"/>
              </a:solidFill>
            </a:endParaRPr>
          </a:p>
        </p:txBody>
      </p:sp>
      <p:sp>
        <p:nvSpPr>
          <p:cNvPr id="1135" name="Google Shape;1135;p45">
            <a:hlinkClick action="ppaction://hlinksldjump" r:id="rId4"/>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36" name="Google Shape;1136;p45">
            <a:hlinkClick action="ppaction://hlinksldjump" r:id="rId5"/>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37" name="Google Shape;1137;p45">
            <a:hlinkClick action="ppaction://hlinksldjump" r:id="rId6"/>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38" name="Google Shape;1138;p45">
            <a:hlinkClick action="ppaction://hlinksldjump" r:id="rId7"/>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39" name="Google Shape;1139;p45">
            <a:hlinkClick action="ppaction://hlinksldjump" r:id="rId8"/>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40" name="Google Shape;1140;p45">
            <a:hlinkClick action="ppaction://hlinksldjump" r:id="rId9"/>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41" name="Google Shape;1141;p45">
            <a:hlinkClick action="ppaction://hlinksldjump" r:id="rId10"/>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42" name="Google Shape;1142;p45">
            <a:hlinkClick action="ppaction://hlinksldjump" r:id="rId11"/>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43" name="Google Shape;1143;p45">
            <a:hlinkClick action="ppaction://hlinksldjump" r:id="rId12"/>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44" name="Google Shape;1144;p45">
            <a:hlinkClick action="ppaction://hlinksldjump" r:id="rId13"/>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45" name="Google Shape;1145;p45">
            <a:hlinkClick action="ppaction://hlinksldjump" r:id="rId1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6" name="Google Shape;1146;p45">
            <a:hlinkClick action="ppaction://hlinksldjump" r:id="rId15"/>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7" name="Google Shape;1147;p45"/>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a:t>
            </a:r>
            <a:r>
              <a:rPr lang="en" sz="1800">
                <a:latin typeface="Poppins"/>
                <a:ea typeface="Poppins"/>
                <a:cs typeface="Poppins"/>
                <a:sym typeface="Poppins"/>
              </a:rPr>
              <a:t> on next </a:t>
            </a:r>
            <a:r>
              <a:rPr lang="en" sz="1800">
                <a:latin typeface="Poppins"/>
                <a:ea typeface="Poppins"/>
                <a:cs typeface="Poppins"/>
                <a:sym typeface="Poppins"/>
              </a:rPr>
              <a:t>page</a:t>
            </a:r>
            <a:endParaRPr sz="1800">
              <a:latin typeface="Poppins"/>
              <a:ea typeface="Poppins"/>
              <a:cs typeface="Poppins"/>
              <a:sym typeface="Poppins"/>
            </a:endParaRPr>
          </a:p>
        </p:txBody>
      </p:sp>
      <p:pic>
        <p:nvPicPr>
          <p:cNvPr id="1148" name="Google Shape;1148;p45"/>
          <p:cNvPicPr preferRelativeResize="0"/>
          <p:nvPr/>
        </p:nvPicPr>
        <p:blipFill rotWithShape="1">
          <a:blip r:embed="rId16">
            <a:alphaModFix/>
          </a:blip>
          <a:srcRect b="2189" l="0" r="0" t="2180"/>
          <a:stretch/>
        </p:blipFill>
        <p:spPr>
          <a:xfrm>
            <a:off x="6056625" y="33625"/>
            <a:ext cx="1158600" cy="1158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 name="Shape 1152"/>
        <p:cNvGrpSpPr/>
        <p:nvPr/>
      </p:nvGrpSpPr>
      <p:grpSpPr>
        <a:xfrm>
          <a:off x="0" y="0"/>
          <a:ext cx="0" cy="0"/>
          <a:chOff x="0" y="0"/>
          <a:chExt cx="0" cy="0"/>
        </a:xfrm>
      </p:grpSpPr>
      <p:sp>
        <p:nvSpPr>
          <p:cNvPr id="1153" name="Google Shape;1153;p46"/>
          <p:cNvSpPr txBox="1"/>
          <p:nvPr>
            <p:ph idx="1" type="body"/>
          </p:nvPr>
        </p:nvSpPr>
        <p:spPr>
          <a:xfrm>
            <a:off x="374550" y="2156275"/>
            <a:ext cx="6514500" cy="7427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hlink"/>
              </a:buClr>
              <a:buSzPts val="1100"/>
              <a:buFont typeface="Arial"/>
              <a:buNone/>
            </a:pPr>
            <a:r>
              <a:t/>
            </a:r>
            <a:endParaRPr b="1"/>
          </a:p>
          <a:p>
            <a:pPr indent="0" lvl="0" marL="0" rtl="0" algn="ctr">
              <a:lnSpc>
                <a:spcPct val="100000"/>
              </a:lnSpc>
              <a:spcBef>
                <a:spcPts val="0"/>
              </a:spcBef>
              <a:spcAft>
                <a:spcPts val="0"/>
              </a:spcAft>
              <a:buNone/>
            </a:pPr>
            <a:r>
              <a:t/>
            </a:r>
            <a:endParaRPr/>
          </a:p>
        </p:txBody>
      </p:sp>
      <p:sp>
        <p:nvSpPr>
          <p:cNvPr id="1154" name="Google Shape;1154;p46">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55" name="Google Shape;1155;p46">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56" name="Google Shape;1156;p46">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57" name="Google Shape;1157;p46">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58" name="Google Shape;1158;p46">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59" name="Google Shape;1159;p46">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60" name="Google Shape;1160;p46">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61" name="Google Shape;1161;p46">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62" name="Google Shape;1162;p46">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63" name="Google Shape;1163;p46">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1164" name="Google Shape;1164;p46"/>
          <p:cNvGraphicFramePr/>
          <p:nvPr/>
        </p:nvGraphicFramePr>
        <p:xfrm>
          <a:off x="374550" y="1730490"/>
          <a:ext cx="3000000" cy="3000000"/>
        </p:xfrm>
        <a:graphic>
          <a:graphicData uri="http://schemas.openxmlformats.org/drawingml/2006/table">
            <a:tbl>
              <a:tblPr>
                <a:noFill/>
                <a:tableStyleId>{FC72AE3C-9F97-4905-AC4B-5E5AFB15FA01}</a:tableStyleId>
              </a:tblPr>
              <a:tblGrid>
                <a:gridCol w="1700100"/>
                <a:gridCol w="1604800"/>
                <a:gridCol w="1604800"/>
                <a:gridCol w="1604800"/>
              </a:tblGrid>
              <a:tr h="2316725">
                <a:tc>
                  <a:txBody>
                    <a:bodyPr/>
                    <a:lstStyle/>
                    <a:p>
                      <a:pPr indent="0" lvl="0" marL="0" rtl="0" algn="l">
                        <a:spcBef>
                          <a:spcPts val="0"/>
                        </a:spcBef>
                        <a:spcAft>
                          <a:spcPts val="0"/>
                        </a:spcAft>
                        <a:buNone/>
                      </a:pPr>
                      <a:r>
                        <a:rPr b="1" lang="en" sz="1500">
                          <a:latin typeface="Poppins"/>
                          <a:ea typeface="Poppins"/>
                          <a:cs typeface="Poppins"/>
                          <a:sym typeface="Poppins"/>
                        </a:rPr>
                        <a:t>CONSTANTS</a:t>
                      </a:r>
                      <a:endParaRPr b="1" sz="1500">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500">
                          <a:latin typeface="Poppins"/>
                          <a:ea typeface="Poppins"/>
                          <a:cs typeface="Poppins"/>
                          <a:sym typeface="Poppins"/>
                        </a:rPr>
                        <a:t>How can you create a learning environment and use teaching strategies prioritizing…?</a:t>
                      </a:r>
                      <a:endParaRPr sz="1500">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500">
                          <a:latin typeface="Poppins"/>
                          <a:ea typeface="Poppins"/>
                          <a:cs typeface="Poppins"/>
                          <a:sym typeface="Poppins"/>
                        </a:rPr>
                        <a:t>How does this action or </a:t>
                      </a:r>
                      <a:endParaRPr sz="1500">
                        <a:latin typeface="Poppins"/>
                        <a:ea typeface="Poppins"/>
                        <a:cs typeface="Poppins"/>
                        <a:sym typeface="Poppins"/>
                      </a:endParaRPr>
                    </a:p>
                    <a:p>
                      <a:pPr indent="0" lvl="0" marL="0" rtl="0" algn="l">
                        <a:spcBef>
                          <a:spcPts val="0"/>
                        </a:spcBef>
                        <a:spcAft>
                          <a:spcPts val="0"/>
                        </a:spcAft>
                        <a:buNone/>
                      </a:pPr>
                      <a:r>
                        <a:rPr lang="en" sz="1500">
                          <a:latin typeface="Poppins"/>
                          <a:ea typeface="Poppins"/>
                          <a:cs typeface="Poppins"/>
                          <a:sym typeface="Poppins"/>
                        </a:rPr>
                        <a:t>strategy align with an equity-</a:t>
                      </a:r>
                      <a:endParaRPr sz="1500">
                        <a:latin typeface="Poppins"/>
                        <a:ea typeface="Poppins"/>
                        <a:cs typeface="Poppins"/>
                        <a:sym typeface="Poppins"/>
                      </a:endParaRPr>
                    </a:p>
                    <a:p>
                      <a:pPr indent="0" lvl="0" marL="0" rtl="0" algn="l">
                        <a:spcBef>
                          <a:spcPts val="0"/>
                        </a:spcBef>
                        <a:spcAft>
                          <a:spcPts val="0"/>
                        </a:spcAft>
                        <a:buNone/>
                      </a:pPr>
                      <a:r>
                        <a:rPr lang="en" sz="1500">
                          <a:latin typeface="Poppins"/>
                          <a:ea typeface="Poppins"/>
                          <a:cs typeface="Poppins"/>
                          <a:sym typeface="Poppins"/>
                        </a:rPr>
                        <a:t>centered, trauma-</a:t>
                      </a:r>
                      <a:endParaRPr sz="1500">
                        <a:latin typeface="Poppins"/>
                        <a:ea typeface="Poppins"/>
                        <a:cs typeface="Poppins"/>
                        <a:sym typeface="Poppins"/>
                      </a:endParaRPr>
                    </a:p>
                    <a:p>
                      <a:pPr indent="0" lvl="0" marL="0" rtl="0" algn="l">
                        <a:spcBef>
                          <a:spcPts val="0"/>
                        </a:spcBef>
                        <a:spcAft>
                          <a:spcPts val="0"/>
                        </a:spcAft>
                        <a:buNone/>
                      </a:pPr>
                      <a:r>
                        <a:rPr lang="en" sz="1500">
                          <a:latin typeface="Poppins"/>
                          <a:ea typeface="Poppins"/>
                          <a:cs typeface="Poppins"/>
                          <a:sym typeface="Poppins"/>
                        </a:rPr>
                        <a:t>informed approach to teaching?</a:t>
                      </a:r>
                      <a:endParaRPr sz="1500">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500">
                          <a:latin typeface="Poppins"/>
                          <a:ea typeface="Poppins"/>
                          <a:cs typeface="Poppins"/>
                          <a:sym typeface="Poppins"/>
                        </a:rPr>
                        <a:t>How might this strategy be delivered in a remote or hybrid learning environment?</a:t>
                      </a:r>
                      <a:endParaRPr sz="1500">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r>
              <a:tr h="1266150">
                <a:tc>
                  <a:txBody>
                    <a:bodyPr/>
                    <a:lstStyle/>
                    <a:p>
                      <a:pPr indent="0" lvl="0" marL="0" rtl="0" algn="l">
                        <a:lnSpc>
                          <a:spcPct val="115000"/>
                        </a:lnSpc>
                        <a:spcBef>
                          <a:spcPts val="1200"/>
                        </a:spcBef>
                        <a:spcAft>
                          <a:spcPts val="0"/>
                        </a:spcAft>
                        <a:buNone/>
                      </a:pPr>
                      <a:r>
                        <a:rPr b="1" lang="en" sz="1500">
                          <a:solidFill>
                            <a:srgbClr val="262626"/>
                          </a:solidFill>
                          <a:latin typeface="Poppins"/>
                          <a:ea typeface="Poppins"/>
                          <a:cs typeface="Poppins"/>
                          <a:sym typeface="Poppins"/>
                        </a:rPr>
                        <a:t>Predictability</a:t>
                      </a:r>
                      <a:endParaRPr b="1" sz="1500">
                        <a:solidFill>
                          <a:srgbClr val="262626"/>
                        </a:solidFill>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266150">
                <a:tc>
                  <a:txBody>
                    <a:bodyPr/>
                    <a:lstStyle/>
                    <a:p>
                      <a:pPr indent="0" lvl="0" marL="0" rtl="0" algn="l">
                        <a:lnSpc>
                          <a:spcPct val="115000"/>
                        </a:lnSpc>
                        <a:spcBef>
                          <a:spcPts val="1200"/>
                        </a:spcBef>
                        <a:spcAft>
                          <a:spcPts val="0"/>
                        </a:spcAft>
                        <a:buNone/>
                      </a:pPr>
                      <a:r>
                        <a:rPr b="1" lang="en" sz="1500">
                          <a:solidFill>
                            <a:srgbClr val="262626"/>
                          </a:solidFill>
                          <a:latin typeface="Poppins"/>
                          <a:ea typeface="Poppins"/>
                          <a:cs typeface="Poppins"/>
                          <a:sym typeface="Poppins"/>
                        </a:rPr>
                        <a:t>Flexibility</a:t>
                      </a:r>
                      <a:endParaRPr b="1" sz="1500">
                        <a:solidFill>
                          <a:srgbClr val="262626"/>
                        </a:solidFill>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266150">
                <a:tc>
                  <a:txBody>
                    <a:bodyPr/>
                    <a:lstStyle/>
                    <a:p>
                      <a:pPr indent="0" lvl="0" marL="0" rtl="0" algn="l">
                        <a:lnSpc>
                          <a:spcPct val="115000"/>
                        </a:lnSpc>
                        <a:spcBef>
                          <a:spcPts val="1200"/>
                        </a:spcBef>
                        <a:spcAft>
                          <a:spcPts val="0"/>
                        </a:spcAft>
                        <a:buNone/>
                      </a:pPr>
                      <a:r>
                        <a:rPr b="1" lang="en" sz="1500">
                          <a:solidFill>
                            <a:srgbClr val="262626"/>
                          </a:solidFill>
                          <a:latin typeface="Poppins"/>
                          <a:ea typeface="Poppins"/>
                          <a:cs typeface="Poppins"/>
                          <a:sym typeface="Poppins"/>
                        </a:rPr>
                        <a:t>Connectivity</a:t>
                      </a:r>
                      <a:endParaRPr b="1" sz="1500">
                        <a:solidFill>
                          <a:srgbClr val="262626"/>
                        </a:solidFill>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196950">
                <a:tc>
                  <a:txBody>
                    <a:bodyPr/>
                    <a:lstStyle/>
                    <a:p>
                      <a:pPr indent="0" lvl="0" marL="0" rtl="0" algn="l">
                        <a:lnSpc>
                          <a:spcPct val="115000"/>
                        </a:lnSpc>
                        <a:spcBef>
                          <a:spcPts val="1200"/>
                        </a:spcBef>
                        <a:spcAft>
                          <a:spcPts val="0"/>
                        </a:spcAft>
                        <a:buClr>
                          <a:schemeClr val="hlink"/>
                        </a:buClr>
                        <a:buSzPts val="1100"/>
                        <a:buFont typeface="Arial"/>
                        <a:buNone/>
                      </a:pPr>
                      <a:r>
                        <a:rPr b="1" lang="en" sz="1500">
                          <a:solidFill>
                            <a:srgbClr val="262626"/>
                          </a:solidFill>
                          <a:latin typeface="Poppins"/>
                          <a:ea typeface="Poppins"/>
                          <a:cs typeface="Poppins"/>
                          <a:sym typeface="Poppins"/>
                        </a:rPr>
                        <a:t>Student  Empowerment</a:t>
                      </a:r>
                      <a:endParaRPr b="1" sz="1500">
                        <a:solidFill>
                          <a:srgbClr val="262626"/>
                        </a:solidFill>
                        <a:latin typeface="Poppins"/>
                        <a:ea typeface="Poppins"/>
                        <a:cs typeface="Poppins"/>
                        <a:sym typeface="Poppins"/>
                      </a:endParaRPr>
                    </a:p>
                    <a:p>
                      <a:pPr indent="0" lvl="0" marL="0" rtl="0" algn="l">
                        <a:spcBef>
                          <a:spcPts val="0"/>
                        </a:spcBef>
                        <a:spcAft>
                          <a:spcPts val="0"/>
                        </a:spcAft>
                        <a:buNone/>
                      </a:pPr>
                      <a:r>
                        <a:t/>
                      </a:r>
                      <a:endParaRPr b="1" sz="1500">
                        <a:solidFill>
                          <a:srgbClr val="262626"/>
                        </a:solidFill>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1165" name="Google Shape;1165;p46">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66" name="Google Shape;1166;p46">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67" name="Google Shape;1167;p46"/>
          <p:cNvSpPr txBox="1"/>
          <p:nvPr/>
        </p:nvSpPr>
        <p:spPr>
          <a:xfrm>
            <a:off x="1851150" y="9639550"/>
            <a:ext cx="3561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a:t>
            </a:r>
            <a:r>
              <a:rPr lang="en" sz="1800">
                <a:latin typeface="Poppins"/>
                <a:ea typeface="Poppins"/>
                <a:cs typeface="Poppins"/>
                <a:sym typeface="Poppins"/>
              </a:rPr>
              <a:t> on next </a:t>
            </a:r>
            <a:r>
              <a:rPr lang="en" sz="1800">
                <a:latin typeface="Poppins"/>
                <a:ea typeface="Poppins"/>
                <a:cs typeface="Poppins"/>
                <a:sym typeface="Poppins"/>
              </a:rPr>
              <a:t>page</a:t>
            </a:r>
            <a:endParaRPr>
              <a:latin typeface="Poppins"/>
              <a:ea typeface="Poppins"/>
              <a:cs typeface="Poppins"/>
              <a:sym typeface="Poppins"/>
            </a:endParaRPr>
          </a:p>
        </p:txBody>
      </p:sp>
      <p:pic>
        <p:nvPicPr>
          <p:cNvPr id="1168" name="Google Shape;1168;p46"/>
          <p:cNvPicPr preferRelativeResize="0"/>
          <p:nvPr/>
        </p:nvPicPr>
        <p:blipFill rotWithShape="1">
          <a:blip r:embed="rId15">
            <a:alphaModFix/>
          </a:blip>
          <a:srcRect b="2189" l="0" r="0" t="2180"/>
          <a:stretch/>
        </p:blipFill>
        <p:spPr>
          <a:xfrm>
            <a:off x="6056625" y="33625"/>
            <a:ext cx="1158600" cy="1158600"/>
          </a:xfrm>
          <a:prstGeom prst="rect">
            <a:avLst/>
          </a:prstGeom>
          <a:noFill/>
          <a:ln>
            <a:noFill/>
          </a:ln>
        </p:spPr>
      </p:pic>
      <p:sp>
        <p:nvSpPr>
          <p:cNvPr id="1169" name="Google Shape;1169;p46"/>
          <p:cNvSpPr txBox="1"/>
          <p:nvPr>
            <p:ph type="title"/>
          </p:nvPr>
        </p:nvSpPr>
        <p:spPr>
          <a:xfrm>
            <a:off x="374550" y="322825"/>
            <a:ext cx="58839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00"/>
              <a:t>Activity 1.2.3 - </a:t>
            </a:r>
            <a:r>
              <a:rPr lang="en" sz="3100"/>
              <a:t>Applying Equity-Centered, Trauma-Informed Priorities (Continued)</a:t>
            </a:r>
            <a:endParaRPr sz="3100"/>
          </a:p>
          <a:p>
            <a:pPr indent="0" lvl="0" marL="0" rtl="0" algn="l">
              <a:spcBef>
                <a:spcPts val="0"/>
              </a:spcBef>
              <a:spcAft>
                <a:spcPts val="0"/>
              </a:spcAft>
              <a:buSzPts val="990"/>
              <a:buNone/>
            </a:pPr>
            <a:r>
              <a:t/>
            </a:r>
            <a:endParaRPr sz="3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sp>
        <p:nvSpPr>
          <p:cNvPr id="1174" name="Google Shape;1174;p47"/>
          <p:cNvSpPr txBox="1"/>
          <p:nvPr>
            <p:ph idx="1" type="body"/>
          </p:nvPr>
        </p:nvSpPr>
        <p:spPr>
          <a:xfrm>
            <a:off x="374550" y="2156275"/>
            <a:ext cx="6514500" cy="7427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a:p>
          <a:p>
            <a:pPr indent="0" lvl="0" marL="0" rtl="0" algn="ctr">
              <a:lnSpc>
                <a:spcPct val="100000"/>
              </a:lnSpc>
              <a:spcBef>
                <a:spcPts val="0"/>
              </a:spcBef>
              <a:spcAft>
                <a:spcPts val="0"/>
              </a:spcAft>
              <a:buNone/>
            </a:pPr>
            <a:r>
              <a:t/>
            </a:r>
            <a:endParaRPr/>
          </a:p>
        </p:txBody>
      </p:sp>
      <p:sp>
        <p:nvSpPr>
          <p:cNvPr id="1175" name="Google Shape;1175;p47">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76" name="Google Shape;1176;p47">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77" name="Google Shape;1177;p47">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78" name="Google Shape;1178;p47">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79" name="Google Shape;1179;p47">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80" name="Google Shape;1180;p47">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81" name="Google Shape;1181;p47">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82" name="Google Shape;1182;p47">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83" name="Google Shape;1183;p47">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84" name="Google Shape;1184;p47">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1185" name="Google Shape;1185;p47"/>
          <p:cNvGraphicFramePr/>
          <p:nvPr/>
        </p:nvGraphicFramePr>
        <p:xfrm>
          <a:off x="374550" y="1711795"/>
          <a:ext cx="3000000" cy="3000000"/>
        </p:xfrm>
        <a:graphic>
          <a:graphicData uri="http://schemas.openxmlformats.org/drawingml/2006/table">
            <a:tbl>
              <a:tblPr>
                <a:noFill/>
                <a:tableStyleId>{FC72AE3C-9F97-4905-AC4B-5E5AFB15FA01}</a:tableStyleId>
              </a:tblPr>
              <a:tblGrid>
                <a:gridCol w="1763975"/>
                <a:gridCol w="2328700"/>
                <a:gridCol w="2421825"/>
              </a:tblGrid>
              <a:tr h="1474725">
                <a:tc>
                  <a:txBody>
                    <a:bodyPr/>
                    <a:lstStyle/>
                    <a:p>
                      <a:pPr indent="0" lvl="0" marL="0" rtl="0" algn="l">
                        <a:spcBef>
                          <a:spcPts val="0"/>
                        </a:spcBef>
                        <a:spcAft>
                          <a:spcPts val="0"/>
                        </a:spcAft>
                        <a:buNone/>
                      </a:pPr>
                      <a:r>
                        <a:rPr b="1" lang="en" sz="1600">
                          <a:latin typeface="Poppins"/>
                          <a:ea typeface="Poppins"/>
                          <a:cs typeface="Poppins"/>
                          <a:sym typeface="Poppins"/>
                        </a:rPr>
                        <a:t>CONSTANTS</a:t>
                      </a:r>
                      <a:endParaRPr b="1" sz="1600">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What might “get in the way” of you making this adjustment to the learning activity?</a:t>
                      </a:r>
                      <a:endParaRPr sz="1600">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How might you simplify the activity or create a workaround that allows you to focus on what matters most?</a:t>
                      </a:r>
                      <a:endParaRPr sz="1600">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r>
              <a:tr h="1562500">
                <a:tc>
                  <a:txBody>
                    <a:bodyPr/>
                    <a:lstStyle/>
                    <a:p>
                      <a:pPr indent="0" lvl="0" marL="0" rtl="0" algn="l">
                        <a:lnSpc>
                          <a:spcPct val="115000"/>
                        </a:lnSpc>
                        <a:spcBef>
                          <a:spcPts val="1200"/>
                        </a:spcBef>
                        <a:spcAft>
                          <a:spcPts val="0"/>
                        </a:spcAft>
                        <a:buNone/>
                      </a:pPr>
                      <a:r>
                        <a:rPr b="1" lang="en" sz="1600">
                          <a:solidFill>
                            <a:srgbClr val="262626"/>
                          </a:solidFill>
                          <a:latin typeface="Poppins"/>
                          <a:ea typeface="Poppins"/>
                          <a:cs typeface="Poppins"/>
                          <a:sym typeface="Poppins"/>
                        </a:rPr>
                        <a:t>Predictability</a:t>
                      </a:r>
                      <a:endParaRPr b="1" sz="1600">
                        <a:solidFill>
                          <a:srgbClr val="262626"/>
                        </a:solidFill>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562500">
                <a:tc>
                  <a:txBody>
                    <a:bodyPr/>
                    <a:lstStyle/>
                    <a:p>
                      <a:pPr indent="0" lvl="0" marL="0" rtl="0" algn="l">
                        <a:lnSpc>
                          <a:spcPct val="115000"/>
                        </a:lnSpc>
                        <a:spcBef>
                          <a:spcPts val="1200"/>
                        </a:spcBef>
                        <a:spcAft>
                          <a:spcPts val="0"/>
                        </a:spcAft>
                        <a:buNone/>
                      </a:pPr>
                      <a:r>
                        <a:rPr b="1" lang="en" sz="1600">
                          <a:solidFill>
                            <a:srgbClr val="262626"/>
                          </a:solidFill>
                          <a:latin typeface="Poppins"/>
                          <a:ea typeface="Poppins"/>
                          <a:cs typeface="Poppins"/>
                          <a:sym typeface="Poppins"/>
                        </a:rPr>
                        <a:t>Flexibility</a:t>
                      </a:r>
                      <a:endParaRPr b="1" sz="1600">
                        <a:solidFill>
                          <a:srgbClr val="262626"/>
                        </a:solidFill>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562500">
                <a:tc>
                  <a:txBody>
                    <a:bodyPr/>
                    <a:lstStyle/>
                    <a:p>
                      <a:pPr indent="0" lvl="0" marL="0" rtl="0" algn="l">
                        <a:lnSpc>
                          <a:spcPct val="115000"/>
                        </a:lnSpc>
                        <a:spcBef>
                          <a:spcPts val="1200"/>
                        </a:spcBef>
                        <a:spcAft>
                          <a:spcPts val="0"/>
                        </a:spcAft>
                        <a:buNone/>
                      </a:pPr>
                      <a:r>
                        <a:rPr b="1" lang="en" sz="1600">
                          <a:solidFill>
                            <a:srgbClr val="262626"/>
                          </a:solidFill>
                          <a:latin typeface="Poppins"/>
                          <a:ea typeface="Poppins"/>
                          <a:cs typeface="Poppins"/>
                          <a:sym typeface="Poppins"/>
                        </a:rPr>
                        <a:t>Connectivity</a:t>
                      </a:r>
                      <a:endParaRPr b="1" sz="1600">
                        <a:solidFill>
                          <a:srgbClr val="262626"/>
                        </a:solidFill>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562500">
                <a:tc>
                  <a:txBody>
                    <a:bodyPr/>
                    <a:lstStyle/>
                    <a:p>
                      <a:pPr indent="0" lvl="0" marL="0" rtl="0" algn="l">
                        <a:lnSpc>
                          <a:spcPct val="115000"/>
                        </a:lnSpc>
                        <a:spcBef>
                          <a:spcPts val="1200"/>
                        </a:spcBef>
                        <a:spcAft>
                          <a:spcPts val="0"/>
                        </a:spcAft>
                        <a:buClr>
                          <a:schemeClr val="hlink"/>
                        </a:buClr>
                        <a:buSzPts val="1100"/>
                        <a:buFont typeface="Arial"/>
                        <a:buNone/>
                      </a:pPr>
                      <a:r>
                        <a:rPr b="1" lang="en" sz="1600">
                          <a:solidFill>
                            <a:srgbClr val="262626"/>
                          </a:solidFill>
                          <a:latin typeface="Poppins"/>
                          <a:ea typeface="Poppins"/>
                          <a:cs typeface="Poppins"/>
                          <a:sym typeface="Poppins"/>
                        </a:rPr>
                        <a:t>Student  Empowerment</a:t>
                      </a:r>
                      <a:endParaRPr b="1" sz="1600">
                        <a:solidFill>
                          <a:srgbClr val="262626"/>
                        </a:solidFill>
                        <a:latin typeface="Poppins"/>
                        <a:ea typeface="Poppins"/>
                        <a:cs typeface="Poppins"/>
                        <a:sym typeface="Poppins"/>
                      </a:endParaRPr>
                    </a:p>
                    <a:p>
                      <a:pPr indent="0" lvl="0" marL="0" rtl="0" algn="l">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1186" name="Google Shape;1186;p47">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7" name="Google Shape;1187;p47">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188" name="Google Shape;1188;p47"/>
          <p:cNvPicPr preferRelativeResize="0"/>
          <p:nvPr/>
        </p:nvPicPr>
        <p:blipFill rotWithShape="1">
          <a:blip r:embed="rId15">
            <a:alphaModFix/>
          </a:blip>
          <a:srcRect b="2189" l="0" r="0" t="2180"/>
          <a:stretch/>
        </p:blipFill>
        <p:spPr>
          <a:xfrm>
            <a:off x="6056625" y="33625"/>
            <a:ext cx="1158600" cy="1158600"/>
          </a:xfrm>
          <a:prstGeom prst="rect">
            <a:avLst/>
          </a:prstGeom>
          <a:noFill/>
          <a:ln>
            <a:noFill/>
          </a:ln>
        </p:spPr>
      </p:pic>
      <p:sp>
        <p:nvSpPr>
          <p:cNvPr id="1189" name="Google Shape;1189;p47"/>
          <p:cNvSpPr txBox="1"/>
          <p:nvPr>
            <p:ph type="title"/>
          </p:nvPr>
        </p:nvSpPr>
        <p:spPr>
          <a:xfrm>
            <a:off x="374550" y="322825"/>
            <a:ext cx="58839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00"/>
              <a:t>Activity 1.2.3 - </a:t>
            </a:r>
            <a:r>
              <a:rPr lang="en" sz="3100"/>
              <a:t>Applying Equity-Centered, Trauma-Informed Priorities (Continued)</a:t>
            </a:r>
            <a:endParaRPr sz="3100"/>
          </a:p>
          <a:p>
            <a:pPr indent="0" lvl="0" marL="0" rtl="0" algn="l">
              <a:spcBef>
                <a:spcPts val="0"/>
              </a:spcBef>
              <a:spcAft>
                <a:spcPts val="0"/>
              </a:spcAft>
              <a:buSzPts val="990"/>
              <a:buNone/>
            </a:pPr>
            <a:r>
              <a:t/>
            </a:r>
            <a:endParaRPr sz="3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3" name="Shape 1193"/>
        <p:cNvGrpSpPr/>
        <p:nvPr/>
      </p:nvGrpSpPr>
      <p:grpSpPr>
        <a:xfrm>
          <a:off x="0" y="0"/>
          <a:ext cx="0" cy="0"/>
          <a:chOff x="0" y="0"/>
          <a:chExt cx="0" cy="0"/>
        </a:xfrm>
      </p:grpSpPr>
      <p:grpSp>
        <p:nvGrpSpPr>
          <p:cNvPr id="1194" name="Google Shape;1194;p48"/>
          <p:cNvGrpSpPr/>
          <p:nvPr/>
        </p:nvGrpSpPr>
        <p:grpSpPr>
          <a:xfrm>
            <a:off x="224350" y="224350"/>
            <a:ext cx="7116900" cy="9597300"/>
            <a:chOff x="224350" y="224350"/>
            <a:chExt cx="7116900" cy="9597300"/>
          </a:xfrm>
        </p:grpSpPr>
        <p:sp>
          <p:nvSpPr>
            <p:cNvPr id="1195" name="Google Shape;1195;p48"/>
            <p:cNvSpPr/>
            <p:nvPr/>
          </p:nvSpPr>
          <p:spPr>
            <a:xfrm>
              <a:off x="224350" y="224350"/>
              <a:ext cx="6967500" cy="9597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48"/>
            <p:cNvSpPr/>
            <p:nvPr/>
          </p:nvSpPr>
          <p:spPr>
            <a:xfrm rot="5400000">
              <a:off x="6936250" y="2537350"/>
              <a:ext cx="660600" cy="149400"/>
            </a:xfrm>
            <a:prstGeom prst="triangle">
              <a:avLst>
                <a:gd fmla="val 5088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7" name="Google Shape;1197;p48"/>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a:t>
            </a:r>
            <a:r>
              <a:rPr lang="en"/>
              <a:t>03</a:t>
            </a:r>
            <a:endParaRPr/>
          </a:p>
        </p:txBody>
      </p:sp>
      <p:cxnSp>
        <p:nvCxnSpPr>
          <p:cNvPr id="1198" name="Google Shape;1198;p48"/>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199" name="Google Shape;1199;p48"/>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Building Classroom Community Across Learning Environments</a:t>
            </a:r>
            <a:endParaRPr/>
          </a:p>
        </p:txBody>
      </p:sp>
      <p:sp>
        <p:nvSpPr>
          <p:cNvPr id="1200" name="Google Shape;1200;p48">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01" name="Google Shape;1201;p48">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02" name="Google Shape;1202;p48">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03" name="Google Shape;1203;p48">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04" name="Google Shape;1204;p48">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05" name="Google Shape;1205;p48">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06" name="Google Shape;1206;p48">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07" name="Google Shape;1207;p48">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08" name="Google Shape;1208;p48">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09" name="Google Shape;1209;p48">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10" name="Google Shape;1210;p48">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1" name="Google Shape;1211;p48">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212" name="Google Shape;1212;p48">
            <a:hlinkClick action="ppaction://hlinksldjump" r:id="rId15"/>
          </p:cNvPr>
          <p:cNvPicPr preferRelativeResize="0"/>
          <p:nvPr/>
        </p:nvPicPr>
        <p:blipFill>
          <a:blip r:embed="rId16">
            <a:alphaModFix/>
          </a:blip>
          <a:stretch>
            <a:fillRect/>
          </a:stretch>
        </p:blipFill>
        <p:spPr>
          <a:xfrm>
            <a:off x="338500" y="9135150"/>
            <a:ext cx="580200" cy="580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2"/>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Workbook Tips</a:t>
            </a:r>
            <a:endParaRPr/>
          </a:p>
        </p:txBody>
      </p:sp>
      <p:sp>
        <p:nvSpPr>
          <p:cNvPr id="261" name="Google Shape;261;p22"/>
          <p:cNvSpPr txBox="1"/>
          <p:nvPr>
            <p:ph idx="1" type="body"/>
          </p:nvPr>
        </p:nvSpPr>
        <p:spPr>
          <a:xfrm>
            <a:off x="374550" y="1314075"/>
            <a:ext cx="6514500" cy="8269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Keep Your Workbook Handy</a:t>
            </a:r>
            <a:endParaRPr b="1"/>
          </a:p>
          <a:p>
            <a:pPr indent="0" lvl="0" marL="0" rtl="0" algn="l">
              <a:spcBef>
                <a:spcPts val="0"/>
              </a:spcBef>
              <a:spcAft>
                <a:spcPts val="0"/>
              </a:spcAft>
              <a:buNone/>
            </a:pPr>
            <a:r>
              <a:rPr lang="en"/>
              <a:t>As you progress through the TALE Academy, keep your copy of the workbook open for easy access.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Navigation: Using the Workbook Tabs</a:t>
            </a:r>
            <a:endParaRPr b="1"/>
          </a:p>
          <a:p>
            <a:pPr indent="0" lvl="0" marL="0" rtl="0" algn="l">
              <a:spcBef>
                <a:spcPts val="0"/>
              </a:spcBef>
              <a:spcAft>
                <a:spcPts val="0"/>
              </a:spcAft>
              <a:buNone/>
            </a:pPr>
            <a:r>
              <a:rPr lang="en"/>
              <a:t>The colorful, </a:t>
            </a:r>
            <a:r>
              <a:rPr lang="en"/>
              <a:t>numerical</a:t>
            </a:r>
            <a:r>
              <a:rPr lang="en"/>
              <a:t> tabs on the right of the workbook </a:t>
            </a:r>
            <a:r>
              <a:rPr lang="en"/>
              <a:t>are hyperlinked to the corresponding session for easy access. Left click on the first tab that reads “01.” A pop-up will provide a hyperlink to Session 01. Click that hyperlink to be taken to Session 01. Your first activity in Module 1, Session 1 is Activity 1.1.1. In this case, you would click on the “01” tab on the right to jump to Session 1 and scroll to Activity 1.1.1.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Navigation</a:t>
            </a:r>
            <a:r>
              <a:rPr b="1" lang="en"/>
              <a:t>: Returning to the Table of Contents</a:t>
            </a:r>
            <a:endParaRPr b="1"/>
          </a:p>
          <a:p>
            <a:pPr indent="0" lvl="0" marL="0" rtl="0" algn="l">
              <a:spcBef>
                <a:spcPts val="0"/>
              </a:spcBef>
              <a:spcAft>
                <a:spcPts val="0"/>
              </a:spcAft>
              <a:buNone/>
            </a:pPr>
            <a:r>
              <a:rPr lang="en" u="sng">
                <a:solidFill>
                  <a:schemeClr val="hlink"/>
                </a:solidFill>
                <a:hlinkClick action="ppaction://hlinksldjump" r:id="rId3"/>
              </a:rPr>
              <a:t>Page 7 is the Table of Contents</a:t>
            </a:r>
            <a:r>
              <a:rPr lang="en"/>
              <a:t>, which lists each of the 10 session titles. Throughout the workbook you will see this icon: </a:t>
            </a:r>
            <a:endParaRPr/>
          </a:p>
          <a:p>
            <a:pPr indent="0" lvl="0" marL="0" rtl="0" algn="l">
              <a:spcBef>
                <a:spcPts val="0"/>
              </a:spcBef>
              <a:spcAft>
                <a:spcPts val="0"/>
              </a:spcAft>
              <a:buNone/>
            </a:pPr>
            <a:r>
              <a:rPr lang="en"/>
              <a:t>To return to the Table of Contents, click on this icon to access the Table of Contents hyperlink.</a:t>
            </a:r>
            <a:endParaRPr/>
          </a:p>
        </p:txBody>
      </p:sp>
      <p:sp>
        <p:nvSpPr>
          <p:cNvPr id="262" name="Google Shape;262;p22">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3" name="Google Shape;263;p22">
            <a:hlinkClick/>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4" name="Google Shape;264;p2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5" name="Google Shape;265;p2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6" name="Google Shape;266;p22">
            <a:hlinkClick action="ppaction://hlinksldjump" r:id="rId5"/>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7" name="Google Shape;267;p22">
            <a:hlinkClick/>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8" name="Google Shape;268;p22">
            <a:hlinkClick action="ppaction://hlinksldjump" r:id="rId6"/>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9" name="Google Shape;269;p22">
            <a:hlinkClick action="ppaction://hlinksldjump" r:id="rId7"/>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0" name="Google Shape;270;p22">
            <a:hlinkClick action="ppaction://hlinksldjump" r:id="rId8"/>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1" name="Google Shape;271;p22">
            <a:hlinkClick action="ppaction://hlinksldjump" r:id="rId9"/>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272" name="Google Shape;272;p22">
            <a:hlinkClick action="ppaction://hlinksldjump" r:id="rId10"/>
          </p:cNvPr>
          <p:cNvPicPr preferRelativeResize="0"/>
          <p:nvPr/>
        </p:nvPicPr>
        <p:blipFill>
          <a:blip r:embed="rId11">
            <a:alphaModFix/>
          </a:blip>
          <a:stretch>
            <a:fillRect/>
          </a:stretch>
        </p:blipFill>
        <p:spPr>
          <a:xfrm>
            <a:off x="2499725" y="8029300"/>
            <a:ext cx="580200" cy="580200"/>
          </a:xfrm>
          <a:prstGeom prst="rect">
            <a:avLst/>
          </a:prstGeom>
          <a:noFill/>
          <a:ln>
            <a:noFill/>
          </a:ln>
        </p:spPr>
      </p:pic>
      <p:sp>
        <p:nvSpPr>
          <p:cNvPr id="273" name="Google Shape;273;p22">
            <a:hlinkClick action="ppaction://hlinksldjump" r:id="rId12"/>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4" name="Google Shape;274;p22">
            <a:hlinkClick action="ppaction://hlinksldjump" r:id="rId13"/>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5" name="Google Shape;275;p22">
            <a:hlinkClick action="ppaction://hlinksldjump" r:id="rId14"/>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6" name="Google Shape;276;p22">
            <a:hlinkClick action="ppaction://hlinksldjump" r:id="rId15"/>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7" name="Google Shape;277;p22">
            <a:hlinkClick action="ppaction://hlinksldjump" r:id="rId16"/>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8" name="Google Shape;278;p22">
            <a:hlinkClick action="ppaction://hlinksldjump" r:id="rId17"/>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9" name="Google Shape;279;p22">
            <a:hlinkClick action="ppaction://hlinksldjump" r:id="rId18"/>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0" name="Google Shape;280;p22">
            <a:hlinkClick action="ppaction://hlinksldjump" r:id="rId19"/>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1" name="Google Shape;281;p22">
            <a:hlinkClick action="ppaction://hlinksldjump" r:id="rId20"/>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2" name="Google Shape;282;p22">
            <a:hlinkClick action="ppaction://hlinksldjump" r:id="rId21"/>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p49"/>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218" name="Google Shape;1218;p49"/>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sp>
        <p:nvSpPr>
          <p:cNvPr id="1219" name="Google Shape;1219;p49">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20" name="Google Shape;1220;p49">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21" name="Google Shape;1221;p49">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22" name="Google Shape;1222;p49">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23" name="Google Shape;1223;p49">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24" name="Google Shape;1224;p49">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25" name="Google Shape;1225;p49">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26" name="Google Shape;1226;p49">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27" name="Google Shape;1227;p49">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28" name="Google Shape;1228;p49">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1229" name="Google Shape;1229;p49"/>
          <p:cNvGraphicFramePr/>
          <p:nvPr/>
        </p:nvGraphicFramePr>
        <p:xfrm>
          <a:off x="504825" y="1090700"/>
          <a:ext cx="3000000" cy="3000000"/>
        </p:xfrm>
        <a:graphic>
          <a:graphicData uri="http://schemas.openxmlformats.org/drawingml/2006/table">
            <a:tbl>
              <a:tblPr>
                <a:noFill/>
                <a:tableStyleId>{FC72AE3C-9F97-4905-AC4B-5E5AFB15FA01}</a:tableStyleId>
              </a:tblPr>
              <a:tblGrid>
                <a:gridCol w="1697125"/>
                <a:gridCol w="2598675"/>
                <a:gridCol w="2147900"/>
              </a:tblGrid>
              <a:tr h="3810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1249650">
                <a:tc>
                  <a:txBody>
                    <a:bodyPr/>
                    <a:lstStyle/>
                    <a:p>
                      <a:pPr indent="0" lvl="0" marL="0" rtl="0" algn="l">
                        <a:spcBef>
                          <a:spcPts val="0"/>
                        </a:spcBef>
                        <a:spcAft>
                          <a:spcPts val="0"/>
                        </a:spcAft>
                        <a:buNone/>
                      </a:pPr>
                      <a:r>
                        <a:rPr b="1" lang="en">
                          <a:latin typeface="Poppins"/>
                          <a:ea typeface="Poppins"/>
                          <a:cs typeface="Poppins"/>
                          <a:sym typeface="Poppins"/>
                        </a:rPr>
                        <a:t>Classroom Community</a:t>
                      </a:r>
                      <a:endParaRPr b="1">
                        <a:latin typeface="Poppins"/>
                        <a:ea typeface="Poppins"/>
                        <a:cs typeface="Poppins"/>
                        <a:sym typeface="Poppins"/>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An emotionally and physically safe and supportive learning environment that promotes all students’ social and emotional development</a:t>
                      </a:r>
                      <a:endParaRPr>
                        <a:latin typeface="Poppins"/>
                        <a:ea typeface="Poppins"/>
                        <a:cs typeface="Poppins"/>
                        <a:sym typeface="Poppins"/>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1249650">
                <a:tc>
                  <a:txBody>
                    <a:bodyPr/>
                    <a:lstStyle/>
                    <a:p>
                      <a:pPr indent="0" lvl="0" marL="0" rtl="0" algn="l">
                        <a:spcBef>
                          <a:spcPts val="0"/>
                        </a:spcBef>
                        <a:spcAft>
                          <a:spcPts val="0"/>
                        </a:spcAft>
                        <a:buNone/>
                      </a:pPr>
                      <a:r>
                        <a:rPr b="1" lang="en">
                          <a:latin typeface="Poppins"/>
                          <a:ea typeface="Poppins"/>
                          <a:cs typeface="Poppins"/>
                          <a:sym typeface="Poppins"/>
                        </a:rPr>
                        <a:t>Connectedness</a:t>
                      </a:r>
                      <a:endParaRPr b="1">
                        <a:latin typeface="Poppins"/>
                        <a:ea typeface="Poppins"/>
                        <a:cs typeface="Poppins"/>
                        <a:sym typeface="Poppins"/>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Being connected with others means having relationships with others who understand and care about you. Relationships are key to being connected with others.</a:t>
                      </a:r>
                      <a:endParaRPr>
                        <a:latin typeface="Poppins"/>
                        <a:ea typeface="Poppins"/>
                        <a:cs typeface="Poppins"/>
                        <a:sym typeface="Poppins"/>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a:latin typeface="Poppins"/>
                          <a:ea typeface="Poppins"/>
                          <a:cs typeface="Poppins"/>
                          <a:sym typeface="Poppins"/>
                        </a:rPr>
                        <a:t>Emotional Climate</a:t>
                      </a:r>
                      <a:endParaRPr b="1">
                        <a:latin typeface="Poppins"/>
                        <a:ea typeface="Poppins"/>
                        <a:cs typeface="Poppins"/>
                        <a:sym typeface="Poppins"/>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The tone or mood of a particular setting.</a:t>
                      </a:r>
                      <a:endParaRPr>
                        <a:latin typeface="Poppins"/>
                        <a:ea typeface="Poppins"/>
                        <a:cs typeface="Poppins"/>
                        <a:sym typeface="Poppins"/>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1249650">
                <a:tc>
                  <a:txBody>
                    <a:bodyPr/>
                    <a:lstStyle/>
                    <a:p>
                      <a:pPr indent="0" lvl="0" marL="0" rtl="0" algn="l">
                        <a:spcBef>
                          <a:spcPts val="0"/>
                        </a:spcBef>
                        <a:spcAft>
                          <a:spcPts val="0"/>
                        </a:spcAft>
                        <a:buNone/>
                      </a:pPr>
                      <a:r>
                        <a:rPr b="1" lang="en">
                          <a:latin typeface="Poppins"/>
                          <a:ea typeface="Poppins"/>
                          <a:cs typeface="Poppins"/>
                          <a:sym typeface="Poppins"/>
                        </a:rPr>
                        <a:t>Empowerment</a:t>
                      </a:r>
                      <a:endParaRPr b="1">
                        <a:latin typeface="Poppins"/>
                        <a:ea typeface="Poppins"/>
                        <a:cs typeface="Poppins"/>
                        <a:sym typeface="Poppins"/>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Giving students voice and choice and allowing them to participate in shared decision-making.</a:t>
                      </a:r>
                      <a:endParaRPr>
                        <a:latin typeface="Poppins"/>
                        <a:ea typeface="Poppins"/>
                        <a:cs typeface="Poppins"/>
                        <a:sym typeface="Poppins"/>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1249650">
                <a:tc>
                  <a:txBody>
                    <a:bodyPr/>
                    <a:lstStyle/>
                    <a:p>
                      <a:pPr indent="0" lvl="0" marL="0" rtl="0" algn="l">
                        <a:spcBef>
                          <a:spcPts val="0"/>
                        </a:spcBef>
                        <a:spcAft>
                          <a:spcPts val="0"/>
                        </a:spcAft>
                        <a:buNone/>
                      </a:pPr>
                      <a:r>
                        <a:rPr b="1" lang="en">
                          <a:latin typeface="Poppins"/>
                          <a:ea typeface="Poppins"/>
                          <a:cs typeface="Poppins"/>
                          <a:sym typeface="Poppins"/>
                        </a:rPr>
                        <a:t>Metacognition</a:t>
                      </a:r>
                      <a:endParaRPr b="1">
                        <a:latin typeface="Poppins"/>
                        <a:ea typeface="Poppins"/>
                        <a:cs typeface="Poppins"/>
                        <a:sym typeface="Poppins"/>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Thinking about thinking or becoming aware of one’s knowing.</a:t>
                      </a:r>
                      <a:endParaRPr>
                        <a:latin typeface="Poppins"/>
                        <a:ea typeface="Poppins"/>
                        <a:cs typeface="Poppins"/>
                        <a:sym typeface="Poppins"/>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bl>
          </a:graphicData>
        </a:graphic>
      </p:graphicFrame>
      <p:sp>
        <p:nvSpPr>
          <p:cNvPr id="1230" name="Google Shape;1230;p49">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1" name="Google Shape;1231;p49">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p50"/>
          <p:cNvSpPr txBox="1"/>
          <p:nvPr>
            <p:ph idx="1" type="body"/>
          </p:nvPr>
        </p:nvSpPr>
        <p:spPr>
          <a:xfrm>
            <a:off x="374550" y="1090700"/>
            <a:ext cx="6514500" cy="1038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ENGAGE: Activate Prior Knowledge</a:t>
            </a:r>
            <a:endParaRPr b="1" sz="600"/>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p:txBody>
      </p:sp>
      <p:sp>
        <p:nvSpPr>
          <p:cNvPr id="1237" name="Google Shape;1237;p50"/>
          <p:cNvSpPr txBox="1"/>
          <p:nvPr>
            <p:ph type="title"/>
          </p:nvPr>
        </p:nvSpPr>
        <p:spPr>
          <a:xfrm>
            <a:off x="374550" y="322825"/>
            <a:ext cx="6763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1.3.1 - Climate Check</a:t>
            </a:r>
            <a:endParaRPr/>
          </a:p>
          <a:p>
            <a:pPr indent="0" lvl="0" marL="0" rtl="0" algn="l">
              <a:spcBef>
                <a:spcPts val="0"/>
              </a:spcBef>
              <a:spcAft>
                <a:spcPts val="0"/>
              </a:spcAft>
              <a:buNone/>
            </a:pPr>
            <a:r>
              <a:t/>
            </a:r>
            <a:endParaRPr/>
          </a:p>
        </p:txBody>
      </p:sp>
      <p:sp>
        <p:nvSpPr>
          <p:cNvPr id="1238" name="Google Shape;1238;p50">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39" name="Google Shape;1239;p50">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40" name="Google Shape;1240;p50">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41" name="Google Shape;1241;p50">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42" name="Google Shape;1242;p50">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43" name="Google Shape;1243;p50">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44" name="Google Shape;1244;p50">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45" name="Google Shape;1245;p50">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46" name="Google Shape;1246;p50">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47" name="Google Shape;1247;p50">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48" name="Google Shape;1248;p50"/>
          <p:cNvSpPr txBox="1"/>
          <p:nvPr/>
        </p:nvSpPr>
        <p:spPr>
          <a:xfrm>
            <a:off x="2258250" y="9627300"/>
            <a:ext cx="32559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latin typeface="Esteban"/>
              <a:ea typeface="Esteban"/>
              <a:cs typeface="Esteban"/>
              <a:sym typeface="Esteban"/>
            </a:endParaRPr>
          </a:p>
        </p:txBody>
      </p:sp>
      <p:sp>
        <p:nvSpPr>
          <p:cNvPr id="1249" name="Google Shape;1249;p50">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50" name="Google Shape;1250;p50">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51" name="Google Shape;1251;p50">
            <a:hlinkClick action="ppaction://hlinksldjump" r:id="rId15"/>
          </p:cNvPr>
          <p:cNvSpPr txBox="1"/>
          <p:nvPr/>
        </p:nvSpPr>
        <p:spPr>
          <a:xfrm rot="5400000">
            <a:off x="7205700" y="5652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52" name="Google Shape;1252;p50">
            <a:hlinkClick action="ppaction://hlinksldjump" r:id="rId16"/>
          </p:cNvPr>
          <p:cNvSpPr txBox="1"/>
          <p:nvPr/>
        </p:nvSpPr>
        <p:spPr>
          <a:xfrm rot="5400000">
            <a:off x="7205700" y="95345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53" name="Google Shape;1253;p50">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54" name="Google Shape;1254;p50">
            <a:hlinkClick action="ppaction://hlinksldjump" r:id="rId18"/>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55" name="Google Shape;1255;p50"/>
          <p:cNvSpPr txBox="1"/>
          <p:nvPr/>
        </p:nvSpPr>
        <p:spPr>
          <a:xfrm>
            <a:off x="493675" y="1837375"/>
            <a:ext cx="6109200" cy="3401700"/>
          </a:xfrm>
          <a:prstGeom prst="rect">
            <a:avLst/>
          </a:prstGeom>
          <a:noFill/>
          <a:ln cap="flat" cmpd="sng" w="76200">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hlink"/>
              </a:buClr>
              <a:buSzPts val="1100"/>
              <a:buFont typeface="Arial"/>
              <a:buNone/>
            </a:pPr>
            <a:r>
              <a:rPr lang="en" sz="1900">
                <a:solidFill>
                  <a:schemeClr val="hlink"/>
                </a:solidFill>
                <a:latin typeface="Poppins"/>
                <a:ea typeface="Poppins"/>
                <a:cs typeface="Poppins"/>
                <a:sym typeface="Poppins"/>
              </a:rPr>
              <a:t>There are TWO activity options for Activity 1.3.1. </a:t>
            </a:r>
            <a:endParaRPr sz="1900">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t/>
            </a:r>
            <a:endParaRPr sz="1900">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sz="1900">
                <a:solidFill>
                  <a:schemeClr val="hlink"/>
                </a:solidFill>
                <a:latin typeface="Poppins"/>
                <a:ea typeface="Poppins"/>
                <a:cs typeface="Poppins"/>
                <a:sym typeface="Poppins"/>
              </a:rPr>
              <a:t>Your first option is </a:t>
            </a:r>
            <a:r>
              <a:rPr lang="en" sz="1900" u="sng">
                <a:solidFill>
                  <a:schemeClr val="hlink"/>
                </a:solidFill>
                <a:latin typeface="Poppins"/>
                <a:ea typeface="Poppins"/>
                <a:cs typeface="Poppins"/>
                <a:sym typeface="Poppins"/>
                <a:hlinkClick action="ppaction://hlinksldjump" r:id="rId19"/>
              </a:rPr>
              <a:t>Activity 1.3.1a.</a:t>
            </a:r>
            <a:r>
              <a:rPr lang="en" sz="1900">
                <a:solidFill>
                  <a:schemeClr val="hlink"/>
                </a:solidFill>
                <a:latin typeface="Poppins"/>
                <a:ea typeface="Poppins"/>
                <a:cs typeface="Poppins"/>
                <a:sym typeface="Poppins"/>
              </a:rPr>
              <a:t> </a:t>
            </a:r>
            <a:endParaRPr sz="1900">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t/>
            </a:r>
            <a:endParaRPr sz="1900">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sz="1900">
                <a:solidFill>
                  <a:schemeClr val="hlink"/>
                </a:solidFill>
                <a:latin typeface="Poppins"/>
                <a:ea typeface="Poppins"/>
                <a:cs typeface="Poppins"/>
                <a:sym typeface="Poppins"/>
              </a:rPr>
              <a:t>Your second option is </a:t>
            </a:r>
            <a:r>
              <a:rPr lang="en" sz="1900" u="sng">
                <a:solidFill>
                  <a:schemeClr val="hlink"/>
                </a:solidFill>
                <a:latin typeface="Poppins"/>
                <a:ea typeface="Poppins"/>
                <a:cs typeface="Poppins"/>
                <a:sym typeface="Poppins"/>
                <a:hlinkClick action="ppaction://hlinksldjump" r:id="rId20"/>
              </a:rPr>
              <a:t>Activity 1.3.1b</a:t>
            </a:r>
            <a:r>
              <a:rPr lang="en" sz="1900">
                <a:solidFill>
                  <a:schemeClr val="hlink"/>
                </a:solidFill>
                <a:latin typeface="Poppins"/>
                <a:ea typeface="Poppins"/>
                <a:cs typeface="Poppins"/>
                <a:sym typeface="Poppins"/>
              </a:rPr>
              <a:t>.</a:t>
            </a:r>
            <a:endParaRPr sz="1900">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t/>
            </a:r>
            <a:endParaRPr sz="1900">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sz="1900">
                <a:solidFill>
                  <a:schemeClr val="hlink"/>
                </a:solidFill>
                <a:latin typeface="Poppins"/>
                <a:ea typeface="Poppins"/>
                <a:cs typeface="Poppins"/>
                <a:sym typeface="Poppins"/>
              </a:rPr>
              <a:t>You need to complete only one option for this activity - your choice! Take a look at both activities, select the one you want to work on, and then complete your selected activity for 1.3.1 - Climate Check. </a:t>
            </a:r>
            <a:endParaRPr>
              <a:latin typeface="Poppins"/>
              <a:ea typeface="Poppins"/>
              <a:cs typeface="Poppins"/>
              <a:sym typeface="Poppins"/>
            </a:endParaRPr>
          </a:p>
        </p:txBody>
      </p:sp>
      <p:sp>
        <p:nvSpPr>
          <p:cNvPr id="1256" name="Google Shape;1256;p50"/>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0" name="Shape 1260"/>
        <p:cNvGrpSpPr/>
        <p:nvPr/>
      </p:nvGrpSpPr>
      <p:grpSpPr>
        <a:xfrm>
          <a:off x="0" y="0"/>
          <a:ext cx="0" cy="0"/>
          <a:chOff x="0" y="0"/>
          <a:chExt cx="0" cy="0"/>
        </a:xfrm>
      </p:grpSpPr>
      <p:sp>
        <p:nvSpPr>
          <p:cNvPr id="1261" name="Google Shape;1261;p51">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62" name="Google Shape;1262;p51">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63" name="Google Shape;1263;p51">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64" name="Google Shape;1264;p51">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65" name="Google Shape;1265;p51">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66" name="Google Shape;1266;p51">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67" name="Google Shape;1267;p51">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68" name="Google Shape;1268;p51">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69" name="Google Shape;1269;p51">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70" name="Google Shape;1270;p51">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1271" name="Google Shape;1271;p51"/>
          <p:cNvGraphicFramePr/>
          <p:nvPr/>
        </p:nvGraphicFramePr>
        <p:xfrm>
          <a:off x="511513" y="4347038"/>
          <a:ext cx="3000000" cy="3000000"/>
        </p:xfrm>
        <a:graphic>
          <a:graphicData uri="http://schemas.openxmlformats.org/drawingml/2006/table">
            <a:tbl>
              <a:tblPr>
                <a:noFill/>
                <a:tableStyleId>{FC72AE3C-9F97-4905-AC4B-5E5AFB15FA01}</a:tableStyleId>
              </a:tblPr>
              <a:tblGrid>
                <a:gridCol w="3307325"/>
                <a:gridCol w="1751100"/>
                <a:gridCol w="1319125"/>
              </a:tblGrid>
              <a:tr h="1681475">
                <a:tc>
                  <a:txBody>
                    <a:bodyPr/>
                    <a:lstStyle/>
                    <a:p>
                      <a:pPr indent="0" lvl="0" marL="0" rtl="0" algn="l">
                        <a:spcBef>
                          <a:spcPts val="0"/>
                        </a:spcBef>
                        <a:spcAft>
                          <a:spcPts val="0"/>
                        </a:spcAft>
                        <a:buNone/>
                      </a:pPr>
                      <a:r>
                        <a:rPr lang="en" sz="1600">
                          <a:latin typeface="Poppins"/>
                          <a:ea typeface="Poppins"/>
                          <a:cs typeface="Poppins"/>
                          <a:sym typeface="Poppins"/>
                        </a:rPr>
                        <a:t>Fostering a positive climate and sense of community for students in educational settings has been linked with retention and academic success.</a:t>
                      </a:r>
                      <a:endParaRPr sz="1600">
                        <a:solidFill>
                          <a:srgbClr val="333333"/>
                        </a:solidFill>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True</a:t>
                      </a:r>
                      <a:endParaRPr b="1" sz="1600">
                        <a:solidFill>
                          <a:srgbClr val="262626"/>
                        </a:solidFill>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F0F0F">
                          <a:alpha val="0"/>
                        </a:srgbClr>
                      </a:solidFill>
                      <a:prstDash val="solid"/>
                      <a:round/>
                      <a:headEnd len="sm" w="sm" type="none"/>
                      <a:tailEnd len="sm" w="sm" type="none"/>
                    </a:lnR>
                    <a:lnT cap="flat" cmpd="sng" w="12700">
                      <a:solidFill>
                        <a:srgbClr val="0F0F0F">
                          <a:alpha val="0"/>
                        </a:srgbClr>
                      </a:solidFill>
                      <a:prstDash val="solid"/>
                      <a:round/>
                      <a:headEnd len="sm" w="sm" type="none"/>
                      <a:tailEnd len="sm" w="sm" type="none"/>
                    </a:lnT>
                    <a:lnB cap="flat" cmpd="sng" w="12700">
                      <a:solidFill>
                        <a:srgbClr val="0F0F0F">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False </a:t>
                      </a:r>
                      <a:endParaRPr b="1" sz="1600">
                        <a:solidFill>
                          <a:srgbClr val="262626"/>
                        </a:solidFill>
                        <a:latin typeface="Poppins"/>
                        <a:ea typeface="Poppins"/>
                        <a:cs typeface="Poppins"/>
                        <a:sym typeface="Poppins"/>
                      </a:endParaRPr>
                    </a:p>
                  </a:txBody>
                  <a:tcPr marT="63500" marB="63500" marR="63500" marL="63500">
                    <a:lnL cap="flat" cmpd="sng" w="12700">
                      <a:solidFill>
                        <a:srgbClr val="0F0F0F">
                          <a:alpha val="0"/>
                        </a:srgbClr>
                      </a:solidFill>
                      <a:prstDash val="solid"/>
                      <a:round/>
                      <a:headEnd len="sm" w="sm" type="none"/>
                      <a:tailEnd len="sm" w="sm" type="none"/>
                    </a:lnL>
                    <a:lnR cap="flat" cmpd="sng" w="12700">
                      <a:solidFill>
                        <a:srgbClr val="0F0F0F">
                          <a:alpha val="0"/>
                        </a:srgbClr>
                      </a:solidFill>
                      <a:prstDash val="solid"/>
                      <a:round/>
                      <a:headEnd len="sm" w="sm" type="none"/>
                      <a:tailEnd len="sm" w="sm" type="none"/>
                    </a:lnR>
                    <a:lnT cap="flat" cmpd="sng" w="12700">
                      <a:solidFill>
                        <a:srgbClr val="0F0F0F">
                          <a:alpha val="0"/>
                        </a:srgbClr>
                      </a:solidFill>
                      <a:prstDash val="solid"/>
                      <a:round/>
                      <a:headEnd len="sm" w="sm" type="none"/>
                      <a:tailEnd len="sm" w="sm" type="none"/>
                    </a:lnT>
                    <a:lnB cap="flat" cmpd="sng" w="12700">
                      <a:solidFill>
                        <a:srgbClr val="0F0F0F">
                          <a:alpha val="0"/>
                        </a:srgbClr>
                      </a:solidFill>
                      <a:prstDash val="solid"/>
                      <a:round/>
                      <a:headEnd len="sm" w="sm" type="none"/>
                      <a:tailEnd len="sm" w="sm" type="none"/>
                    </a:lnB>
                  </a:tcPr>
                </a:tc>
              </a:tr>
              <a:tr h="1681475">
                <a:tc>
                  <a:txBody>
                    <a:bodyPr/>
                    <a:lstStyle/>
                    <a:p>
                      <a:pPr indent="0" lvl="0" marL="0" rtl="0" algn="l">
                        <a:spcBef>
                          <a:spcPts val="0"/>
                        </a:spcBef>
                        <a:spcAft>
                          <a:spcPts val="0"/>
                        </a:spcAft>
                        <a:buNone/>
                      </a:pPr>
                      <a:r>
                        <a:rPr lang="en" sz="1600">
                          <a:latin typeface="Poppins"/>
                          <a:ea typeface="Poppins"/>
                          <a:cs typeface="Poppins"/>
                          <a:sym typeface="Poppins"/>
                        </a:rPr>
                        <a:t>Students’ perception of climate rests on how well teachers establish an environment in which mutual interaction is valued, encouraged, and supported.</a:t>
                      </a:r>
                      <a:endParaRPr sz="1600">
                        <a:solidFill>
                          <a:srgbClr val="333333"/>
                        </a:solidFill>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True</a:t>
                      </a:r>
                      <a:endParaRPr b="1" sz="1600">
                        <a:solidFill>
                          <a:srgbClr val="262626"/>
                        </a:solidFill>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F0F0F">
                          <a:alpha val="0"/>
                        </a:srgbClr>
                      </a:solidFill>
                      <a:prstDash val="solid"/>
                      <a:round/>
                      <a:headEnd len="sm" w="sm" type="none"/>
                      <a:tailEnd len="sm" w="sm" type="none"/>
                    </a:lnR>
                    <a:lnT cap="flat" cmpd="sng" w="12700">
                      <a:solidFill>
                        <a:srgbClr val="0F0F0F">
                          <a:alpha val="0"/>
                        </a:srgbClr>
                      </a:solidFill>
                      <a:prstDash val="solid"/>
                      <a:round/>
                      <a:headEnd len="sm" w="sm" type="none"/>
                      <a:tailEnd len="sm" w="sm" type="none"/>
                    </a:lnT>
                    <a:lnB cap="flat" cmpd="sng" w="12700">
                      <a:solidFill>
                        <a:srgbClr val="0F0F0F">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False </a:t>
                      </a:r>
                      <a:endParaRPr b="1" sz="1600">
                        <a:solidFill>
                          <a:srgbClr val="262626"/>
                        </a:solidFill>
                        <a:latin typeface="Poppins"/>
                        <a:ea typeface="Poppins"/>
                        <a:cs typeface="Poppins"/>
                        <a:sym typeface="Poppins"/>
                      </a:endParaRPr>
                    </a:p>
                  </a:txBody>
                  <a:tcPr marT="63500" marB="63500" marR="63500" marL="63500">
                    <a:lnL cap="flat" cmpd="sng" w="12700">
                      <a:solidFill>
                        <a:srgbClr val="0F0F0F">
                          <a:alpha val="0"/>
                        </a:srgbClr>
                      </a:solidFill>
                      <a:prstDash val="solid"/>
                      <a:round/>
                      <a:headEnd len="sm" w="sm" type="none"/>
                      <a:tailEnd len="sm" w="sm" type="none"/>
                    </a:lnL>
                    <a:lnR cap="flat" cmpd="sng" w="12700">
                      <a:solidFill>
                        <a:srgbClr val="0F0F0F">
                          <a:alpha val="0"/>
                        </a:srgbClr>
                      </a:solidFill>
                      <a:prstDash val="solid"/>
                      <a:round/>
                      <a:headEnd len="sm" w="sm" type="none"/>
                      <a:tailEnd len="sm" w="sm" type="none"/>
                    </a:lnR>
                    <a:lnT cap="flat" cmpd="sng" w="12700">
                      <a:solidFill>
                        <a:srgbClr val="0F0F0F">
                          <a:alpha val="0"/>
                        </a:srgbClr>
                      </a:solidFill>
                      <a:prstDash val="solid"/>
                      <a:round/>
                      <a:headEnd len="sm" w="sm" type="none"/>
                      <a:tailEnd len="sm" w="sm" type="none"/>
                    </a:lnT>
                    <a:lnB cap="flat" cmpd="sng" w="12700">
                      <a:solidFill>
                        <a:srgbClr val="0F0F0F">
                          <a:alpha val="0"/>
                        </a:srgbClr>
                      </a:solidFill>
                      <a:prstDash val="solid"/>
                      <a:round/>
                      <a:headEnd len="sm" w="sm" type="none"/>
                      <a:tailEnd len="sm" w="sm" type="none"/>
                    </a:lnB>
                  </a:tcPr>
                </a:tc>
              </a:tr>
              <a:tr h="1163325">
                <a:tc>
                  <a:txBody>
                    <a:bodyPr/>
                    <a:lstStyle/>
                    <a:p>
                      <a:pPr indent="0" lvl="0" marL="0" rtl="0" algn="l">
                        <a:spcBef>
                          <a:spcPts val="0"/>
                        </a:spcBef>
                        <a:spcAft>
                          <a:spcPts val="0"/>
                        </a:spcAft>
                        <a:buNone/>
                      </a:pPr>
                      <a:r>
                        <a:rPr lang="en" sz="1600">
                          <a:latin typeface="Poppins"/>
                          <a:ea typeface="Poppins"/>
                          <a:cs typeface="Poppins"/>
                          <a:sym typeface="Poppins"/>
                        </a:rPr>
                        <a:t>Students’ interactions with the teacher are more important than interactions with other students.</a:t>
                      </a:r>
                      <a:endParaRPr sz="1600">
                        <a:solidFill>
                          <a:srgbClr val="333333"/>
                        </a:solidFill>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True</a:t>
                      </a:r>
                      <a:endParaRPr b="1" sz="1600">
                        <a:solidFill>
                          <a:srgbClr val="262626"/>
                        </a:solidFill>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F0F0F">
                          <a:alpha val="0"/>
                        </a:srgbClr>
                      </a:solidFill>
                      <a:prstDash val="solid"/>
                      <a:round/>
                      <a:headEnd len="sm" w="sm" type="none"/>
                      <a:tailEnd len="sm" w="sm" type="none"/>
                    </a:lnR>
                    <a:lnT cap="flat" cmpd="sng" w="12700">
                      <a:solidFill>
                        <a:srgbClr val="0F0F0F">
                          <a:alpha val="0"/>
                        </a:srgbClr>
                      </a:solidFill>
                      <a:prstDash val="solid"/>
                      <a:round/>
                      <a:headEnd len="sm" w="sm" type="none"/>
                      <a:tailEnd len="sm" w="sm" type="none"/>
                    </a:lnT>
                    <a:lnB cap="flat" cmpd="sng" w="12700">
                      <a:solidFill>
                        <a:srgbClr val="0F0F0F">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False </a:t>
                      </a:r>
                      <a:endParaRPr b="1" sz="1600">
                        <a:solidFill>
                          <a:srgbClr val="262626"/>
                        </a:solidFill>
                        <a:latin typeface="Poppins"/>
                        <a:ea typeface="Poppins"/>
                        <a:cs typeface="Poppins"/>
                        <a:sym typeface="Poppins"/>
                      </a:endParaRPr>
                    </a:p>
                  </a:txBody>
                  <a:tcPr marT="63500" marB="63500" marR="63500" marL="63500">
                    <a:lnL cap="flat" cmpd="sng" w="12700">
                      <a:solidFill>
                        <a:srgbClr val="0F0F0F">
                          <a:alpha val="0"/>
                        </a:srgbClr>
                      </a:solidFill>
                      <a:prstDash val="solid"/>
                      <a:round/>
                      <a:headEnd len="sm" w="sm" type="none"/>
                      <a:tailEnd len="sm" w="sm" type="none"/>
                    </a:lnL>
                    <a:lnR cap="flat" cmpd="sng" w="12700">
                      <a:solidFill>
                        <a:srgbClr val="0F0F0F">
                          <a:alpha val="0"/>
                        </a:srgbClr>
                      </a:solidFill>
                      <a:prstDash val="solid"/>
                      <a:round/>
                      <a:headEnd len="sm" w="sm" type="none"/>
                      <a:tailEnd len="sm" w="sm" type="none"/>
                    </a:lnR>
                    <a:lnT cap="flat" cmpd="sng" w="12700">
                      <a:solidFill>
                        <a:srgbClr val="0F0F0F">
                          <a:alpha val="0"/>
                        </a:srgbClr>
                      </a:solidFill>
                      <a:prstDash val="solid"/>
                      <a:round/>
                      <a:headEnd len="sm" w="sm" type="none"/>
                      <a:tailEnd len="sm" w="sm" type="none"/>
                    </a:lnT>
                    <a:lnB cap="flat" cmpd="sng" w="12700">
                      <a:solidFill>
                        <a:srgbClr val="0F0F0F">
                          <a:alpha val="0"/>
                        </a:srgbClr>
                      </a:solidFill>
                      <a:prstDash val="solid"/>
                      <a:round/>
                      <a:headEnd len="sm" w="sm" type="none"/>
                      <a:tailEnd len="sm" w="sm" type="none"/>
                    </a:lnB>
                  </a:tcPr>
                </a:tc>
              </a:tr>
              <a:tr h="1163325">
                <a:tc>
                  <a:txBody>
                    <a:bodyPr/>
                    <a:lstStyle/>
                    <a:p>
                      <a:pPr indent="0" lvl="0" marL="0" rtl="0" algn="l">
                        <a:spcBef>
                          <a:spcPts val="0"/>
                        </a:spcBef>
                        <a:spcAft>
                          <a:spcPts val="0"/>
                        </a:spcAft>
                        <a:buNone/>
                      </a:pPr>
                      <a:r>
                        <a:rPr lang="en" sz="1600">
                          <a:latin typeface="Poppins"/>
                          <a:ea typeface="Poppins"/>
                          <a:cs typeface="Poppins"/>
                          <a:sym typeface="Poppins"/>
                        </a:rPr>
                        <a:t>In a learning community, students provide each other with social support but not academic support.</a:t>
                      </a:r>
                      <a:endParaRPr sz="1600">
                        <a:solidFill>
                          <a:srgbClr val="333333"/>
                        </a:solidFill>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True</a:t>
                      </a:r>
                      <a:endParaRPr b="1" sz="1600">
                        <a:solidFill>
                          <a:srgbClr val="262626"/>
                        </a:solidFill>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F0F0F">
                          <a:alpha val="0"/>
                        </a:srgbClr>
                      </a:solidFill>
                      <a:prstDash val="solid"/>
                      <a:round/>
                      <a:headEnd len="sm" w="sm" type="none"/>
                      <a:tailEnd len="sm" w="sm" type="none"/>
                    </a:lnR>
                    <a:lnT cap="flat" cmpd="sng" w="12700">
                      <a:solidFill>
                        <a:srgbClr val="0F0F0F">
                          <a:alpha val="0"/>
                        </a:srgbClr>
                      </a:solidFill>
                      <a:prstDash val="solid"/>
                      <a:round/>
                      <a:headEnd len="sm" w="sm" type="none"/>
                      <a:tailEnd len="sm" w="sm" type="none"/>
                    </a:lnT>
                    <a:lnB cap="flat" cmpd="sng" w="12700">
                      <a:solidFill>
                        <a:srgbClr val="0F0F0F">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False </a:t>
                      </a:r>
                      <a:endParaRPr b="1" sz="1600">
                        <a:solidFill>
                          <a:srgbClr val="262626"/>
                        </a:solidFill>
                        <a:latin typeface="Poppins"/>
                        <a:ea typeface="Poppins"/>
                        <a:cs typeface="Poppins"/>
                        <a:sym typeface="Poppins"/>
                      </a:endParaRPr>
                    </a:p>
                  </a:txBody>
                  <a:tcPr marT="63500" marB="63500" marR="63500" marL="63500">
                    <a:lnL cap="flat" cmpd="sng" w="12700">
                      <a:solidFill>
                        <a:srgbClr val="0F0F0F">
                          <a:alpha val="0"/>
                        </a:srgbClr>
                      </a:solidFill>
                      <a:prstDash val="solid"/>
                      <a:round/>
                      <a:headEnd len="sm" w="sm" type="none"/>
                      <a:tailEnd len="sm" w="sm" type="none"/>
                    </a:lnL>
                    <a:lnR cap="flat" cmpd="sng" w="12700">
                      <a:solidFill>
                        <a:srgbClr val="0F0F0F">
                          <a:alpha val="0"/>
                        </a:srgbClr>
                      </a:solidFill>
                      <a:prstDash val="solid"/>
                      <a:round/>
                      <a:headEnd len="sm" w="sm" type="none"/>
                      <a:tailEnd len="sm" w="sm" type="none"/>
                    </a:lnR>
                    <a:lnT cap="flat" cmpd="sng" w="12700">
                      <a:solidFill>
                        <a:srgbClr val="0F0F0F">
                          <a:alpha val="0"/>
                        </a:srgbClr>
                      </a:solidFill>
                      <a:prstDash val="solid"/>
                      <a:round/>
                      <a:headEnd len="sm" w="sm" type="none"/>
                      <a:tailEnd len="sm" w="sm" type="none"/>
                    </a:lnT>
                    <a:lnB cap="flat" cmpd="sng" w="12700">
                      <a:solidFill>
                        <a:srgbClr val="0F0F0F">
                          <a:alpha val="0"/>
                        </a:srgbClr>
                      </a:solidFill>
                      <a:prstDash val="solid"/>
                      <a:round/>
                      <a:headEnd len="sm" w="sm" type="none"/>
                      <a:tailEnd len="sm" w="sm" type="none"/>
                    </a:lnB>
                  </a:tcPr>
                </a:tc>
              </a:tr>
            </a:tbl>
          </a:graphicData>
        </a:graphic>
      </p:graphicFrame>
      <p:sp>
        <p:nvSpPr>
          <p:cNvPr id="1272" name="Google Shape;1272;p51"/>
          <p:cNvSpPr txBox="1"/>
          <p:nvPr/>
        </p:nvSpPr>
        <p:spPr>
          <a:xfrm>
            <a:off x="2258250" y="9627300"/>
            <a:ext cx="32559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latin typeface="Esteban"/>
              <a:ea typeface="Esteban"/>
              <a:cs typeface="Esteban"/>
              <a:sym typeface="Esteban"/>
            </a:endParaRPr>
          </a:p>
        </p:txBody>
      </p:sp>
      <p:sp>
        <p:nvSpPr>
          <p:cNvPr id="1273" name="Google Shape;1273;p51">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4" name="Google Shape;1274;p51">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5" name="Google Shape;1275;p51"/>
          <p:cNvSpPr/>
          <p:nvPr/>
        </p:nvSpPr>
        <p:spPr>
          <a:xfrm>
            <a:off x="1967200" y="3017425"/>
            <a:ext cx="3466200" cy="10380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276" name="Google Shape;1276;p51"/>
          <p:cNvSpPr/>
          <p:nvPr/>
        </p:nvSpPr>
        <p:spPr>
          <a:xfrm>
            <a:off x="2274281" y="3577500"/>
            <a:ext cx="692100" cy="310500"/>
          </a:xfrm>
          <a:prstGeom prst="chevron">
            <a:avLst>
              <a:gd fmla="val 50000" name="adj"/>
            </a:avLst>
          </a:pr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277" name="Google Shape;1277;p51"/>
          <p:cNvSpPr/>
          <p:nvPr/>
        </p:nvSpPr>
        <p:spPr>
          <a:xfrm>
            <a:off x="2999843" y="3577500"/>
            <a:ext cx="692100" cy="310500"/>
          </a:xfrm>
          <a:prstGeom prst="chevron">
            <a:avLst>
              <a:gd fmla="val 50000" name="adj"/>
            </a:avLst>
          </a:pr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278" name="Google Shape;1278;p51"/>
          <p:cNvSpPr/>
          <p:nvPr/>
        </p:nvSpPr>
        <p:spPr>
          <a:xfrm>
            <a:off x="3742118" y="3577500"/>
            <a:ext cx="692100" cy="310500"/>
          </a:xfrm>
          <a:prstGeom prst="chevron">
            <a:avLst>
              <a:gd fmla="val 50000" name="adj"/>
            </a:avLst>
          </a:pr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279" name="Google Shape;1279;p51"/>
          <p:cNvSpPr/>
          <p:nvPr/>
        </p:nvSpPr>
        <p:spPr>
          <a:xfrm>
            <a:off x="4434231" y="3577500"/>
            <a:ext cx="692100" cy="310500"/>
          </a:xfrm>
          <a:prstGeom prst="chevron">
            <a:avLst>
              <a:gd fmla="val 50000" name="adj"/>
            </a:avLst>
          </a:pr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280" name="Google Shape;1280;p51"/>
          <p:cNvSpPr txBox="1"/>
          <p:nvPr/>
        </p:nvSpPr>
        <p:spPr>
          <a:xfrm>
            <a:off x="4060450" y="9650400"/>
            <a:ext cx="3255900" cy="384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300">
                <a:solidFill>
                  <a:schemeClr val="hlink"/>
                </a:solidFill>
                <a:latin typeface="Poppins"/>
                <a:ea typeface="Poppins"/>
                <a:cs typeface="Poppins"/>
                <a:sym typeface="Poppins"/>
              </a:rPr>
              <a:t>Continued on next </a:t>
            </a:r>
            <a:r>
              <a:rPr lang="en" sz="1300">
                <a:solidFill>
                  <a:schemeClr val="hlink"/>
                </a:solidFill>
                <a:latin typeface="Poppins"/>
                <a:ea typeface="Poppins"/>
                <a:cs typeface="Poppins"/>
                <a:sym typeface="Poppins"/>
              </a:rPr>
              <a:t>page</a:t>
            </a:r>
            <a:endParaRPr sz="1300">
              <a:solidFill>
                <a:schemeClr val="hlink"/>
              </a:solidFill>
              <a:latin typeface="Poppins"/>
              <a:ea typeface="Poppins"/>
              <a:cs typeface="Poppins"/>
              <a:sym typeface="Poppins"/>
            </a:endParaRPr>
          </a:p>
        </p:txBody>
      </p:sp>
      <p:sp>
        <p:nvSpPr>
          <p:cNvPr id="1281" name="Google Shape;1281;p51"/>
          <p:cNvSpPr txBox="1"/>
          <p:nvPr>
            <p:ph type="title"/>
          </p:nvPr>
        </p:nvSpPr>
        <p:spPr>
          <a:xfrm>
            <a:off x="298075" y="330000"/>
            <a:ext cx="58839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400"/>
              <a:t>Activity 1.3.1 a - </a:t>
            </a:r>
            <a:r>
              <a:rPr lang="en" sz="3300"/>
              <a:t>Climate Check</a:t>
            </a:r>
            <a:endParaRPr sz="3300"/>
          </a:p>
          <a:p>
            <a:pPr indent="0" lvl="0" marL="0" rtl="0" algn="l">
              <a:spcBef>
                <a:spcPts val="0"/>
              </a:spcBef>
              <a:spcAft>
                <a:spcPts val="0"/>
              </a:spcAft>
              <a:buSzPts val="990"/>
              <a:buNone/>
            </a:pPr>
            <a:r>
              <a:t/>
            </a:r>
            <a:endParaRPr sz="3800"/>
          </a:p>
        </p:txBody>
      </p:sp>
      <p:sp>
        <p:nvSpPr>
          <p:cNvPr id="1282" name="Google Shape;1282;p51"/>
          <p:cNvSpPr txBox="1"/>
          <p:nvPr>
            <p:ph idx="1" type="body"/>
          </p:nvPr>
        </p:nvSpPr>
        <p:spPr>
          <a:xfrm>
            <a:off x="363775" y="1015800"/>
            <a:ext cx="6514500" cy="206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ENGAGE: Activate Prior Knowledge</a:t>
            </a:r>
            <a:endParaRPr>
              <a:solidFill>
                <a:schemeClr val="hlink"/>
              </a:solidFill>
            </a:endParaRPr>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For each statement, drag and drop an arrow sticker by “true” or “false.”</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When done, see the </a:t>
            </a:r>
            <a:r>
              <a:rPr lang="en" u="sng">
                <a:solidFill>
                  <a:schemeClr val="hlink"/>
                </a:solidFill>
                <a:hlinkClick action="ppaction://hlinkshowjump?jump=nextslide"/>
              </a:rPr>
              <a:t>next page</a:t>
            </a:r>
            <a:r>
              <a:rPr lang="en">
                <a:solidFill>
                  <a:schemeClr val="hlink"/>
                </a:solidFill>
              </a:rPr>
              <a:t> for answers.</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p:txBody>
      </p:sp>
      <p:sp>
        <p:nvSpPr>
          <p:cNvPr id="1283" name="Google Shape;1283;p51"/>
          <p:cNvSpPr txBox="1"/>
          <p:nvPr/>
        </p:nvSpPr>
        <p:spPr>
          <a:xfrm>
            <a:off x="2233000" y="3036538"/>
            <a:ext cx="2934600" cy="31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353535"/>
                </a:solidFill>
                <a:latin typeface="Poppins"/>
                <a:ea typeface="Poppins"/>
                <a:cs typeface="Poppins"/>
                <a:sym typeface="Poppins"/>
              </a:rPr>
              <a:t>Drag and Drop Stickers</a:t>
            </a:r>
            <a:endParaRPr b="1" sz="1700">
              <a:solidFill>
                <a:srgbClr val="353535"/>
              </a:solidFill>
              <a:latin typeface="Poppins"/>
              <a:ea typeface="Poppins"/>
              <a:cs typeface="Poppins"/>
              <a:sym typeface="Poppi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7" name="Shape 1287"/>
        <p:cNvGrpSpPr/>
        <p:nvPr/>
      </p:nvGrpSpPr>
      <p:grpSpPr>
        <a:xfrm>
          <a:off x="0" y="0"/>
          <a:ext cx="0" cy="0"/>
          <a:chOff x="0" y="0"/>
          <a:chExt cx="0" cy="0"/>
        </a:xfrm>
      </p:grpSpPr>
      <p:sp>
        <p:nvSpPr>
          <p:cNvPr id="1288" name="Google Shape;1288;p52"/>
          <p:cNvSpPr txBox="1"/>
          <p:nvPr>
            <p:ph idx="1" type="body"/>
          </p:nvPr>
        </p:nvSpPr>
        <p:spPr>
          <a:xfrm>
            <a:off x="374550" y="1593800"/>
            <a:ext cx="6514500" cy="1328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ANSWER KEY</a:t>
            </a:r>
            <a:r>
              <a:rPr lang="en">
                <a:solidFill>
                  <a:schemeClr val="hlink"/>
                </a:solidFill>
              </a:rPr>
              <a:t>:</a:t>
            </a:r>
            <a:endParaRPr>
              <a:solidFill>
                <a:schemeClr val="hlink"/>
              </a:solidFill>
            </a:endParaRPr>
          </a:p>
          <a:p>
            <a:pPr indent="0" lvl="0" marL="0" rtl="0" algn="l">
              <a:lnSpc>
                <a:spcPct val="100000"/>
              </a:lnSpc>
              <a:spcBef>
                <a:spcPts val="0"/>
              </a:spcBef>
              <a:spcAft>
                <a:spcPts val="0"/>
              </a:spcAft>
              <a:buNone/>
            </a:pPr>
            <a:r>
              <a:rPr lang="en">
                <a:solidFill>
                  <a:schemeClr val="hlink"/>
                </a:solidFill>
              </a:rPr>
              <a:t>Delete or move the yellow box below to reveal the correct answers!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p:txBody>
      </p:sp>
      <p:sp>
        <p:nvSpPr>
          <p:cNvPr id="1289" name="Google Shape;1289;p52"/>
          <p:cNvSpPr txBox="1"/>
          <p:nvPr>
            <p:ph type="title"/>
          </p:nvPr>
        </p:nvSpPr>
        <p:spPr>
          <a:xfrm>
            <a:off x="317975" y="322825"/>
            <a:ext cx="6998400" cy="884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1.3.1a - Climate Check (Continued)</a:t>
            </a:r>
            <a:endParaRPr/>
          </a:p>
          <a:p>
            <a:pPr indent="0" lvl="0" marL="0" rtl="0" algn="l">
              <a:spcBef>
                <a:spcPts val="0"/>
              </a:spcBef>
              <a:spcAft>
                <a:spcPts val="0"/>
              </a:spcAft>
              <a:buNone/>
            </a:pPr>
            <a:r>
              <a:t/>
            </a:r>
            <a:endParaRPr/>
          </a:p>
        </p:txBody>
      </p:sp>
      <p:sp>
        <p:nvSpPr>
          <p:cNvPr id="1290" name="Google Shape;1290;p52">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91" name="Google Shape;1291;p52">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92" name="Google Shape;1292;p52">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93" name="Google Shape;1293;p52">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94" name="Google Shape;1294;p52">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95" name="Google Shape;1295;p52">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96" name="Google Shape;1296;p52">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97" name="Google Shape;1297;p52">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98" name="Google Shape;1298;p52">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99" name="Google Shape;1299;p52">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1300" name="Google Shape;1300;p52"/>
          <p:cNvGraphicFramePr/>
          <p:nvPr/>
        </p:nvGraphicFramePr>
        <p:xfrm>
          <a:off x="443013" y="3003763"/>
          <a:ext cx="3000000" cy="3000000"/>
        </p:xfrm>
        <a:graphic>
          <a:graphicData uri="http://schemas.openxmlformats.org/drawingml/2006/table">
            <a:tbl>
              <a:tblPr>
                <a:noFill/>
                <a:tableStyleId>{FC72AE3C-9F97-4905-AC4B-5E5AFB15FA01}</a:tableStyleId>
              </a:tblPr>
              <a:tblGrid>
                <a:gridCol w="3307325"/>
                <a:gridCol w="1751100"/>
                <a:gridCol w="1319125"/>
              </a:tblGrid>
              <a:tr h="1681475">
                <a:tc>
                  <a:txBody>
                    <a:bodyPr/>
                    <a:lstStyle/>
                    <a:p>
                      <a:pPr indent="0" lvl="0" marL="0" rtl="0" algn="l">
                        <a:spcBef>
                          <a:spcPts val="0"/>
                        </a:spcBef>
                        <a:spcAft>
                          <a:spcPts val="0"/>
                        </a:spcAft>
                        <a:buNone/>
                      </a:pPr>
                      <a:r>
                        <a:rPr lang="en" sz="1600">
                          <a:latin typeface="Poppins"/>
                          <a:ea typeface="Poppins"/>
                          <a:cs typeface="Poppins"/>
                          <a:sym typeface="Poppins"/>
                        </a:rPr>
                        <a:t>Fostering a positive climate and sense of community for students in educational settings has been linked with retention and academic success.</a:t>
                      </a:r>
                      <a:endParaRPr sz="1600">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True</a:t>
                      </a:r>
                      <a:endParaRPr b="1" sz="1600">
                        <a:solidFill>
                          <a:srgbClr val="262626"/>
                        </a:solidFill>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F0F0F">
                          <a:alpha val="0"/>
                        </a:srgbClr>
                      </a:solidFill>
                      <a:prstDash val="solid"/>
                      <a:round/>
                      <a:headEnd len="sm" w="sm" type="none"/>
                      <a:tailEnd len="sm" w="sm" type="none"/>
                    </a:lnR>
                    <a:lnT cap="flat" cmpd="sng" w="12700">
                      <a:solidFill>
                        <a:srgbClr val="0F0F0F">
                          <a:alpha val="0"/>
                        </a:srgbClr>
                      </a:solidFill>
                      <a:prstDash val="solid"/>
                      <a:round/>
                      <a:headEnd len="sm" w="sm" type="none"/>
                      <a:tailEnd len="sm" w="sm" type="none"/>
                    </a:lnT>
                    <a:lnB cap="flat" cmpd="sng" w="12700">
                      <a:solidFill>
                        <a:srgbClr val="0F0F0F">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False </a:t>
                      </a:r>
                      <a:endParaRPr b="1" sz="1600">
                        <a:solidFill>
                          <a:srgbClr val="262626"/>
                        </a:solidFill>
                        <a:latin typeface="Poppins"/>
                        <a:ea typeface="Poppins"/>
                        <a:cs typeface="Poppins"/>
                        <a:sym typeface="Poppins"/>
                      </a:endParaRPr>
                    </a:p>
                  </a:txBody>
                  <a:tcPr marT="63500" marB="63500" marR="63500" marL="63500">
                    <a:lnL cap="flat" cmpd="sng" w="12700">
                      <a:solidFill>
                        <a:srgbClr val="0F0F0F">
                          <a:alpha val="0"/>
                        </a:srgbClr>
                      </a:solidFill>
                      <a:prstDash val="solid"/>
                      <a:round/>
                      <a:headEnd len="sm" w="sm" type="none"/>
                      <a:tailEnd len="sm" w="sm" type="none"/>
                    </a:lnL>
                    <a:lnR cap="flat" cmpd="sng" w="12700">
                      <a:solidFill>
                        <a:srgbClr val="0F0F0F">
                          <a:alpha val="0"/>
                        </a:srgbClr>
                      </a:solidFill>
                      <a:prstDash val="solid"/>
                      <a:round/>
                      <a:headEnd len="sm" w="sm" type="none"/>
                      <a:tailEnd len="sm" w="sm" type="none"/>
                    </a:lnR>
                    <a:lnT cap="flat" cmpd="sng" w="12700">
                      <a:solidFill>
                        <a:srgbClr val="0F0F0F">
                          <a:alpha val="0"/>
                        </a:srgbClr>
                      </a:solidFill>
                      <a:prstDash val="solid"/>
                      <a:round/>
                      <a:headEnd len="sm" w="sm" type="none"/>
                      <a:tailEnd len="sm" w="sm" type="none"/>
                    </a:lnT>
                    <a:lnB cap="flat" cmpd="sng" w="12700">
                      <a:solidFill>
                        <a:srgbClr val="0F0F0F">
                          <a:alpha val="0"/>
                        </a:srgbClr>
                      </a:solidFill>
                      <a:prstDash val="solid"/>
                      <a:round/>
                      <a:headEnd len="sm" w="sm" type="none"/>
                      <a:tailEnd len="sm" w="sm" type="none"/>
                    </a:lnB>
                  </a:tcPr>
                </a:tc>
              </a:tr>
              <a:tr h="1681475">
                <a:tc>
                  <a:txBody>
                    <a:bodyPr/>
                    <a:lstStyle/>
                    <a:p>
                      <a:pPr indent="0" lvl="0" marL="0" rtl="0" algn="l">
                        <a:spcBef>
                          <a:spcPts val="0"/>
                        </a:spcBef>
                        <a:spcAft>
                          <a:spcPts val="0"/>
                        </a:spcAft>
                        <a:buNone/>
                      </a:pPr>
                      <a:r>
                        <a:rPr lang="en" sz="1600">
                          <a:latin typeface="Poppins"/>
                          <a:ea typeface="Poppins"/>
                          <a:cs typeface="Poppins"/>
                          <a:sym typeface="Poppins"/>
                        </a:rPr>
                        <a:t>Students’ perception of climate rests on how well teachers establish an environment in which mutual interaction is valued, encouraged, and supported.</a:t>
                      </a:r>
                      <a:endParaRPr sz="1600">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True</a:t>
                      </a:r>
                      <a:endParaRPr b="1" sz="1600">
                        <a:solidFill>
                          <a:srgbClr val="262626"/>
                        </a:solidFill>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F0F0F">
                          <a:alpha val="0"/>
                        </a:srgbClr>
                      </a:solidFill>
                      <a:prstDash val="solid"/>
                      <a:round/>
                      <a:headEnd len="sm" w="sm" type="none"/>
                      <a:tailEnd len="sm" w="sm" type="none"/>
                    </a:lnR>
                    <a:lnT cap="flat" cmpd="sng" w="12700">
                      <a:solidFill>
                        <a:srgbClr val="0F0F0F">
                          <a:alpha val="0"/>
                        </a:srgbClr>
                      </a:solidFill>
                      <a:prstDash val="solid"/>
                      <a:round/>
                      <a:headEnd len="sm" w="sm" type="none"/>
                      <a:tailEnd len="sm" w="sm" type="none"/>
                    </a:lnT>
                    <a:lnB cap="flat" cmpd="sng" w="12700">
                      <a:solidFill>
                        <a:srgbClr val="0F0F0F">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False </a:t>
                      </a:r>
                      <a:endParaRPr b="1" sz="1600">
                        <a:solidFill>
                          <a:srgbClr val="262626"/>
                        </a:solidFill>
                        <a:latin typeface="Poppins"/>
                        <a:ea typeface="Poppins"/>
                        <a:cs typeface="Poppins"/>
                        <a:sym typeface="Poppins"/>
                      </a:endParaRPr>
                    </a:p>
                  </a:txBody>
                  <a:tcPr marT="63500" marB="63500" marR="63500" marL="63500">
                    <a:lnL cap="flat" cmpd="sng" w="12700">
                      <a:solidFill>
                        <a:srgbClr val="0F0F0F">
                          <a:alpha val="0"/>
                        </a:srgbClr>
                      </a:solidFill>
                      <a:prstDash val="solid"/>
                      <a:round/>
                      <a:headEnd len="sm" w="sm" type="none"/>
                      <a:tailEnd len="sm" w="sm" type="none"/>
                    </a:lnL>
                    <a:lnR cap="flat" cmpd="sng" w="12700">
                      <a:solidFill>
                        <a:srgbClr val="0F0F0F">
                          <a:alpha val="0"/>
                        </a:srgbClr>
                      </a:solidFill>
                      <a:prstDash val="solid"/>
                      <a:round/>
                      <a:headEnd len="sm" w="sm" type="none"/>
                      <a:tailEnd len="sm" w="sm" type="none"/>
                    </a:lnR>
                    <a:lnT cap="flat" cmpd="sng" w="12700">
                      <a:solidFill>
                        <a:srgbClr val="0F0F0F">
                          <a:alpha val="0"/>
                        </a:srgbClr>
                      </a:solidFill>
                      <a:prstDash val="solid"/>
                      <a:round/>
                      <a:headEnd len="sm" w="sm" type="none"/>
                      <a:tailEnd len="sm" w="sm" type="none"/>
                    </a:lnT>
                    <a:lnB cap="flat" cmpd="sng" w="12700">
                      <a:solidFill>
                        <a:srgbClr val="0F0F0F">
                          <a:alpha val="0"/>
                        </a:srgbClr>
                      </a:solidFill>
                      <a:prstDash val="solid"/>
                      <a:round/>
                      <a:headEnd len="sm" w="sm" type="none"/>
                      <a:tailEnd len="sm" w="sm" type="none"/>
                    </a:lnB>
                  </a:tcPr>
                </a:tc>
              </a:tr>
              <a:tr h="1163325">
                <a:tc>
                  <a:txBody>
                    <a:bodyPr/>
                    <a:lstStyle/>
                    <a:p>
                      <a:pPr indent="0" lvl="0" marL="0" rtl="0" algn="l">
                        <a:spcBef>
                          <a:spcPts val="0"/>
                        </a:spcBef>
                        <a:spcAft>
                          <a:spcPts val="0"/>
                        </a:spcAft>
                        <a:buNone/>
                      </a:pPr>
                      <a:r>
                        <a:rPr lang="en" sz="1600">
                          <a:latin typeface="Poppins"/>
                          <a:ea typeface="Poppins"/>
                          <a:cs typeface="Poppins"/>
                          <a:sym typeface="Poppins"/>
                        </a:rPr>
                        <a:t>Students’ interactions with the teacher are more important than interactions with other students.</a:t>
                      </a:r>
                      <a:endParaRPr sz="1600">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True</a:t>
                      </a:r>
                      <a:endParaRPr b="1" sz="1600">
                        <a:solidFill>
                          <a:srgbClr val="262626"/>
                        </a:solidFill>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F0F0F">
                          <a:alpha val="0"/>
                        </a:srgbClr>
                      </a:solidFill>
                      <a:prstDash val="solid"/>
                      <a:round/>
                      <a:headEnd len="sm" w="sm" type="none"/>
                      <a:tailEnd len="sm" w="sm" type="none"/>
                    </a:lnR>
                    <a:lnT cap="flat" cmpd="sng" w="12700">
                      <a:solidFill>
                        <a:srgbClr val="0F0F0F">
                          <a:alpha val="0"/>
                        </a:srgbClr>
                      </a:solidFill>
                      <a:prstDash val="solid"/>
                      <a:round/>
                      <a:headEnd len="sm" w="sm" type="none"/>
                      <a:tailEnd len="sm" w="sm" type="none"/>
                    </a:lnT>
                    <a:lnB cap="flat" cmpd="sng" w="12700">
                      <a:solidFill>
                        <a:srgbClr val="0F0F0F">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False </a:t>
                      </a:r>
                      <a:endParaRPr b="1" sz="1600">
                        <a:solidFill>
                          <a:srgbClr val="262626"/>
                        </a:solidFill>
                        <a:latin typeface="Poppins"/>
                        <a:ea typeface="Poppins"/>
                        <a:cs typeface="Poppins"/>
                        <a:sym typeface="Poppins"/>
                      </a:endParaRPr>
                    </a:p>
                  </a:txBody>
                  <a:tcPr marT="63500" marB="63500" marR="63500" marL="63500">
                    <a:lnL cap="flat" cmpd="sng" w="12700">
                      <a:solidFill>
                        <a:srgbClr val="0F0F0F">
                          <a:alpha val="0"/>
                        </a:srgbClr>
                      </a:solidFill>
                      <a:prstDash val="solid"/>
                      <a:round/>
                      <a:headEnd len="sm" w="sm" type="none"/>
                      <a:tailEnd len="sm" w="sm" type="none"/>
                    </a:lnL>
                    <a:lnR cap="flat" cmpd="sng" w="12700">
                      <a:solidFill>
                        <a:srgbClr val="0F0F0F">
                          <a:alpha val="0"/>
                        </a:srgbClr>
                      </a:solidFill>
                      <a:prstDash val="solid"/>
                      <a:round/>
                      <a:headEnd len="sm" w="sm" type="none"/>
                      <a:tailEnd len="sm" w="sm" type="none"/>
                    </a:lnR>
                    <a:lnT cap="flat" cmpd="sng" w="12700">
                      <a:solidFill>
                        <a:srgbClr val="0F0F0F">
                          <a:alpha val="0"/>
                        </a:srgbClr>
                      </a:solidFill>
                      <a:prstDash val="solid"/>
                      <a:round/>
                      <a:headEnd len="sm" w="sm" type="none"/>
                      <a:tailEnd len="sm" w="sm" type="none"/>
                    </a:lnT>
                    <a:lnB cap="flat" cmpd="sng" w="12700">
                      <a:solidFill>
                        <a:srgbClr val="0F0F0F">
                          <a:alpha val="0"/>
                        </a:srgbClr>
                      </a:solidFill>
                      <a:prstDash val="solid"/>
                      <a:round/>
                      <a:headEnd len="sm" w="sm" type="none"/>
                      <a:tailEnd len="sm" w="sm" type="none"/>
                    </a:lnB>
                  </a:tcPr>
                </a:tc>
              </a:tr>
              <a:tr h="1163325">
                <a:tc>
                  <a:txBody>
                    <a:bodyPr/>
                    <a:lstStyle/>
                    <a:p>
                      <a:pPr indent="0" lvl="0" marL="0" rtl="0" algn="l">
                        <a:spcBef>
                          <a:spcPts val="0"/>
                        </a:spcBef>
                        <a:spcAft>
                          <a:spcPts val="0"/>
                        </a:spcAft>
                        <a:buNone/>
                      </a:pPr>
                      <a:r>
                        <a:rPr lang="en" sz="1600">
                          <a:latin typeface="Poppins"/>
                          <a:ea typeface="Poppins"/>
                          <a:cs typeface="Poppins"/>
                          <a:sym typeface="Poppins"/>
                        </a:rPr>
                        <a:t>In a learning community, students provide each other with social support but not academic support.</a:t>
                      </a:r>
                      <a:endParaRPr sz="1600">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True</a:t>
                      </a:r>
                      <a:endParaRPr b="1" sz="1600">
                        <a:solidFill>
                          <a:srgbClr val="262626"/>
                        </a:solidFill>
                        <a:latin typeface="Poppins"/>
                        <a:ea typeface="Poppins"/>
                        <a:cs typeface="Poppins"/>
                        <a:sym typeface="Poppins"/>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F0F0F">
                          <a:alpha val="0"/>
                        </a:srgbClr>
                      </a:solidFill>
                      <a:prstDash val="solid"/>
                      <a:round/>
                      <a:headEnd len="sm" w="sm" type="none"/>
                      <a:tailEnd len="sm" w="sm" type="none"/>
                    </a:lnR>
                    <a:lnT cap="flat" cmpd="sng" w="12700">
                      <a:solidFill>
                        <a:srgbClr val="0F0F0F">
                          <a:alpha val="0"/>
                        </a:srgbClr>
                      </a:solidFill>
                      <a:prstDash val="solid"/>
                      <a:round/>
                      <a:headEnd len="sm" w="sm" type="none"/>
                      <a:tailEnd len="sm" w="sm" type="none"/>
                    </a:lnT>
                    <a:lnB cap="flat" cmpd="sng" w="12700">
                      <a:solidFill>
                        <a:srgbClr val="0F0F0F">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False </a:t>
                      </a:r>
                      <a:endParaRPr b="1" sz="1600">
                        <a:solidFill>
                          <a:srgbClr val="262626"/>
                        </a:solidFill>
                        <a:latin typeface="Poppins"/>
                        <a:ea typeface="Poppins"/>
                        <a:cs typeface="Poppins"/>
                        <a:sym typeface="Poppins"/>
                      </a:endParaRPr>
                    </a:p>
                  </a:txBody>
                  <a:tcPr marT="63500" marB="63500" marR="63500" marL="63500">
                    <a:lnL cap="flat" cmpd="sng" w="12700">
                      <a:solidFill>
                        <a:srgbClr val="0F0F0F">
                          <a:alpha val="0"/>
                        </a:srgbClr>
                      </a:solidFill>
                      <a:prstDash val="solid"/>
                      <a:round/>
                      <a:headEnd len="sm" w="sm" type="none"/>
                      <a:tailEnd len="sm" w="sm" type="none"/>
                    </a:lnL>
                    <a:lnR cap="flat" cmpd="sng" w="12700">
                      <a:solidFill>
                        <a:srgbClr val="0F0F0F">
                          <a:alpha val="0"/>
                        </a:srgbClr>
                      </a:solidFill>
                      <a:prstDash val="solid"/>
                      <a:round/>
                      <a:headEnd len="sm" w="sm" type="none"/>
                      <a:tailEnd len="sm" w="sm" type="none"/>
                    </a:lnR>
                    <a:lnT cap="flat" cmpd="sng" w="12700">
                      <a:solidFill>
                        <a:srgbClr val="0F0F0F">
                          <a:alpha val="0"/>
                        </a:srgbClr>
                      </a:solidFill>
                      <a:prstDash val="solid"/>
                      <a:round/>
                      <a:headEnd len="sm" w="sm" type="none"/>
                      <a:tailEnd len="sm" w="sm" type="none"/>
                    </a:lnT>
                    <a:lnB cap="flat" cmpd="sng" w="12700">
                      <a:solidFill>
                        <a:srgbClr val="0F0F0F">
                          <a:alpha val="0"/>
                        </a:srgbClr>
                      </a:solidFill>
                      <a:prstDash val="solid"/>
                      <a:round/>
                      <a:headEnd len="sm" w="sm" type="none"/>
                      <a:tailEnd len="sm" w="sm" type="none"/>
                    </a:lnB>
                  </a:tcPr>
                </a:tc>
              </a:tr>
            </a:tbl>
          </a:graphicData>
        </a:graphic>
      </p:graphicFrame>
      <p:sp>
        <p:nvSpPr>
          <p:cNvPr id="1301" name="Google Shape;1301;p52"/>
          <p:cNvSpPr txBox="1"/>
          <p:nvPr/>
        </p:nvSpPr>
        <p:spPr>
          <a:xfrm>
            <a:off x="2258250" y="9627300"/>
            <a:ext cx="32559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latin typeface="Esteban"/>
              <a:ea typeface="Esteban"/>
              <a:cs typeface="Esteban"/>
              <a:sym typeface="Esteban"/>
            </a:endParaRPr>
          </a:p>
        </p:txBody>
      </p:sp>
      <p:sp>
        <p:nvSpPr>
          <p:cNvPr id="1302" name="Google Shape;1302;p52"/>
          <p:cNvSpPr/>
          <p:nvPr/>
        </p:nvSpPr>
        <p:spPr>
          <a:xfrm>
            <a:off x="3750351" y="3575575"/>
            <a:ext cx="578400" cy="300600"/>
          </a:xfrm>
          <a:prstGeom prst="chevron">
            <a:avLst>
              <a:gd fmla="val 50000" name="adj"/>
            </a:avLst>
          </a:pr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303" name="Google Shape;1303;p52"/>
          <p:cNvSpPr/>
          <p:nvPr/>
        </p:nvSpPr>
        <p:spPr>
          <a:xfrm>
            <a:off x="3750351" y="5188275"/>
            <a:ext cx="578400" cy="300600"/>
          </a:xfrm>
          <a:prstGeom prst="chevron">
            <a:avLst>
              <a:gd fmla="val 50000" name="adj"/>
            </a:avLst>
          </a:pr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304" name="Google Shape;1304;p52"/>
          <p:cNvSpPr/>
          <p:nvPr/>
        </p:nvSpPr>
        <p:spPr>
          <a:xfrm>
            <a:off x="5279726" y="6683650"/>
            <a:ext cx="578400" cy="296100"/>
          </a:xfrm>
          <a:prstGeom prst="chevron">
            <a:avLst>
              <a:gd fmla="val 50000" name="adj"/>
            </a:avLst>
          </a:pr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305" name="Google Shape;1305;p52"/>
          <p:cNvSpPr/>
          <p:nvPr/>
        </p:nvSpPr>
        <p:spPr>
          <a:xfrm>
            <a:off x="5279726" y="7835441"/>
            <a:ext cx="578400" cy="296100"/>
          </a:xfrm>
          <a:prstGeom prst="chevron">
            <a:avLst>
              <a:gd fmla="val 50000" name="adj"/>
            </a:avLst>
          </a:pr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306" name="Google Shape;1306;p52">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7" name="Google Shape;1307;p52">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8" name="Google Shape;1308;p52"/>
          <p:cNvSpPr/>
          <p:nvPr/>
        </p:nvSpPr>
        <p:spPr>
          <a:xfrm>
            <a:off x="3750350" y="2947113"/>
            <a:ext cx="3145200" cy="5802900"/>
          </a:xfrm>
          <a:prstGeom prst="rect">
            <a:avLst/>
          </a:prstGeom>
          <a:solidFill>
            <a:schemeClr val="dk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latin typeface="Poppins"/>
                <a:ea typeface="Poppins"/>
                <a:cs typeface="Poppins"/>
                <a:sym typeface="Poppins"/>
              </a:rPr>
              <a:t>Delete or move this box to reveal answers! </a:t>
            </a:r>
            <a:endParaRPr sz="2800">
              <a:latin typeface="Poppins"/>
              <a:ea typeface="Poppins"/>
              <a:cs typeface="Poppins"/>
              <a:sym typeface="Poppi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2" name="Shape 1312"/>
        <p:cNvGrpSpPr/>
        <p:nvPr/>
      </p:nvGrpSpPr>
      <p:grpSpPr>
        <a:xfrm>
          <a:off x="0" y="0"/>
          <a:ext cx="0" cy="0"/>
          <a:chOff x="0" y="0"/>
          <a:chExt cx="0" cy="0"/>
        </a:xfrm>
      </p:grpSpPr>
      <p:sp>
        <p:nvSpPr>
          <p:cNvPr id="1313" name="Google Shape;1313;p53"/>
          <p:cNvSpPr txBox="1"/>
          <p:nvPr>
            <p:ph idx="1" type="body"/>
          </p:nvPr>
        </p:nvSpPr>
        <p:spPr>
          <a:xfrm>
            <a:off x="381550" y="1062550"/>
            <a:ext cx="6514500" cy="263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ENGAGE: Activate Prior Knowledge</a:t>
            </a:r>
            <a:endParaRPr>
              <a:solidFill>
                <a:schemeClr val="hlink"/>
              </a:solidFill>
            </a:endParaRPr>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2900" lvl="0" marL="457200" rtl="0" algn="l">
              <a:lnSpc>
                <a:spcPct val="100000"/>
              </a:lnSpc>
              <a:spcBef>
                <a:spcPts val="0"/>
              </a:spcBef>
              <a:spcAft>
                <a:spcPts val="0"/>
              </a:spcAft>
              <a:buClr>
                <a:schemeClr val="hlink"/>
              </a:buClr>
              <a:buSzPts val="1800"/>
              <a:buFont typeface="Esteban"/>
              <a:buChar char="●"/>
            </a:pPr>
            <a:r>
              <a:rPr lang="en" sz="1800">
                <a:solidFill>
                  <a:srgbClr val="262626"/>
                </a:solidFill>
              </a:rPr>
              <a:t>Reflect on your own classroom environments (in-person, remote, and/or hybrid). </a:t>
            </a:r>
            <a:r>
              <a:rPr lang="en" sz="1800" u="sng">
                <a:solidFill>
                  <a:srgbClr val="1155CC"/>
                </a:solidFill>
                <a:hlinkClick r:id="rId3">
                  <a:extLst>
                    <a:ext uri="{A12FA001-AC4F-418D-AE19-62706E023703}">
                      <ahyp:hlinkClr val="tx"/>
                    </a:ext>
                  </a:extLst>
                </a:hlinkClick>
              </a:rPr>
              <a:t>Using this CASEL rubric</a:t>
            </a:r>
            <a:r>
              <a:rPr lang="en" sz="1800">
                <a:solidFill>
                  <a:srgbClr val="262626"/>
                </a:solidFill>
              </a:rPr>
              <a:t>, assess where you are in the process of building a supportive classroom environment. </a:t>
            </a:r>
            <a:endParaRPr sz="1800">
              <a:solidFill>
                <a:srgbClr val="262626"/>
              </a:solidFill>
            </a:endParaRPr>
          </a:p>
          <a:p>
            <a:pPr indent="-342900" lvl="0" marL="457200" rtl="0" algn="l">
              <a:lnSpc>
                <a:spcPct val="100000"/>
              </a:lnSpc>
              <a:spcBef>
                <a:spcPts val="0"/>
              </a:spcBef>
              <a:spcAft>
                <a:spcPts val="0"/>
              </a:spcAft>
              <a:buClr>
                <a:srgbClr val="262626"/>
              </a:buClr>
              <a:buSzPts val="1800"/>
              <a:buFont typeface="Noto Sans Symbols"/>
              <a:buChar char="●"/>
            </a:pPr>
            <a:r>
              <a:rPr lang="en" sz="1800">
                <a:solidFill>
                  <a:srgbClr val="262626"/>
                </a:solidFill>
              </a:rPr>
              <a:t>Use the space below to jot down any notes. </a:t>
            </a:r>
            <a:endParaRPr sz="1800">
              <a:solidFill>
                <a:srgbClr val="262626"/>
              </a:solidFill>
            </a:endParaRPr>
          </a:p>
        </p:txBody>
      </p:sp>
      <p:sp>
        <p:nvSpPr>
          <p:cNvPr id="1314" name="Google Shape;1314;p53">
            <a:hlinkClick action="ppaction://hlinksldjump" r:id="rId4"/>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15" name="Google Shape;1315;p53">
            <a:hlinkClick action="ppaction://hlinksldjump" r:id="rId5"/>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16" name="Google Shape;1316;p53">
            <a:hlinkClick action="ppaction://hlinksldjump" r:id="rId6"/>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17" name="Google Shape;1317;p53">
            <a:hlinkClick action="ppaction://hlinksldjump" r:id="rId7"/>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18" name="Google Shape;1318;p53">
            <a:hlinkClick action="ppaction://hlinksldjump" r:id="rId8"/>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19" name="Google Shape;1319;p53">
            <a:hlinkClick action="ppaction://hlinksldjump" r:id="rId9"/>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20" name="Google Shape;1320;p53">
            <a:hlinkClick action="ppaction://hlinksldjump" r:id="rId10"/>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21" name="Google Shape;1321;p53">
            <a:hlinkClick action="ppaction://hlinksldjump" r:id="rId11"/>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22" name="Google Shape;1322;p53">
            <a:hlinkClick action="ppaction://hlinksldjump" r:id="rId12"/>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23" name="Google Shape;1323;p53">
            <a:hlinkClick action="ppaction://hlinksldjump" r:id="rId13"/>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24" name="Google Shape;1324;p53"/>
          <p:cNvSpPr txBox="1"/>
          <p:nvPr/>
        </p:nvSpPr>
        <p:spPr>
          <a:xfrm>
            <a:off x="2258250" y="9627300"/>
            <a:ext cx="32559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latin typeface="Esteban"/>
              <a:ea typeface="Esteban"/>
              <a:cs typeface="Esteban"/>
              <a:sym typeface="Esteban"/>
            </a:endParaRPr>
          </a:p>
        </p:txBody>
      </p:sp>
      <p:sp>
        <p:nvSpPr>
          <p:cNvPr id="1325" name="Google Shape;1325;p53"/>
          <p:cNvSpPr txBox="1"/>
          <p:nvPr/>
        </p:nvSpPr>
        <p:spPr>
          <a:xfrm>
            <a:off x="632950" y="3854275"/>
            <a:ext cx="5829300" cy="5310300"/>
          </a:xfrm>
          <a:prstGeom prst="rect">
            <a:avLst/>
          </a:prstGeom>
          <a:solidFill>
            <a:schemeClr val="dk2"/>
          </a:solidFill>
          <a:ln cap="flat" cmpd="sng" w="76200">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Esteban"/>
                <a:ea typeface="Esteban"/>
                <a:cs typeface="Esteban"/>
                <a:sym typeface="Esteban"/>
              </a:rPr>
              <a:t>MY NOTES: </a:t>
            </a:r>
            <a:endParaRPr b="1" sz="1700">
              <a:latin typeface="Esteban"/>
              <a:ea typeface="Esteban"/>
              <a:cs typeface="Esteban"/>
              <a:sym typeface="Esteban"/>
            </a:endParaRPr>
          </a:p>
          <a:p>
            <a:pPr indent="0" lvl="0" marL="0" rtl="0" algn="l">
              <a:spcBef>
                <a:spcPts val="0"/>
              </a:spcBef>
              <a:spcAft>
                <a:spcPts val="0"/>
              </a:spcAft>
              <a:buNone/>
            </a:pPr>
            <a:r>
              <a:t/>
            </a:r>
            <a:endParaRPr b="1" sz="1700">
              <a:latin typeface="Esteban"/>
              <a:ea typeface="Esteban"/>
              <a:cs typeface="Esteban"/>
              <a:sym typeface="Esteban"/>
            </a:endParaRPr>
          </a:p>
          <a:p>
            <a:pPr indent="0" lvl="0" marL="0" rtl="0" algn="l">
              <a:spcBef>
                <a:spcPts val="0"/>
              </a:spcBef>
              <a:spcAft>
                <a:spcPts val="0"/>
              </a:spcAft>
              <a:buNone/>
            </a:pPr>
            <a:r>
              <a:t/>
            </a:r>
            <a:endParaRPr b="1" sz="1700">
              <a:latin typeface="Esteban"/>
              <a:ea typeface="Esteban"/>
              <a:cs typeface="Esteban"/>
              <a:sym typeface="Esteban"/>
            </a:endParaRPr>
          </a:p>
          <a:p>
            <a:pPr indent="0" lvl="0" marL="0" rtl="0" algn="l">
              <a:spcBef>
                <a:spcPts val="0"/>
              </a:spcBef>
              <a:spcAft>
                <a:spcPts val="0"/>
              </a:spcAft>
              <a:buNone/>
            </a:pPr>
            <a:r>
              <a:t/>
            </a:r>
            <a:endParaRPr b="1" sz="1700">
              <a:latin typeface="Esteban"/>
              <a:ea typeface="Esteban"/>
              <a:cs typeface="Esteban"/>
              <a:sym typeface="Esteban"/>
            </a:endParaRPr>
          </a:p>
          <a:p>
            <a:pPr indent="0" lvl="0" marL="0" rtl="0" algn="l">
              <a:spcBef>
                <a:spcPts val="0"/>
              </a:spcBef>
              <a:spcAft>
                <a:spcPts val="0"/>
              </a:spcAft>
              <a:buNone/>
            </a:pPr>
            <a:r>
              <a:t/>
            </a:r>
            <a:endParaRPr b="1" sz="1700">
              <a:latin typeface="Esteban"/>
              <a:ea typeface="Esteban"/>
              <a:cs typeface="Esteban"/>
              <a:sym typeface="Esteban"/>
            </a:endParaRPr>
          </a:p>
          <a:p>
            <a:pPr indent="0" lvl="0" marL="0" rtl="0" algn="l">
              <a:spcBef>
                <a:spcPts val="0"/>
              </a:spcBef>
              <a:spcAft>
                <a:spcPts val="0"/>
              </a:spcAft>
              <a:buNone/>
            </a:pPr>
            <a:r>
              <a:t/>
            </a:r>
            <a:endParaRPr b="1" sz="1700">
              <a:latin typeface="Esteban"/>
              <a:ea typeface="Esteban"/>
              <a:cs typeface="Esteban"/>
              <a:sym typeface="Esteban"/>
            </a:endParaRPr>
          </a:p>
          <a:p>
            <a:pPr indent="0" lvl="0" marL="0" rtl="0" algn="l">
              <a:spcBef>
                <a:spcPts val="0"/>
              </a:spcBef>
              <a:spcAft>
                <a:spcPts val="0"/>
              </a:spcAft>
              <a:buNone/>
            </a:pPr>
            <a:r>
              <a:t/>
            </a:r>
            <a:endParaRPr b="1" sz="1700">
              <a:latin typeface="Esteban"/>
              <a:ea typeface="Esteban"/>
              <a:cs typeface="Esteban"/>
              <a:sym typeface="Esteban"/>
            </a:endParaRPr>
          </a:p>
          <a:p>
            <a:pPr indent="0" lvl="0" marL="0" rtl="0" algn="l">
              <a:spcBef>
                <a:spcPts val="0"/>
              </a:spcBef>
              <a:spcAft>
                <a:spcPts val="0"/>
              </a:spcAft>
              <a:buNone/>
            </a:pPr>
            <a:r>
              <a:t/>
            </a:r>
            <a:endParaRPr b="1" sz="1700">
              <a:latin typeface="Esteban"/>
              <a:ea typeface="Esteban"/>
              <a:cs typeface="Esteban"/>
              <a:sym typeface="Esteban"/>
            </a:endParaRPr>
          </a:p>
          <a:p>
            <a:pPr indent="0" lvl="0" marL="0" rtl="0" algn="l">
              <a:spcBef>
                <a:spcPts val="0"/>
              </a:spcBef>
              <a:spcAft>
                <a:spcPts val="0"/>
              </a:spcAft>
              <a:buNone/>
            </a:pPr>
            <a:r>
              <a:t/>
            </a:r>
            <a:endParaRPr b="1" sz="1700">
              <a:latin typeface="Esteban"/>
              <a:ea typeface="Esteban"/>
              <a:cs typeface="Esteban"/>
              <a:sym typeface="Esteban"/>
            </a:endParaRPr>
          </a:p>
          <a:p>
            <a:pPr indent="0" lvl="0" marL="0" rtl="0" algn="l">
              <a:spcBef>
                <a:spcPts val="0"/>
              </a:spcBef>
              <a:spcAft>
                <a:spcPts val="0"/>
              </a:spcAft>
              <a:buNone/>
            </a:pPr>
            <a:r>
              <a:t/>
            </a:r>
            <a:endParaRPr b="1" sz="1700">
              <a:latin typeface="Esteban"/>
              <a:ea typeface="Esteban"/>
              <a:cs typeface="Esteban"/>
              <a:sym typeface="Esteban"/>
            </a:endParaRPr>
          </a:p>
          <a:p>
            <a:pPr indent="0" lvl="0" marL="0" rtl="0" algn="l">
              <a:spcBef>
                <a:spcPts val="0"/>
              </a:spcBef>
              <a:spcAft>
                <a:spcPts val="0"/>
              </a:spcAft>
              <a:buNone/>
            </a:pPr>
            <a:r>
              <a:t/>
            </a:r>
            <a:endParaRPr b="1" sz="1700">
              <a:latin typeface="Esteban"/>
              <a:ea typeface="Esteban"/>
              <a:cs typeface="Esteban"/>
              <a:sym typeface="Esteban"/>
            </a:endParaRPr>
          </a:p>
          <a:p>
            <a:pPr indent="0" lvl="0" marL="0" rtl="0" algn="l">
              <a:spcBef>
                <a:spcPts val="0"/>
              </a:spcBef>
              <a:spcAft>
                <a:spcPts val="0"/>
              </a:spcAft>
              <a:buNone/>
            </a:pPr>
            <a:r>
              <a:t/>
            </a:r>
            <a:endParaRPr b="1" sz="1700">
              <a:latin typeface="Esteban"/>
              <a:ea typeface="Esteban"/>
              <a:cs typeface="Esteban"/>
              <a:sym typeface="Esteban"/>
            </a:endParaRPr>
          </a:p>
          <a:p>
            <a:pPr indent="0" lvl="0" marL="0" rtl="0" algn="l">
              <a:spcBef>
                <a:spcPts val="0"/>
              </a:spcBef>
              <a:spcAft>
                <a:spcPts val="0"/>
              </a:spcAft>
              <a:buNone/>
            </a:pPr>
            <a:r>
              <a:t/>
            </a:r>
            <a:endParaRPr b="1" sz="1700">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p:txBody>
      </p:sp>
      <p:sp>
        <p:nvSpPr>
          <p:cNvPr id="1326" name="Google Shape;1326;p53">
            <a:hlinkClick action="ppaction://hlinksldjump" r:id="rId1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27" name="Google Shape;1327;p53">
            <a:hlinkClick action="ppaction://hlinksldjump" r:id="rId15"/>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28" name="Google Shape;1328;p53"/>
          <p:cNvSpPr txBox="1"/>
          <p:nvPr>
            <p:ph type="title"/>
          </p:nvPr>
        </p:nvSpPr>
        <p:spPr>
          <a:xfrm>
            <a:off x="290350" y="322825"/>
            <a:ext cx="70260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hlink"/>
              </a:buClr>
              <a:buSzPct val="27500"/>
              <a:buFont typeface="Arial"/>
              <a:buNone/>
            </a:pPr>
            <a:r>
              <a:rPr lang="en"/>
              <a:t>Activity 1.3.1b - Climate Check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2" name="Shape 1332"/>
        <p:cNvGrpSpPr/>
        <p:nvPr/>
      </p:nvGrpSpPr>
      <p:grpSpPr>
        <a:xfrm>
          <a:off x="0" y="0"/>
          <a:ext cx="0" cy="0"/>
          <a:chOff x="0" y="0"/>
          <a:chExt cx="0" cy="0"/>
        </a:xfrm>
      </p:grpSpPr>
      <p:sp>
        <p:nvSpPr>
          <p:cNvPr id="1333" name="Google Shape;1333;p54"/>
          <p:cNvSpPr txBox="1"/>
          <p:nvPr>
            <p:ph idx="1" type="body"/>
          </p:nvPr>
        </p:nvSpPr>
        <p:spPr>
          <a:xfrm>
            <a:off x="374550" y="1090700"/>
            <a:ext cx="6514500" cy="239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b="1" lang="en"/>
              <a:t>ESTABLISH: Reflection for Action</a:t>
            </a:r>
            <a:endParaRPr b="1"/>
          </a:p>
          <a:p>
            <a:pPr indent="0" lvl="0" marL="0" rtl="0" algn="l">
              <a:lnSpc>
                <a:spcPct val="100000"/>
              </a:lnSpc>
              <a:spcBef>
                <a:spcPts val="0"/>
              </a:spcBef>
              <a:spcAft>
                <a:spcPts val="0"/>
              </a:spcAft>
              <a:buNone/>
            </a:pPr>
            <a:r>
              <a:rPr i="1" lang="en">
                <a:solidFill>
                  <a:schemeClr val="hlink"/>
                </a:solidFill>
              </a:rPr>
              <a:t>I</a:t>
            </a:r>
            <a:r>
              <a:rPr i="1" lang="en">
                <a:solidFill>
                  <a:schemeClr val="hlink"/>
                </a:solidFill>
              </a:rPr>
              <a:t>NSTRUCTIONS:</a:t>
            </a:r>
            <a:endParaRPr i="1">
              <a:solidFill>
                <a:schemeClr val="hlink"/>
              </a:solidFill>
            </a:endParaRPr>
          </a:p>
          <a:p>
            <a:pPr indent="-342900" lvl="0" marL="457200" rtl="0" algn="l">
              <a:lnSpc>
                <a:spcPct val="100000"/>
              </a:lnSpc>
              <a:spcBef>
                <a:spcPts val="0"/>
              </a:spcBef>
              <a:spcAft>
                <a:spcPts val="0"/>
              </a:spcAft>
              <a:buClr>
                <a:srgbClr val="262626"/>
              </a:buClr>
              <a:buSzPts val="1800"/>
              <a:buFont typeface="Noto Sans Symbols"/>
              <a:buChar char="●"/>
            </a:pPr>
            <a:r>
              <a:rPr lang="en" sz="1800">
                <a:solidFill>
                  <a:srgbClr val="262626"/>
                </a:solidFill>
              </a:rPr>
              <a:t>Considering what you just learned, u</a:t>
            </a:r>
            <a:r>
              <a:rPr lang="en" sz="1800">
                <a:solidFill>
                  <a:srgbClr val="262626"/>
                </a:solidFill>
              </a:rPr>
              <a:t>se the chart </a:t>
            </a:r>
            <a:r>
              <a:rPr i="1" lang="en" sz="1800">
                <a:solidFill>
                  <a:srgbClr val="262626"/>
                </a:solidFill>
              </a:rPr>
              <a:t>on the next page</a:t>
            </a:r>
            <a:r>
              <a:rPr lang="en" sz="1800">
                <a:solidFill>
                  <a:srgbClr val="262626"/>
                </a:solidFill>
              </a:rPr>
              <a:t> to document and reflect on what resonated with you.</a:t>
            </a:r>
            <a:endParaRPr sz="1800">
              <a:solidFill>
                <a:srgbClr val="262626"/>
              </a:solidFill>
            </a:endParaRPr>
          </a:p>
          <a:p>
            <a:pPr indent="-342900" lvl="0" marL="457200" rtl="0" algn="l">
              <a:lnSpc>
                <a:spcPct val="100000"/>
              </a:lnSpc>
              <a:spcBef>
                <a:spcPts val="0"/>
              </a:spcBef>
              <a:spcAft>
                <a:spcPts val="0"/>
              </a:spcAft>
              <a:buClr>
                <a:srgbClr val="262626"/>
              </a:buClr>
              <a:buSzPts val="1800"/>
              <a:buFont typeface="Noto Sans Symbols"/>
              <a:buChar char="●"/>
            </a:pPr>
            <a:r>
              <a:rPr lang="en" sz="1800">
                <a:solidFill>
                  <a:srgbClr val="262626"/>
                </a:solidFill>
              </a:rPr>
              <a:t>An example is provided below. </a:t>
            </a:r>
            <a:endParaRPr sz="1800">
              <a:solidFill>
                <a:srgbClr val="262626"/>
              </a:solidFill>
            </a:endParaRPr>
          </a:p>
          <a:p>
            <a:pPr indent="-342900" lvl="0" marL="457200" rtl="0" algn="l">
              <a:lnSpc>
                <a:spcPct val="100000"/>
              </a:lnSpc>
              <a:spcBef>
                <a:spcPts val="0"/>
              </a:spcBef>
              <a:spcAft>
                <a:spcPts val="0"/>
              </a:spcAft>
              <a:buClr>
                <a:srgbClr val="262626"/>
              </a:buClr>
              <a:buSzPts val="1800"/>
              <a:buFont typeface="Noto Sans Symbols"/>
              <a:buChar char="●"/>
            </a:pPr>
            <a:r>
              <a:rPr lang="en" sz="1800">
                <a:solidFill>
                  <a:srgbClr val="262626"/>
                </a:solidFill>
              </a:rPr>
              <a:t>Use the “Phases of Instruction Key” for Column 2.</a:t>
            </a:r>
            <a:endParaRPr sz="1800">
              <a:solidFill>
                <a:srgbClr val="262626"/>
              </a:solidFill>
            </a:endParaRPr>
          </a:p>
        </p:txBody>
      </p:sp>
      <p:sp>
        <p:nvSpPr>
          <p:cNvPr id="1334" name="Google Shape;1334;p54"/>
          <p:cNvSpPr txBox="1"/>
          <p:nvPr>
            <p:ph type="title"/>
          </p:nvPr>
        </p:nvSpPr>
        <p:spPr>
          <a:xfrm>
            <a:off x="374550" y="322825"/>
            <a:ext cx="6763800" cy="112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1.3.2 - Match a Strategy</a:t>
            </a:r>
            <a:endParaRPr/>
          </a:p>
          <a:p>
            <a:pPr indent="0" lvl="0" marL="0" rtl="0" algn="l">
              <a:spcBef>
                <a:spcPts val="0"/>
              </a:spcBef>
              <a:spcAft>
                <a:spcPts val="0"/>
              </a:spcAft>
              <a:buNone/>
            </a:pPr>
            <a:r>
              <a:t/>
            </a:r>
            <a:endParaRPr/>
          </a:p>
        </p:txBody>
      </p:sp>
      <p:sp>
        <p:nvSpPr>
          <p:cNvPr id="1335" name="Google Shape;1335;p54">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36" name="Google Shape;1336;p54">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37" name="Google Shape;1337;p54">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38" name="Google Shape;1338;p54">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39" name="Google Shape;1339;p54">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40" name="Google Shape;1340;p54">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41" name="Google Shape;1341;p54">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42" name="Google Shape;1342;p54">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43" name="Google Shape;1343;p54">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44" name="Google Shape;1344;p54">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45" name="Google Shape;1345;p54">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6" name="Google Shape;1346;p54">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347" name="Google Shape;1347;p54"/>
          <p:cNvGraphicFramePr/>
          <p:nvPr/>
        </p:nvGraphicFramePr>
        <p:xfrm>
          <a:off x="511538" y="5985738"/>
          <a:ext cx="3000000" cy="3000000"/>
        </p:xfrm>
        <a:graphic>
          <a:graphicData uri="http://schemas.openxmlformats.org/drawingml/2006/table">
            <a:tbl>
              <a:tblPr>
                <a:noFill/>
                <a:tableStyleId>{FC72AE3C-9F97-4905-AC4B-5E5AFB15FA01}</a:tableStyleId>
              </a:tblPr>
              <a:tblGrid>
                <a:gridCol w="2112100"/>
                <a:gridCol w="2091625"/>
                <a:gridCol w="2173775"/>
              </a:tblGrid>
              <a:tr h="1529575">
                <a:tc>
                  <a:txBody>
                    <a:bodyPr/>
                    <a:lstStyle/>
                    <a:p>
                      <a:pPr indent="0" lvl="0" marL="0" rtl="0" algn="l">
                        <a:lnSpc>
                          <a:spcPct val="115000"/>
                        </a:lnSpc>
                        <a:spcBef>
                          <a:spcPts val="1200"/>
                        </a:spcBef>
                        <a:spcAft>
                          <a:spcPts val="0"/>
                        </a:spcAft>
                        <a:buNone/>
                      </a:pPr>
                      <a:r>
                        <a:rPr b="1" lang="en" sz="1600">
                          <a:solidFill>
                            <a:srgbClr val="262626"/>
                          </a:solidFill>
                          <a:latin typeface="Poppins"/>
                          <a:ea typeface="Poppins"/>
                          <a:cs typeface="Poppins"/>
                          <a:sym typeface="Poppins"/>
                        </a:rPr>
                        <a:t>WHAT STRATEGIES CAN YOU APPLY TO YOUR DIFFERENT CLASSROOM MODALITIES?</a:t>
                      </a:r>
                      <a:endParaRPr b="1" sz="1600">
                        <a:latin typeface="Poppins"/>
                        <a:ea typeface="Poppins"/>
                        <a:cs typeface="Poppins"/>
                        <a:sym typeface="Poppins"/>
                      </a:endParaRPr>
                    </a:p>
                  </a:txBody>
                  <a:tcPr marT="66675" marB="66675" marR="66675" marL="66675">
                    <a:lnL cap="flat" cmpd="sng" w="12575">
                      <a:solidFill>
                        <a:schemeClr val="dk2"/>
                      </a:solidFill>
                      <a:prstDash val="solid"/>
                      <a:round/>
                      <a:headEnd len="sm" w="sm" type="none"/>
                      <a:tailEnd len="sm" w="sm" type="none"/>
                    </a:lnL>
                    <a:lnR cap="flat" cmpd="sng" w="12575">
                      <a:solidFill>
                        <a:schemeClr val="dk2"/>
                      </a:solidFill>
                      <a:prstDash val="solid"/>
                      <a:round/>
                      <a:headEnd len="sm" w="sm" type="none"/>
                      <a:tailEnd len="sm" w="sm" type="none"/>
                    </a:lnR>
                    <a:lnT cap="flat" cmpd="sng" w="76175">
                      <a:solidFill>
                        <a:schemeClr val="dk2"/>
                      </a:solidFill>
                      <a:prstDash val="solid"/>
                      <a:round/>
                      <a:headEnd len="sm" w="sm" type="none"/>
                      <a:tailEnd len="sm" w="sm" type="none"/>
                    </a:lnT>
                    <a:lnB cap="flat" cmpd="sng" w="76175">
                      <a:solidFill>
                        <a:schemeClr val="dk2"/>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 sz="1600">
                          <a:solidFill>
                            <a:srgbClr val="262626"/>
                          </a:solidFill>
                          <a:latin typeface="Poppins"/>
                          <a:ea typeface="Poppins"/>
                          <a:cs typeface="Poppins"/>
                          <a:sym typeface="Poppins"/>
                        </a:rPr>
                        <a:t>TO WHAT PHASE OF INSTRUCTION DOES THIS STRATEGY APPLY?</a:t>
                      </a:r>
                      <a:endParaRPr b="1" sz="1600">
                        <a:solidFill>
                          <a:srgbClr val="262626"/>
                        </a:solidFill>
                        <a:latin typeface="Poppins"/>
                        <a:ea typeface="Poppins"/>
                        <a:cs typeface="Poppins"/>
                        <a:sym typeface="Poppins"/>
                      </a:endParaRPr>
                    </a:p>
                  </a:txBody>
                  <a:tcPr marT="66675" marB="66675" marR="66675" marL="66675">
                    <a:lnL cap="flat" cmpd="sng" w="12575">
                      <a:solidFill>
                        <a:schemeClr val="dk2"/>
                      </a:solidFill>
                      <a:prstDash val="solid"/>
                      <a:round/>
                      <a:headEnd len="sm" w="sm" type="none"/>
                      <a:tailEnd len="sm" w="sm" type="none"/>
                    </a:lnL>
                    <a:lnR cap="flat" cmpd="sng" w="12575">
                      <a:solidFill>
                        <a:schemeClr val="dk2"/>
                      </a:solidFill>
                      <a:prstDash val="solid"/>
                      <a:round/>
                      <a:headEnd len="sm" w="sm" type="none"/>
                      <a:tailEnd len="sm" w="sm" type="none"/>
                    </a:lnR>
                    <a:lnT cap="flat" cmpd="sng" w="76175">
                      <a:solidFill>
                        <a:schemeClr val="dk2"/>
                      </a:solidFill>
                      <a:prstDash val="solid"/>
                      <a:round/>
                      <a:headEnd len="sm" w="sm" type="none"/>
                      <a:tailEnd len="sm" w="sm" type="none"/>
                    </a:lnT>
                    <a:lnB cap="flat" cmpd="sng" w="76175">
                      <a:solidFill>
                        <a:schemeClr val="dk2"/>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 sz="1600">
                          <a:solidFill>
                            <a:srgbClr val="262626"/>
                          </a:solidFill>
                          <a:latin typeface="Poppins"/>
                          <a:ea typeface="Poppins"/>
                          <a:cs typeface="Poppins"/>
                          <a:sym typeface="Poppins"/>
                        </a:rPr>
                        <a:t>WHAT DOES THIS LOOK LIKE FOR STUDENTS ACROSS LEARNING ENVIRONMENTS? </a:t>
                      </a:r>
                      <a:endParaRPr b="1" sz="1600">
                        <a:solidFill>
                          <a:srgbClr val="262626"/>
                        </a:solidFill>
                        <a:latin typeface="Poppins"/>
                        <a:ea typeface="Poppins"/>
                        <a:cs typeface="Poppins"/>
                        <a:sym typeface="Poppins"/>
                      </a:endParaRPr>
                    </a:p>
                  </a:txBody>
                  <a:tcPr marT="66675" marB="66675" marR="66675" marL="66675">
                    <a:lnL cap="flat" cmpd="sng" w="12575">
                      <a:solidFill>
                        <a:schemeClr val="dk2"/>
                      </a:solidFill>
                      <a:prstDash val="solid"/>
                      <a:round/>
                      <a:headEnd len="sm" w="sm" type="none"/>
                      <a:tailEnd len="sm" w="sm" type="none"/>
                    </a:lnL>
                    <a:lnR cap="flat" cmpd="sng" w="12575">
                      <a:solidFill>
                        <a:schemeClr val="dk2"/>
                      </a:solidFill>
                      <a:prstDash val="solid"/>
                      <a:round/>
                      <a:headEnd len="sm" w="sm" type="none"/>
                      <a:tailEnd len="sm" w="sm" type="none"/>
                    </a:lnR>
                    <a:lnT cap="flat" cmpd="sng" w="76175">
                      <a:solidFill>
                        <a:schemeClr val="dk2"/>
                      </a:solidFill>
                      <a:prstDash val="solid"/>
                      <a:round/>
                      <a:headEnd len="sm" w="sm" type="none"/>
                      <a:tailEnd len="sm" w="sm" type="none"/>
                    </a:lnT>
                    <a:lnB cap="flat" cmpd="sng" w="76175">
                      <a:solidFill>
                        <a:schemeClr val="dk2"/>
                      </a:solidFill>
                      <a:prstDash val="solid"/>
                      <a:round/>
                      <a:headEnd len="sm" w="sm" type="none"/>
                      <a:tailEnd len="sm" w="sm" type="none"/>
                    </a:lnB>
                  </a:tcPr>
                </a:tc>
              </a:tr>
              <a:tr h="1726125">
                <a:tc>
                  <a:txBody>
                    <a:bodyPr/>
                    <a:lstStyle/>
                    <a:p>
                      <a:pPr indent="0" lvl="0" marL="0" rtl="0" algn="l">
                        <a:spcBef>
                          <a:spcPts val="0"/>
                        </a:spcBef>
                        <a:spcAft>
                          <a:spcPts val="0"/>
                        </a:spcAft>
                        <a:buClr>
                          <a:schemeClr val="hlink"/>
                        </a:buClr>
                        <a:buSzPts val="1100"/>
                        <a:buFont typeface="Arial"/>
                        <a:buNone/>
                      </a:pPr>
                      <a:r>
                        <a:rPr i="1" lang="en">
                          <a:solidFill>
                            <a:srgbClr val="222222"/>
                          </a:solidFill>
                          <a:latin typeface="Poppins"/>
                          <a:ea typeface="Poppins"/>
                          <a:cs typeface="Poppins"/>
                          <a:sym typeface="Poppins"/>
                        </a:rPr>
                        <a:t>Using Class Dojo or Group Me</a:t>
                      </a:r>
                      <a:endParaRPr i="1">
                        <a:solidFill>
                          <a:srgbClr val="222222"/>
                        </a:solidFill>
                        <a:latin typeface="Poppins"/>
                        <a:ea typeface="Poppins"/>
                        <a:cs typeface="Poppins"/>
                        <a:sym typeface="Poppins"/>
                      </a:endParaRPr>
                    </a:p>
                    <a:p>
                      <a:pPr indent="0" lvl="0" marL="0" rtl="0" algn="l">
                        <a:spcBef>
                          <a:spcPts val="0"/>
                        </a:spcBef>
                        <a:spcAft>
                          <a:spcPts val="0"/>
                        </a:spcAft>
                        <a:buNone/>
                      </a:pPr>
                      <a:r>
                        <a:t/>
                      </a:r>
                      <a:endParaRPr i="1">
                        <a:solidFill>
                          <a:srgbClr val="222222"/>
                        </a:solidFill>
                        <a:latin typeface="Poppins"/>
                        <a:ea typeface="Poppins"/>
                        <a:cs typeface="Poppins"/>
                        <a:sym typeface="Poppins"/>
                      </a:endParaRPr>
                    </a:p>
                    <a:p>
                      <a:pPr indent="0" lvl="0" marL="0" rtl="0" algn="l">
                        <a:spcBef>
                          <a:spcPts val="0"/>
                        </a:spcBef>
                        <a:spcAft>
                          <a:spcPts val="0"/>
                        </a:spcAft>
                        <a:buNone/>
                      </a:pPr>
                      <a:r>
                        <a:t/>
                      </a:r>
                      <a:endParaRPr i="1">
                        <a:solidFill>
                          <a:srgbClr val="222222"/>
                        </a:solidFill>
                        <a:latin typeface="Poppins"/>
                        <a:ea typeface="Poppins"/>
                        <a:cs typeface="Poppins"/>
                        <a:sym typeface="Poppins"/>
                      </a:endParaRPr>
                    </a:p>
                    <a:p>
                      <a:pPr indent="0" lvl="0" marL="0" rtl="0" algn="l">
                        <a:spcBef>
                          <a:spcPts val="0"/>
                        </a:spcBef>
                        <a:spcAft>
                          <a:spcPts val="0"/>
                        </a:spcAft>
                        <a:buNone/>
                      </a:pPr>
                      <a:r>
                        <a:t/>
                      </a:r>
                      <a:endParaRPr i="1">
                        <a:solidFill>
                          <a:srgbClr val="222222"/>
                        </a:solidFill>
                        <a:latin typeface="Poppins"/>
                        <a:ea typeface="Poppins"/>
                        <a:cs typeface="Poppins"/>
                        <a:sym typeface="Poppins"/>
                      </a:endParaRPr>
                    </a:p>
                  </a:txBody>
                  <a:tcPr marT="91425" marB="91425" marR="91425" marL="91425">
                    <a:lnL cap="flat" cmpd="sng" w="12700">
                      <a:solidFill>
                        <a:srgbClr val="BDC1C6"/>
                      </a:solidFill>
                      <a:prstDash val="solid"/>
                      <a:round/>
                      <a:headEnd len="sm" w="sm" type="none"/>
                      <a:tailEnd len="sm" w="sm" type="none"/>
                    </a:lnL>
                    <a:lnR cap="flat" cmpd="sng" w="9525">
                      <a:solidFill>
                        <a:schemeClr val="dk2"/>
                      </a:solidFill>
                      <a:prstDash val="solid"/>
                      <a:round/>
                      <a:headEnd len="sm" w="sm" type="none"/>
                      <a:tailEnd len="sm" w="sm" type="none"/>
                    </a:lnR>
                    <a:lnT cap="flat" cmpd="sng" w="7617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hlink"/>
                        </a:buClr>
                        <a:buSzPts val="1100"/>
                        <a:buFont typeface="Arial"/>
                        <a:buNone/>
                      </a:pPr>
                      <a:r>
                        <a:rPr i="1" lang="en">
                          <a:solidFill>
                            <a:srgbClr val="222222"/>
                          </a:solidFill>
                          <a:latin typeface="Poppins"/>
                          <a:ea typeface="Poppins"/>
                          <a:cs typeface="Poppins"/>
                          <a:sym typeface="Poppins"/>
                        </a:rPr>
                        <a:t>Phase 8: Communicating with Families</a:t>
                      </a:r>
                      <a:endParaRPr i="1">
                        <a:solidFill>
                          <a:srgbClr val="222222"/>
                        </a:solidFill>
                        <a:latin typeface="Poppins"/>
                        <a:ea typeface="Poppins"/>
                        <a:cs typeface="Poppins"/>
                        <a:sym typeface="Poppins"/>
                      </a:endParaRPr>
                    </a:p>
                    <a:p>
                      <a:pPr indent="0" lvl="0" marL="0" rtl="0" algn="l">
                        <a:spcBef>
                          <a:spcPts val="0"/>
                        </a:spcBef>
                        <a:spcAft>
                          <a:spcPts val="0"/>
                        </a:spcAft>
                        <a:buNone/>
                      </a:pPr>
                      <a:r>
                        <a:t/>
                      </a:r>
                      <a:endParaRPr i="1">
                        <a:solidFill>
                          <a:srgbClr val="222222"/>
                        </a:solidFill>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7617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Clr>
                          <a:schemeClr val="hlink"/>
                        </a:buClr>
                        <a:buSzPts val="1100"/>
                        <a:buFont typeface="Arial"/>
                        <a:buNone/>
                      </a:pPr>
                      <a:r>
                        <a:rPr i="1" lang="en">
                          <a:solidFill>
                            <a:srgbClr val="222222"/>
                          </a:solidFill>
                          <a:latin typeface="Poppins"/>
                          <a:ea typeface="Poppins"/>
                          <a:cs typeface="Poppins"/>
                          <a:sym typeface="Poppins"/>
                        </a:rPr>
                        <a:t>Need to provide flexible communication for families</a:t>
                      </a:r>
                      <a:r>
                        <a:rPr i="1" lang="en">
                          <a:solidFill>
                            <a:srgbClr val="222222"/>
                          </a:solidFill>
                          <a:latin typeface="Poppins"/>
                          <a:ea typeface="Poppins"/>
                          <a:cs typeface="Poppins"/>
                          <a:sym typeface="Poppins"/>
                        </a:rPr>
                        <a:t>'</a:t>
                      </a:r>
                      <a:r>
                        <a:rPr i="1" lang="en">
                          <a:solidFill>
                            <a:srgbClr val="222222"/>
                          </a:solidFill>
                          <a:latin typeface="Poppins"/>
                          <a:ea typeface="Poppins"/>
                          <a:cs typeface="Poppins"/>
                          <a:sym typeface="Poppins"/>
                        </a:rPr>
                        <a:t> varied work schedules, unfamiliarity w/tech, time constraints</a:t>
                      </a:r>
                      <a:endParaRPr i="1">
                        <a:solidFill>
                          <a:srgbClr val="222222"/>
                        </a:solidFill>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7617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348" name="Google Shape;1348;p54"/>
          <p:cNvGraphicFramePr/>
          <p:nvPr/>
        </p:nvGraphicFramePr>
        <p:xfrm>
          <a:off x="511550" y="3595038"/>
          <a:ext cx="3000000" cy="3000000"/>
        </p:xfrm>
        <a:graphic>
          <a:graphicData uri="http://schemas.openxmlformats.org/drawingml/2006/table">
            <a:tbl>
              <a:tblPr>
                <a:noFill/>
                <a:tableStyleId>{FC72AE3C-9F97-4905-AC4B-5E5AFB15FA01}</a:tableStyleId>
              </a:tblPr>
              <a:tblGrid>
                <a:gridCol w="3092050"/>
                <a:gridCol w="3285450"/>
              </a:tblGrid>
              <a:tr h="324075">
                <a:tc gridSpan="2">
                  <a:txBody>
                    <a:bodyPr/>
                    <a:lstStyle/>
                    <a:p>
                      <a:pPr indent="0" lvl="0" marL="0" rtl="0" algn="ctr">
                        <a:spcBef>
                          <a:spcPts val="0"/>
                        </a:spcBef>
                        <a:spcAft>
                          <a:spcPts val="0"/>
                        </a:spcAft>
                        <a:buNone/>
                      </a:pPr>
                      <a:r>
                        <a:rPr b="1" lang="en" sz="1500">
                          <a:solidFill>
                            <a:schemeClr val="hlink"/>
                          </a:solidFill>
                          <a:latin typeface="Poppins"/>
                          <a:ea typeface="Poppins"/>
                          <a:cs typeface="Poppins"/>
                          <a:sym typeface="Poppins"/>
                        </a:rPr>
                        <a:t>PHASES OF INSTRUCTION KEY</a:t>
                      </a:r>
                      <a:endParaRPr sz="1500">
                        <a:latin typeface="Poppins"/>
                        <a:ea typeface="Poppins"/>
                        <a:cs typeface="Poppins"/>
                        <a:sym typeface="Poppi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dk2"/>
                    </a:solidFill>
                  </a:tcPr>
                </a:tc>
                <a:tc hMerge="1"/>
              </a:tr>
              <a:tr h="289350">
                <a:tc>
                  <a:txBody>
                    <a:bodyPr/>
                    <a:lstStyle/>
                    <a:p>
                      <a:pPr indent="0" lvl="0" marL="0" rtl="0" algn="l">
                        <a:lnSpc>
                          <a:spcPct val="115000"/>
                        </a:lnSpc>
                        <a:spcBef>
                          <a:spcPts val="0"/>
                        </a:spcBef>
                        <a:spcAft>
                          <a:spcPts val="0"/>
                        </a:spcAft>
                        <a:buNone/>
                      </a:pPr>
                      <a:r>
                        <a:rPr lang="en" sz="1200">
                          <a:solidFill>
                            <a:schemeClr val="hlink"/>
                          </a:solidFill>
                          <a:latin typeface="Poppins"/>
                          <a:ea typeface="Poppins"/>
                          <a:cs typeface="Poppins"/>
                          <a:sym typeface="Poppins"/>
                        </a:rPr>
                        <a:t>Phase 1: Self-Care</a:t>
                      </a:r>
                      <a:endParaRPr sz="12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chemeClr val="hlink"/>
                          </a:solidFill>
                          <a:latin typeface="Poppins"/>
                          <a:ea typeface="Poppins"/>
                          <a:cs typeface="Poppins"/>
                          <a:sym typeface="Poppins"/>
                        </a:rPr>
                        <a:t>Phase 5: Connections During the Lesson</a:t>
                      </a:r>
                      <a:endParaRPr sz="1200">
                        <a:solidFill>
                          <a:schemeClr val="hlink"/>
                        </a:solidFill>
                        <a:latin typeface="Poppins"/>
                        <a:ea typeface="Poppins"/>
                        <a:cs typeface="Poppins"/>
                        <a:sym typeface="Poppi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89350">
                <a:tc>
                  <a:txBody>
                    <a:bodyPr/>
                    <a:lstStyle/>
                    <a:p>
                      <a:pPr indent="0" lvl="0" marL="0" rtl="0" algn="l">
                        <a:spcBef>
                          <a:spcPts val="0"/>
                        </a:spcBef>
                        <a:spcAft>
                          <a:spcPts val="0"/>
                        </a:spcAft>
                        <a:buNone/>
                      </a:pPr>
                      <a:r>
                        <a:rPr lang="en" sz="1200">
                          <a:solidFill>
                            <a:schemeClr val="hlink"/>
                          </a:solidFill>
                          <a:latin typeface="Poppins"/>
                          <a:ea typeface="Poppins"/>
                          <a:cs typeface="Poppins"/>
                          <a:sym typeface="Poppins"/>
                        </a:rPr>
                        <a:t>Phase 2: Setting the Stage</a:t>
                      </a:r>
                      <a:endParaRPr sz="12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hlink"/>
                          </a:solidFill>
                          <a:latin typeface="Poppins"/>
                          <a:ea typeface="Poppins"/>
                          <a:cs typeface="Poppins"/>
                          <a:sym typeface="Poppins"/>
                        </a:rPr>
                        <a:t>Phase 6: Students Drive the Learning</a:t>
                      </a:r>
                      <a:endParaRPr sz="1200">
                        <a:solidFill>
                          <a:schemeClr val="hlink"/>
                        </a:solidFill>
                        <a:latin typeface="Poppins"/>
                        <a:ea typeface="Poppins"/>
                        <a:cs typeface="Poppins"/>
                        <a:sym typeface="Poppi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89350">
                <a:tc>
                  <a:txBody>
                    <a:bodyPr/>
                    <a:lstStyle/>
                    <a:p>
                      <a:pPr indent="0" lvl="0" marL="0" rtl="0" algn="l">
                        <a:spcBef>
                          <a:spcPts val="0"/>
                        </a:spcBef>
                        <a:spcAft>
                          <a:spcPts val="0"/>
                        </a:spcAft>
                        <a:buNone/>
                      </a:pPr>
                      <a:r>
                        <a:rPr lang="en" sz="1200">
                          <a:solidFill>
                            <a:schemeClr val="hlink"/>
                          </a:solidFill>
                          <a:latin typeface="Poppins"/>
                          <a:ea typeface="Poppins"/>
                          <a:cs typeface="Poppins"/>
                          <a:sym typeface="Poppins"/>
                        </a:rPr>
                        <a:t>Phase 3: Welcoming Your Learners</a:t>
                      </a:r>
                      <a:endParaRPr sz="12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hlink"/>
                          </a:solidFill>
                          <a:latin typeface="Poppins"/>
                          <a:ea typeface="Poppins"/>
                          <a:cs typeface="Poppins"/>
                          <a:sym typeface="Poppins"/>
                        </a:rPr>
                        <a:t>Phase 7: Closing Time</a:t>
                      </a:r>
                      <a:endParaRPr sz="1200">
                        <a:solidFill>
                          <a:schemeClr val="hlink"/>
                        </a:solidFill>
                        <a:latin typeface="Poppins"/>
                        <a:ea typeface="Poppins"/>
                        <a:cs typeface="Poppins"/>
                        <a:sym typeface="Poppi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33800">
                <a:tc>
                  <a:txBody>
                    <a:bodyPr/>
                    <a:lstStyle/>
                    <a:p>
                      <a:pPr indent="0" lvl="0" marL="0" rtl="0" algn="l">
                        <a:spcBef>
                          <a:spcPts val="0"/>
                        </a:spcBef>
                        <a:spcAft>
                          <a:spcPts val="0"/>
                        </a:spcAft>
                        <a:buNone/>
                      </a:pPr>
                      <a:r>
                        <a:rPr lang="en" sz="1200">
                          <a:solidFill>
                            <a:schemeClr val="hlink"/>
                          </a:solidFill>
                          <a:latin typeface="Poppins"/>
                          <a:ea typeface="Poppins"/>
                          <a:cs typeface="Poppins"/>
                          <a:sym typeface="Poppins"/>
                        </a:rPr>
                        <a:t>Phase 4: Warming Up the Think Tank</a:t>
                      </a:r>
                      <a:endParaRPr sz="12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chemeClr val="hlink"/>
                          </a:solidFill>
                          <a:latin typeface="Poppins"/>
                          <a:ea typeface="Poppins"/>
                          <a:cs typeface="Poppins"/>
                          <a:sym typeface="Poppins"/>
                        </a:rPr>
                        <a:t>Phase 8: Communicating with Families</a:t>
                      </a:r>
                      <a:endParaRPr sz="1200">
                        <a:solidFill>
                          <a:schemeClr val="hlink"/>
                        </a:solidFill>
                        <a:latin typeface="Poppins"/>
                        <a:ea typeface="Poppins"/>
                        <a:cs typeface="Poppins"/>
                        <a:sym typeface="Poppi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1349" name="Google Shape;1349;p54"/>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3" name="Shape 1353"/>
        <p:cNvGrpSpPr/>
        <p:nvPr/>
      </p:nvGrpSpPr>
      <p:grpSpPr>
        <a:xfrm>
          <a:off x="0" y="0"/>
          <a:ext cx="0" cy="0"/>
          <a:chOff x="0" y="0"/>
          <a:chExt cx="0" cy="0"/>
        </a:xfrm>
      </p:grpSpPr>
      <p:sp>
        <p:nvSpPr>
          <p:cNvPr id="1354" name="Google Shape;1354;p55"/>
          <p:cNvSpPr txBox="1"/>
          <p:nvPr>
            <p:ph type="title"/>
          </p:nvPr>
        </p:nvSpPr>
        <p:spPr>
          <a:xfrm>
            <a:off x="374550" y="322825"/>
            <a:ext cx="6763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1.3.2 - Match a Strategy (Continued)</a:t>
            </a:r>
            <a:endParaRPr/>
          </a:p>
          <a:p>
            <a:pPr indent="0" lvl="0" marL="0" rtl="0" algn="l">
              <a:spcBef>
                <a:spcPts val="0"/>
              </a:spcBef>
              <a:spcAft>
                <a:spcPts val="0"/>
              </a:spcAft>
              <a:buNone/>
            </a:pPr>
            <a:r>
              <a:t/>
            </a:r>
            <a:endParaRPr/>
          </a:p>
        </p:txBody>
      </p:sp>
      <p:sp>
        <p:nvSpPr>
          <p:cNvPr id="1355" name="Google Shape;1355;p55">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56" name="Google Shape;1356;p55">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57" name="Google Shape;1357;p55">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58" name="Google Shape;1358;p55">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59" name="Google Shape;1359;p55">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60" name="Google Shape;1360;p55">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61" name="Google Shape;1361;p55">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62" name="Google Shape;1362;p55">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63" name="Google Shape;1363;p55">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64" name="Google Shape;1364;p55">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65" name="Google Shape;1365;p55">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6" name="Google Shape;1366;p55">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367" name="Google Shape;1367;p55"/>
          <p:cNvGraphicFramePr/>
          <p:nvPr/>
        </p:nvGraphicFramePr>
        <p:xfrm>
          <a:off x="443038" y="1755203"/>
          <a:ext cx="3000000" cy="3000000"/>
        </p:xfrm>
        <a:graphic>
          <a:graphicData uri="http://schemas.openxmlformats.org/drawingml/2006/table">
            <a:tbl>
              <a:tblPr>
                <a:noFill/>
                <a:tableStyleId>{FC72AE3C-9F97-4905-AC4B-5E5AFB15FA01}</a:tableStyleId>
              </a:tblPr>
              <a:tblGrid>
                <a:gridCol w="2112100"/>
                <a:gridCol w="2091625"/>
                <a:gridCol w="2173775"/>
              </a:tblGrid>
              <a:tr h="1662375">
                <a:tc>
                  <a:txBody>
                    <a:bodyPr/>
                    <a:lstStyle/>
                    <a:p>
                      <a:pPr indent="0" lvl="0" marL="0" rtl="0" algn="l">
                        <a:lnSpc>
                          <a:spcPct val="115000"/>
                        </a:lnSpc>
                        <a:spcBef>
                          <a:spcPts val="1200"/>
                        </a:spcBef>
                        <a:spcAft>
                          <a:spcPts val="0"/>
                        </a:spcAft>
                        <a:buNone/>
                      </a:pPr>
                      <a:r>
                        <a:rPr b="1" lang="en" sz="1600">
                          <a:solidFill>
                            <a:srgbClr val="262626"/>
                          </a:solidFill>
                          <a:latin typeface="Poppins"/>
                          <a:ea typeface="Poppins"/>
                          <a:cs typeface="Poppins"/>
                          <a:sym typeface="Poppins"/>
                        </a:rPr>
                        <a:t>WHAT STRATEGIES CAN YOU APPLY TO YOUR DIFFERENT CLASSROOM MODALITIES?</a:t>
                      </a:r>
                      <a:endParaRPr b="1" sz="1600">
                        <a:latin typeface="Poppins"/>
                        <a:ea typeface="Poppins"/>
                        <a:cs typeface="Poppins"/>
                        <a:sym typeface="Poppins"/>
                      </a:endParaRPr>
                    </a:p>
                  </a:txBody>
                  <a:tcPr marT="66675" marB="66675" marR="66675" marL="66675">
                    <a:lnL cap="flat" cmpd="sng" w="12575">
                      <a:solidFill>
                        <a:schemeClr val="dk2"/>
                      </a:solidFill>
                      <a:prstDash val="solid"/>
                      <a:round/>
                      <a:headEnd len="sm" w="sm" type="none"/>
                      <a:tailEnd len="sm" w="sm" type="none"/>
                    </a:lnL>
                    <a:lnR cap="flat" cmpd="sng" w="12575">
                      <a:solidFill>
                        <a:schemeClr val="dk2"/>
                      </a:solidFill>
                      <a:prstDash val="solid"/>
                      <a:round/>
                      <a:headEnd len="sm" w="sm" type="none"/>
                      <a:tailEnd len="sm" w="sm" type="none"/>
                    </a:lnR>
                    <a:lnT cap="flat" cmpd="sng" w="76175">
                      <a:solidFill>
                        <a:schemeClr val="dk2"/>
                      </a:solidFill>
                      <a:prstDash val="solid"/>
                      <a:round/>
                      <a:headEnd len="sm" w="sm" type="none"/>
                      <a:tailEnd len="sm" w="sm" type="none"/>
                    </a:lnT>
                    <a:lnB cap="flat" cmpd="sng" w="76175">
                      <a:solidFill>
                        <a:schemeClr val="dk2"/>
                      </a:solidFill>
                      <a:prstDash val="solid"/>
                      <a:round/>
                      <a:headEnd len="sm" w="sm" type="none"/>
                      <a:tailEnd len="sm" w="sm" type="none"/>
                    </a:lnB>
                  </a:tcPr>
                </a:tc>
                <a:tc>
                  <a:txBody>
                    <a:bodyPr/>
                    <a:lstStyle/>
                    <a:p>
                      <a:pPr indent="0" lvl="0" marL="0" rtl="0" algn="l">
                        <a:lnSpc>
                          <a:spcPct val="115000"/>
                        </a:lnSpc>
                        <a:spcBef>
                          <a:spcPts val="1200"/>
                        </a:spcBef>
                        <a:spcAft>
                          <a:spcPts val="0"/>
                        </a:spcAft>
                        <a:buClr>
                          <a:schemeClr val="hlink"/>
                        </a:buClr>
                        <a:buSzPts val="1100"/>
                        <a:buFont typeface="Arial"/>
                        <a:buNone/>
                      </a:pPr>
                      <a:r>
                        <a:rPr b="1" lang="en" sz="1600">
                          <a:solidFill>
                            <a:srgbClr val="262626"/>
                          </a:solidFill>
                          <a:latin typeface="Poppins"/>
                          <a:ea typeface="Poppins"/>
                          <a:cs typeface="Poppins"/>
                          <a:sym typeface="Poppins"/>
                        </a:rPr>
                        <a:t>TO WHAT PHASE OF INSTRUCTION DOES THIS STRATEGY APPLY?</a:t>
                      </a:r>
                      <a:endParaRPr b="1" sz="1600">
                        <a:solidFill>
                          <a:srgbClr val="262626"/>
                        </a:solidFill>
                        <a:latin typeface="Poppins"/>
                        <a:ea typeface="Poppins"/>
                        <a:cs typeface="Poppins"/>
                        <a:sym typeface="Poppins"/>
                      </a:endParaRPr>
                    </a:p>
                  </a:txBody>
                  <a:tcPr marT="66675" marB="66675" marR="66675" marL="66675">
                    <a:lnL cap="flat" cmpd="sng" w="12575">
                      <a:solidFill>
                        <a:schemeClr val="dk2"/>
                      </a:solidFill>
                      <a:prstDash val="solid"/>
                      <a:round/>
                      <a:headEnd len="sm" w="sm" type="none"/>
                      <a:tailEnd len="sm" w="sm" type="none"/>
                    </a:lnL>
                    <a:lnR cap="flat" cmpd="sng" w="12575">
                      <a:solidFill>
                        <a:schemeClr val="dk2"/>
                      </a:solidFill>
                      <a:prstDash val="solid"/>
                      <a:round/>
                      <a:headEnd len="sm" w="sm" type="none"/>
                      <a:tailEnd len="sm" w="sm" type="none"/>
                    </a:lnR>
                    <a:lnT cap="flat" cmpd="sng" w="76175">
                      <a:solidFill>
                        <a:schemeClr val="dk2"/>
                      </a:solidFill>
                      <a:prstDash val="solid"/>
                      <a:round/>
                      <a:headEnd len="sm" w="sm" type="none"/>
                      <a:tailEnd len="sm" w="sm" type="none"/>
                    </a:lnT>
                    <a:lnB cap="flat" cmpd="sng" w="76175">
                      <a:solidFill>
                        <a:schemeClr val="dk2"/>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 sz="1600">
                          <a:solidFill>
                            <a:srgbClr val="262626"/>
                          </a:solidFill>
                          <a:latin typeface="Poppins"/>
                          <a:ea typeface="Poppins"/>
                          <a:cs typeface="Poppins"/>
                          <a:sym typeface="Poppins"/>
                        </a:rPr>
                        <a:t>WHAT DOES THIS LOOK LIKE FOR STUDENTS ACROSS LEARNING ENVIRONMENTS?</a:t>
                      </a:r>
                      <a:endParaRPr b="1" sz="1600">
                        <a:solidFill>
                          <a:srgbClr val="262626"/>
                        </a:solidFill>
                        <a:latin typeface="Poppins"/>
                        <a:ea typeface="Poppins"/>
                        <a:cs typeface="Poppins"/>
                        <a:sym typeface="Poppins"/>
                      </a:endParaRPr>
                    </a:p>
                  </a:txBody>
                  <a:tcPr marT="66675" marB="66675" marR="66675" marL="66675">
                    <a:lnL cap="flat" cmpd="sng" w="12575">
                      <a:solidFill>
                        <a:schemeClr val="dk2"/>
                      </a:solidFill>
                      <a:prstDash val="solid"/>
                      <a:round/>
                      <a:headEnd len="sm" w="sm" type="none"/>
                      <a:tailEnd len="sm" w="sm" type="none"/>
                    </a:lnL>
                    <a:lnR cap="flat" cmpd="sng" w="12575">
                      <a:solidFill>
                        <a:schemeClr val="dk2"/>
                      </a:solidFill>
                      <a:prstDash val="solid"/>
                      <a:round/>
                      <a:headEnd len="sm" w="sm" type="none"/>
                      <a:tailEnd len="sm" w="sm" type="none"/>
                    </a:lnR>
                    <a:lnT cap="flat" cmpd="sng" w="76175">
                      <a:solidFill>
                        <a:schemeClr val="dk2"/>
                      </a:solidFill>
                      <a:prstDash val="solid"/>
                      <a:round/>
                      <a:headEnd len="sm" w="sm" type="none"/>
                      <a:tailEnd len="sm" w="sm" type="none"/>
                    </a:lnT>
                    <a:lnB cap="flat" cmpd="sng" w="76175">
                      <a:solidFill>
                        <a:schemeClr val="dk2"/>
                      </a:solidFill>
                      <a:prstDash val="solid"/>
                      <a:round/>
                      <a:headEnd len="sm" w="sm" type="none"/>
                      <a:tailEnd len="sm" w="sm" type="none"/>
                    </a:lnB>
                  </a:tcPr>
                </a:tc>
              </a:tr>
              <a:tr h="1490525">
                <a:tc>
                  <a:txBody>
                    <a:bodyPr/>
                    <a:lstStyle/>
                    <a:p>
                      <a:pPr indent="0" lvl="0" marL="0" rtl="0" algn="l">
                        <a:spcBef>
                          <a:spcPts val="0"/>
                        </a:spcBef>
                        <a:spcAft>
                          <a:spcPts val="0"/>
                        </a:spcAft>
                        <a:buNone/>
                      </a:pPr>
                      <a:r>
                        <a:t/>
                      </a:r>
                      <a:endParaRPr sz="1300">
                        <a:solidFill>
                          <a:srgbClr val="222222"/>
                        </a:solidFill>
                        <a:latin typeface="Esteban"/>
                        <a:ea typeface="Esteban"/>
                        <a:cs typeface="Esteban"/>
                        <a:sym typeface="Esteban"/>
                      </a:endParaRPr>
                    </a:p>
                    <a:p>
                      <a:pPr indent="0" lvl="0" marL="0" rtl="0" algn="l">
                        <a:spcBef>
                          <a:spcPts val="0"/>
                        </a:spcBef>
                        <a:spcAft>
                          <a:spcPts val="0"/>
                        </a:spcAft>
                        <a:buNone/>
                      </a:pPr>
                      <a:r>
                        <a:t/>
                      </a:r>
                      <a:endParaRPr sz="1300">
                        <a:solidFill>
                          <a:srgbClr val="222222"/>
                        </a:solidFill>
                        <a:latin typeface="Esteban"/>
                        <a:ea typeface="Esteban"/>
                        <a:cs typeface="Esteban"/>
                        <a:sym typeface="Esteban"/>
                      </a:endParaRPr>
                    </a:p>
                    <a:p>
                      <a:pPr indent="0" lvl="0" marL="0" rtl="0" algn="l">
                        <a:spcBef>
                          <a:spcPts val="0"/>
                        </a:spcBef>
                        <a:spcAft>
                          <a:spcPts val="0"/>
                        </a:spcAft>
                        <a:buNone/>
                      </a:pPr>
                      <a:r>
                        <a:t/>
                      </a:r>
                      <a:endParaRPr sz="1300">
                        <a:solidFill>
                          <a:srgbClr val="222222"/>
                        </a:solidFill>
                        <a:latin typeface="Esteban"/>
                        <a:ea typeface="Esteban"/>
                        <a:cs typeface="Esteban"/>
                        <a:sym typeface="Esteban"/>
                      </a:endParaRPr>
                    </a:p>
                    <a:p>
                      <a:pPr indent="0" lvl="0" marL="0" rtl="0" algn="l">
                        <a:spcBef>
                          <a:spcPts val="0"/>
                        </a:spcBef>
                        <a:spcAft>
                          <a:spcPts val="0"/>
                        </a:spcAft>
                        <a:buNone/>
                      </a:pPr>
                      <a:r>
                        <a:t/>
                      </a:r>
                      <a:endParaRPr sz="1300">
                        <a:solidFill>
                          <a:srgbClr val="222222"/>
                        </a:solidFill>
                        <a:latin typeface="Esteban"/>
                        <a:ea typeface="Esteban"/>
                        <a:cs typeface="Esteban"/>
                        <a:sym typeface="Esteban"/>
                      </a:endParaRPr>
                    </a:p>
                  </a:txBody>
                  <a:tcPr marT="91425" marB="91425" marR="91425" marL="91425">
                    <a:lnL cap="flat" cmpd="sng" w="12700">
                      <a:solidFill>
                        <a:srgbClr val="BDC1C6"/>
                      </a:solidFill>
                      <a:prstDash val="solid"/>
                      <a:round/>
                      <a:headEnd len="sm" w="sm" type="none"/>
                      <a:tailEnd len="sm" w="sm" type="none"/>
                    </a:lnL>
                    <a:lnR cap="flat" cmpd="sng" w="9525">
                      <a:solidFill>
                        <a:schemeClr val="dk2"/>
                      </a:solidFill>
                      <a:prstDash val="solid"/>
                      <a:round/>
                      <a:headEnd len="sm" w="sm" type="none"/>
                      <a:tailEnd len="sm" w="sm" type="none"/>
                    </a:lnR>
                    <a:lnT cap="flat" cmpd="sng" w="7617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300">
                        <a:solidFill>
                          <a:srgbClr val="222222"/>
                        </a:solidFill>
                        <a:latin typeface="Esteban"/>
                        <a:ea typeface="Esteban"/>
                        <a:cs typeface="Esteban"/>
                        <a:sym typeface="Esteb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7617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300">
                        <a:solidFill>
                          <a:srgbClr val="222222"/>
                        </a:solidFill>
                        <a:latin typeface="Esteban"/>
                        <a:ea typeface="Esteban"/>
                        <a:cs typeface="Esteban"/>
                        <a:sym typeface="Esteb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7617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490525">
                <a:tc>
                  <a:txBody>
                    <a:bodyPr/>
                    <a:lstStyle/>
                    <a:p>
                      <a:pPr indent="0" lvl="0" marL="0" rtl="0" algn="l">
                        <a:spcBef>
                          <a:spcPts val="0"/>
                        </a:spcBef>
                        <a:spcAft>
                          <a:spcPts val="0"/>
                        </a:spcAft>
                        <a:buNone/>
                      </a:pPr>
                      <a:r>
                        <a:t/>
                      </a:r>
                      <a:endParaRPr sz="1300">
                        <a:solidFill>
                          <a:srgbClr val="222222"/>
                        </a:solidFill>
                        <a:latin typeface="Esteban"/>
                        <a:ea typeface="Esteban"/>
                        <a:cs typeface="Esteban"/>
                        <a:sym typeface="Esteban"/>
                      </a:endParaRPr>
                    </a:p>
                    <a:p>
                      <a:pPr indent="0" lvl="0" marL="0" rtl="0" algn="l">
                        <a:spcBef>
                          <a:spcPts val="0"/>
                        </a:spcBef>
                        <a:spcAft>
                          <a:spcPts val="0"/>
                        </a:spcAft>
                        <a:buNone/>
                      </a:pPr>
                      <a:r>
                        <a:t/>
                      </a:r>
                      <a:endParaRPr sz="1300">
                        <a:solidFill>
                          <a:srgbClr val="222222"/>
                        </a:solidFill>
                        <a:latin typeface="Esteban"/>
                        <a:ea typeface="Esteban"/>
                        <a:cs typeface="Esteban"/>
                        <a:sym typeface="Esteban"/>
                      </a:endParaRPr>
                    </a:p>
                    <a:p>
                      <a:pPr indent="0" lvl="0" marL="0" rtl="0" algn="l">
                        <a:spcBef>
                          <a:spcPts val="0"/>
                        </a:spcBef>
                        <a:spcAft>
                          <a:spcPts val="0"/>
                        </a:spcAft>
                        <a:buNone/>
                      </a:pPr>
                      <a:r>
                        <a:t/>
                      </a:r>
                      <a:endParaRPr sz="1300">
                        <a:solidFill>
                          <a:srgbClr val="222222"/>
                        </a:solidFill>
                        <a:latin typeface="Esteban"/>
                        <a:ea typeface="Esteban"/>
                        <a:cs typeface="Esteban"/>
                        <a:sym typeface="Esteban"/>
                      </a:endParaRPr>
                    </a:p>
                    <a:p>
                      <a:pPr indent="0" lvl="0" marL="0" rtl="0" algn="l">
                        <a:spcBef>
                          <a:spcPts val="0"/>
                        </a:spcBef>
                        <a:spcAft>
                          <a:spcPts val="0"/>
                        </a:spcAft>
                        <a:buNone/>
                      </a:pPr>
                      <a:r>
                        <a:t/>
                      </a:r>
                      <a:endParaRPr sz="1300">
                        <a:solidFill>
                          <a:srgbClr val="222222"/>
                        </a:solidFill>
                        <a:latin typeface="Esteban"/>
                        <a:ea typeface="Esteban"/>
                        <a:cs typeface="Esteban"/>
                        <a:sym typeface="Esteban"/>
                      </a:endParaRPr>
                    </a:p>
                    <a:p>
                      <a:pPr indent="0" lvl="0" marL="0" rtl="0" algn="l">
                        <a:spcBef>
                          <a:spcPts val="0"/>
                        </a:spcBef>
                        <a:spcAft>
                          <a:spcPts val="0"/>
                        </a:spcAft>
                        <a:buNone/>
                      </a:pPr>
                      <a:r>
                        <a:t/>
                      </a:r>
                      <a:endParaRPr sz="1300">
                        <a:solidFill>
                          <a:srgbClr val="222222"/>
                        </a:solidFill>
                        <a:latin typeface="Esteban"/>
                        <a:ea typeface="Esteban"/>
                        <a:cs typeface="Esteban"/>
                        <a:sym typeface="Esteban"/>
                      </a:endParaRPr>
                    </a:p>
                  </a:txBody>
                  <a:tcPr marT="91425" marB="91425" marR="91425" marL="91425">
                    <a:lnL cap="flat" cmpd="sng" w="9525">
                      <a:solidFill>
                        <a:srgbClr val="BDC1C6"/>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300">
                        <a:solidFill>
                          <a:srgbClr val="222222"/>
                        </a:solidFill>
                        <a:latin typeface="Esteban"/>
                        <a:ea typeface="Esteban"/>
                        <a:cs typeface="Esteban"/>
                        <a:sym typeface="Esteb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300">
                        <a:solidFill>
                          <a:srgbClr val="222222"/>
                        </a:solidFill>
                        <a:latin typeface="Esteban"/>
                        <a:ea typeface="Esteban"/>
                        <a:cs typeface="Esteban"/>
                        <a:sym typeface="Esteb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490525">
                <a:tc>
                  <a:txBody>
                    <a:bodyPr/>
                    <a:lstStyle/>
                    <a:p>
                      <a:pPr indent="0" lvl="0" marL="0" rtl="0" algn="l">
                        <a:spcBef>
                          <a:spcPts val="0"/>
                        </a:spcBef>
                        <a:spcAft>
                          <a:spcPts val="0"/>
                        </a:spcAft>
                        <a:buNone/>
                      </a:pPr>
                      <a:r>
                        <a:t/>
                      </a:r>
                      <a:endParaRPr sz="1300">
                        <a:solidFill>
                          <a:srgbClr val="222222"/>
                        </a:solidFill>
                        <a:latin typeface="Esteban"/>
                        <a:ea typeface="Esteban"/>
                        <a:cs typeface="Esteban"/>
                        <a:sym typeface="Esteban"/>
                      </a:endParaRPr>
                    </a:p>
                    <a:p>
                      <a:pPr indent="0" lvl="0" marL="0" rtl="0" algn="l">
                        <a:spcBef>
                          <a:spcPts val="0"/>
                        </a:spcBef>
                        <a:spcAft>
                          <a:spcPts val="0"/>
                        </a:spcAft>
                        <a:buNone/>
                      </a:pPr>
                      <a:r>
                        <a:t/>
                      </a:r>
                      <a:endParaRPr sz="1300">
                        <a:solidFill>
                          <a:srgbClr val="222222"/>
                        </a:solidFill>
                        <a:latin typeface="Esteban"/>
                        <a:ea typeface="Esteban"/>
                        <a:cs typeface="Esteban"/>
                        <a:sym typeface="Esteban"/>
                      </a:endParaRPr>
                    </a:p>
                    <a:p>
                      <a:pPr indent="0" lvl="0" marL="0" rtl="0" algn="l">
                        <a:spcBef>
                          <a:spcPts val="0"/>
                        </a:spcBef>
                        <a:spcAft>
                          <a:spcPts val="0"/>
                        </a:spcAft>
                        <a:buNone/>
                      </a:pPr>
                      <a:r>
                        <a:t/>
                      </a:r>
                      <a:endParaRPr sz="1300">
                        <a:solidFill>
                          <a:srgbClr val="222222"/>
                        </a:solidFill>
                        <a:latin typeface="Esteban"/>
                        <a:ea typeface="Esteban"/>
                        <a:cs typeface="Esteban"/>
                        <a:sym typeface="Esteban"/>
                      </a:endParaRPr>
                    </a:p>
                    <a:p>
                      <a:pPr indent="0" lvl="0" marL="0" rtl="0" algn="l">
                        <a:spcBef>
                          <a:spcPts val="0"/>
                        </a:spcBef>
                        <a:spcAft>
                          <a:spcPts val="0"/>
                        </a:spcAft>
                        <a:buNone/>
                      </a:pPr>
                      <a:r>
                        <a:t/>
                      </a:r>
                      <a:endParaRPr sz="1300">
                        <a:solidFill>
                          <a:srgbClr val="222222"/>
                        </a:solidFill>
                        <a:latin typeface="Esteban"/>
                        <a:ea typeface="Esteban"/>
                        <a:cs typeface="Esteban"/>
                        <a:sym typeface="Esteban"/>
                      </a:endParaRPr>
                    </a:p>
                    <a:p>
                      <a:pPr indent="0" lvl="0" marL="0" rtl="0" algn="l">
                        <a:spcBef>
                          <a:spcPts val="0"/>
                        </a:spcBef>
                        <a:spcAft>
                          <a:spcPts val="0"/>
                        </a:spcAft>
                        <a:buNone/>
                      </a:pPr>
                      <a:r>
                        <a:t/>
                      </a:r>
                      <a:endParaRPr sz="1300">
                        <a:solidFill>
                          <a:srgbClr val="222222"/>
                        </a:solidFill>
                        <a:latin typeface="Esteban"/>
                        <a:ea typeface="Esteban"/>
                        <a:cs typeface="Esteban"/>
                        <a:sym typeface="Esteban"/>
                      </a:endParaRPr>
                    </a:p>
                  </a:txBody>
                  <a:tcPr marT="91425" marB="91425" marR="91425" marL="91425">
                    <a:lnL cap="flat" cmpd="sng" w="9525">
                      <a:solidFill>
                        <a:srgbClr val="BDC1C6"/>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300">
                        <a:solidFill>
                          <a:srgbClr val="222222"/>
                        </a:solidFill>
                        <a:latin typeface="Esteban"/>
                        <a:ea typeface="Esteban"/>
                        <a:cs typeface="Esteban"/>
                        <a:sym typeface="Esteban"/>
                      </a:endParaRPr>
                    </a:p>
                    <a:p>
                      <a:pPr indent="0" lvl="0" marL="0" rtl="0" algn="l">
                        <a:lnSpc>
                          <a:spcPct val="115000"/>
                        </a:lnSpc>
                        <a:spcBef>
                          <a:spcPts val="0"/>
                        </a:spcBef>
                        <a:spcAft>
                          <a:spcPts val="0"/>
                        </a:spcAft>
                        <a:buNone/>
                      </a:pPr>
                      <a:r>
                        <a:t/>
                      </a:r>
                      <a:endParaRPr sz="1300">
                        <a:solidFill>
                          <a:srgbClr val="222222"/>
                        </a:solidFill>
                        <a:latin typeface="Esteban"/>
                        <a:ea typeface="Esteban"/>
                        <a:cs typeface="Esteban"/>
                        <a:sym typeface="Esteban"/>
                      </a:endParaRPr>
                    </a:p>
                    <a:p>
                      <a:pPr indent="0" lvl="0" marL="0" rtl="0" algn="l">
                        <a:lnSpc>
                          <a:spcPct val="115000"/>
                        </a:lnSpc>
                        <a:spcBef>
                          <a:spcPts val="0"/>
                        </a:spcBef>
                        <a:spcAft>
                          <a:spcPts val="0"/>
                        </a:spcAft>
                        <a:buNone/>
                      </a:pPr>
                      <a:r>
                        <a:t/>
                      </a:r>
                      <a:endParaRPr sz="1300">
                        <a:solidFill>
                          <a:srgbClr val="222222"/>
                        </a:solidFill>
                        <a:latin typeface="Esteban"/>
                        <a:ea typeface="Esteban"/>
                        <a:cs typeface="Esteban"/>
                        <a:sym typeface="Esteb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300">
                        <a:solidFill>
                          <a:srgbClr val="222222"/>
                        </a:solidFill>
                        <a:latin typeface="Esteban"/>
                        <a:ea typeface="Esteban"/>
                        <a:cs typeface="Esteban"/>
                        <a:sym typeface="Esteb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490525">
                <a:tc>
                  <a:txBody>
                    <a:bodyPr/>
                    <a:lstStyle/>
                    <a:p>
                      <a:pPr indent="0" lvl="0" marL="0" rtl="0" algn="l">
                        <a:spcBef>
                          <a:spcPts val="0"/>
                        </a:spcBef>
                        <a:spcAft>
                          <a:spcPts val="0"/>
                        </a:spcAft>
                        <a:buNone/>
                      </a:pPr>
                      <a:r>
                        <a:t/>
                      </a:r>
                      <a:endParaRPr sz="1300">
                        <a:solidFill>
                          <a:srgbClr val="222222"/>
                        </a:solidFill>
                        <a:latin typeface="Esteban"/>
                        <a:ea typeface="Esteban"/>
                        <a:cs typeface="Esteban"/>
                        <a:sym typeface="Esteban"/>
                      </a:endParaRPr>
                    </a:p>
                  </a:txBody>
                  <a:tcPr marT="91425" marB="91425" marR="91425" marL="91425">
                    <a:lnL cap="flat" cmpd="sng" w="9525">
                      <a:solidFill>
                        <a:srgbClr val="BDC1C6"/>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300">
                        <a:solidFill>
                          <a:srgbClr val="222222"/>
                        </a:solidFill>
                        <a:latin typeface="Esteban"/>
                        <a:ea typeface="Esteban"/>
                        <a:cs typeface="Esteban"/>
                        <a:sym typeface="Esteb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300">
                        <a:solidFill>
                          <a:srgbClr val="222222"/>
                        </a:solidFill>
                        <a:latin typeface="Esteban"/>
                        <a:ea typeface="Esteban"/>
                        <a:cs typeface="Esteban"/>
                        <a:sym typeface="Esteban"/>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1" name="Shape 1371"/>
        <p:cNvGrpSpPr/>
        <p:nvPr/>
      </p:nvGrpSpPr>
      <p:grpSpPr>
        <a:xfrm>
          <a:off x="0" y="0"/>
          <a:ext cx="0" cy="0"/>
          <a:chOff x="0" y="0"/>
          <a:chExt cx="0" cy="0"/>
        </a:xfrm>
      </p:grpSpPr>
      <p:sp>
        <p:nvSpPr>
          <p:cNvPr id="1372" name="Google Shape;1372;p56"/>
          <p:cNvSpPr txBox="1"/>
          <p:nvPr>
            <p:ph idx="1" type="body"/>
          </p:nvPr>
        </p:nvSpPr>
        <p:spPr>
          <a:xfrm>
            <a:off x="374550" y="1439850"/>
            <a:ext cx="6514500" cy="163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i="1" lang="en">
                <a:solidFill>
                  <a:schemeClr val="hlink"/>
                </a:solidFill>
              </a:rPr>
              <a:t>INST</a:t>
            </a:r>
            <a:r>
              <a:rPr i="1" lang="en">
                <a:solidFill>
                  <a:schemeClr val="hlink"/>
                </a:solidFill>
              </a:rPr>
              <a:t>RUCTIONS:</a:t>
            </a:r>
            <a:endParaRPr i="1" sz="1800">
              <a:solidFill>
                <a:srgbClr val="262626"/>
              </a:solidFill>
            </a:endParaRPr>
          </a:p>
          <a:p>
            <a:pPr indent="-342900" lvl="0" marL="457200" rtl="0" algn="l">
              <a:lnSpc>
                <a:spcPct val="100000"/>
              </a:lnSpc>
              <a:spcBef>
                <a:spcPts val="0"/>
              </a:spcBef>
              <a:spcAft>
                <a:spcPts val="0"/>
              </a:spcAft>
              <a:buClr>
                <a:srgbClr val="262626"/>
              </a:buClr>
              <a:buSzPts val="1800"/>
              <a:buFont typeface="Esteban"/>
              <a:buChar char="●"/>
            </a:pPr>
            <a:r>
              <a:rPr lang="en" sz="1800">
                <a:solidFill>
                  <a:schemeClr val="hlink"/>
                </a:solidFill>
              </a:rPr>
              <a:t>For each of the eight instructional phases, identify a community-building strategy you would like to implement and a technology app/tool to help you implement the strategy.</a:t>
            </a:r>
            <a:endParaRPr sz="1800">
              <a:solidFill>
                <a:srgbClr val="262626"/>
              </a:solidFill>
            </a:endParaRPr>
          </a:p>
        </p:txBody>
      </p:sp>
      <p:sp>
        <p:nvSpPr>
          <p:cNvPr id="1373" name="Google Shape;1373;p56">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74" name="Google Shape;1374;p56">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75" name="Google Shape;1375;p56">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76" name="Google Shape;1376;p56">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77" name="Google Shape;1377;p56">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78" name="Google Shape;1378;p56">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79" name="Google Shape;1379;p56">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80" name="Google Shape;1380;p56">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81" name="Google Shape;1381;p56">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82" name="Google Shape;1382;p56">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83" name="Google Shape;1383;p56">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4" name="Google Shape;1384;p56">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385" name="Google Shape;1385;p56"/>
          <p:cNvGraphicFramePr/>
          <p:nvPr/>
        </p:nvGraphicFramePr>
        <p:xfrm>
          <a:off x="374538" y="4588813"/>
          <a:ext cx="3000000" cy="3000000"/>
        </p:xfrm>
        <a:graphic>
          <a:graphicData uri="http://schemas.openxmlformats.org/drawingml/2006/table">
            <a:tbl>
              <a:tblPr>
                <a:noFill/>
                <a:tableStyleId>{FC72AE3C-9F97-4905-AC4B-5E5AFB15FA01}</a:tableStyleId>
              </a:tblPr>
              <a:tblGrid>
                <a:gridCol w="2112100"/>
                <a:gridCol w="2091625"/>
                <a:gridCol w="2173775"/>
              </a:tblGrid>
              <a:tr h="996575">
                <a:tc>
                  <a:txBody>
                    <a:bodyPr/>
                    <a:lstStyle/>
                    <a:p>
                      <a:pPr indent="0" lvl="0" marL="0" rtl="0" algn="ctr">
                        <a:spcBef>
                          <a:spcPts val="0"/>
                        </a:spcBef>
                        <a:spcAft>
                          <a:spcPts val="0"/>
                        </a:spcAft>
                        <a:buNone/>
                      </a:pPr>
                      <a:r>
                        <a:rPr b="1" lang="en" sz="1600">
                          <a:latin typeface="Poppins"/>
                          <a:ea typeface="Poppins"/>
                          <a:cs typeface="Poppins"/>
                          <a:sym typeface="Poppins"/>
                        </a:rPr>
                        <a:t>PHASE</a:t>
                      </a:r>
                      <a:endParaRPr b="1" sz="1600">
                        <a:latin typeface="Poppins"/>
                        <a:ea typeface="Poppins"/>
                        <a:cs typeface="Poppins"/>
                        <a:sym typeface="Poppins"/>
                      </a:endParaRPr>
                    </a:p>
                  </a:txBody>
                  <a:tcPr marT="66675" marB="66675" marR="66675" marL="666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114300">
                      <a:solidFill>
                        <a:schemeClr val="dk2"/>
                      </a:solidFill>
                      <a:prstDash val="solid"/>
                      <a:round/>
                      <a:headEnd len="sm" w="sm" type="none"/>
                      <a:tailEnd len="sm" w="sm" type="none"/>
                    </a:lnT>
                    <a:lnB cap="flat" cmpd="sng" w="1143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sz="1600">
                          <a:latin typeface="Poppins"/>
                          <a:ea typeface="Poppins"/>
                          <a:cs typeface="Poppins"/>
                          <a:sym typeface="Poppins"/>
                        </a:rPr>
                        <a:t>COMMUNITY-</a:t>
                      </a:r>
                      <a:endParaRPr b="1" sz="1600">
                        <a:latin typeface="Poppins"/>
                        <a:ea typeface="Poppins"/>
                        <a:cs typeface="Poppins"/>
                        <a:sym typeface="Poppins"/>
                      </a:endParaRPr>
                    </a:p>
                    <a:p>
                      <a:pPr indent="0" lvl="0" marL="0" rtl="0" algn="ctr">
                        <a:spcBef>
                          <a:spcPts val="0"/>
                        </a:spcBef>
                        <a:spcAft>
                          <a:spcPts val="0"/>
                        </a:spcAft>
                        <a:buNone/>
                      </a:pPr>
                      <a:r>
                        <a:rPr b="1" lang="en" sz="1600">
                          <a:latin typeface="Poppins"/>
                          <a:ea typeface="Poppins"/>
                          <a:cs typeface="Poppins"/>
                          <a:sym typeface="Poppins"/>
                        </a:rPr>
                        <a:t>BUILDING STRATEGY</a:t>
                      </a:r>
                      <a:endParaRPr b="1" sz="1600">
                        <a:latin typeface="Poppins"/>
                        <a:ea typeface="Poppins"/>
                        <a:cs typeface="Poppins"/>
                        <a:sym typeface="Poppins"/>
                      </a:endParaRPr>
                    </a:p>
                  </a:txBody>
                  <a:tcPr marT="66675" marB="66675" marR="66675" marL="666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114300">
                      <a:solidFill>
                        <a:schemeClr val="dk2"/>
                      </a:solidFill>
                      <a:prstDash val="solid"/>
                      <a:round/>
                      <a:headEnd len="sm" w="sm" type="none"/>
                      <a:tailEnd len="sm" w="sm" type="none"/>
                    </a:lnT>
                    <a:lnB cap="flat" cmpd="sng" w="1143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sz="1600">
                          <a:latin typeface="Poppins"/>
                          <a:ea typeface="Poppins"/>
                          <a:cs typeface="Poppins"/>
                          <a:sym typeface="Poppins"/>
                        </a:rPr>
                        <a:t>TECHNOLOGY </a:t>
                      </a:r>
                      <a:endParaRPr b="1" sz="1600">
                        <a:latin typeface="Poppins"/>
                        <a:ea typeface="Poppins"/>
                        <a:cs typeface="Poppins"/>
                        <a:sym typeface="Poppins"/>
                      </a:endParaRPr>
                    </a:p>
                    <a:p>
                      <a:pPr indent="0" lvl="0" marL="0" rtl="0" algn="ctr">
                        <a:spcBef>
                          <a:spcPts val="0"/>
                        </a:spcBef>
                        <a:spcAft>
                          <a:spcPts val="0"/>
                        </a:spcAft>
                        <a:buNone/>
                      </a:pPr>
                      <a:r>
                        <a:rPr b="1" lang="en" sz="1600">
                          <a:latin typeface="Poppins"/>
                          <a:ea typeface="Poppins"/>
                          <a:cs typeface="Poppins"/>
                          <a:sym typeface="Poppins"/>
                        </a:rPr>
                        <a:t>TO TEST DRIVE</a:t>
                      </a:r>
                      <a:endParaRPr b="1" sz="1600">
                        <a:latin typeface="Poppins"/>
                        <a:ea typeface="Poppins"/>
                        <a:cs typeface="Poppins"/>
                        <a:sym typeface="Poppins"/>
                      </a:endParaRPr>
                    </a:p>
                  </a:txBody>
                  <a:tcPr marT="66675" marB="66675" marR="66675" marL="666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114300">
                      <a:solidFill>
                        <a:schemeClr val="dk2"/>
                      </a:solidFill>
                      <a:prstDash val="solid"/>
                      <a:round/>
                      <a:headEnd len="sm" w="sm" type="none"/>
                      <a:tailEnd len="sm" w="sm" type="none"/>
                    </a:lnT>
                    <a:lnB cap="flat" cmpd="sng" w="114300">
                      <a:solidFill>
                        <a:schemeClr val="dk2"/>
                      </a:solidFill>
                      <a:prstDash val="solid"/>
                      <a:round/>
                      <a:headEnd len="sm" w="sm" type="none"/>
                      <a:tailEnd len="sm" w="sm" type="none"/>
                    </a:lnB>
                  </a:tcPr>
                </a:tc>
              </a:tr>
              <a:tr h="866425">
                <a:tc>
                  <a:txBody>
                    <a:bodyPr/>
                    <a:lstStyle/>
                    <a:p>
                      <a:pPr indent="0" lvl="0" marL="0" rtl="0" algn="l">
                        <a:spcBef>
                          <a:spcPts val="0"/>
                        </a:spcBef>
                        <a:spcAft>
                          <a:spcPts val="0"/>
                        </a:spcAft>
                        <a:buNone/>
                      </a:pPr>
                      <a:r>
                        <a:rPr lang="en" sz="1600">
                          <a:latin typeface="Poppins"/>
                          <a:ea typeface="Poppins"/>
                          <a:cs typeface="Poppins"/>
                          <a:sym typeface="Poppins"/>
                        </a:rPr>
                        <a:t>Phase 1: Self-Care</a:t>
                      </a:r>
                      <a:endParaRPr b="1" sz="1600">
                        <a:latin typeface="Poppins"/>
                        <a:ea typeface="Poppins"/>
                        <a:cs typeface="Poppins"/>
                        <a:sym typeface="Poppins"/>
                      </a:endParaRPr>
                    </a:p>
                  </a:txBody>
                  <a:tcPr marT="63500" marB="63500" marR="63500" marL="635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114300">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6675" marB="66675" marR="66675" marL="666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114300">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6675" marB="66675" marR="66675" marL="666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114300">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50100">
                <a:tc>
                  <a:txBody>
                    <a:bodyPr/>
                    <a:lstStyle/>
                    <a:p>
                      <a:pPr indent="0" lvl="0" marL="0" rtl="0" algn="l">
                        <a:spcBef>
                          <a:spcPts val="0"/>
                        </a:spcBef>
                        <a:spcAft>
                          <a:spcPts val="0"/>
                        </a:spcAft>
                        <a:buNone/>
                      </a:pPr>
                      <a:r>
                        <a:rPr lang="en" sz="1600">
                          <a:latin typeface="Poppins"/>
                          <a:ea typeface="Poppins"/>
                          <a:cs typeface="Poppins"/>
                          <a:sym typeface="Poppins"/>
                        </a:rPr>
                        <a:t>Phase 2: Setting the Stage</a:t>
                      </a:r>
                      <a:endParaRPr b="1" sz="1600">
                        <a:latin typeface="Poppins"/>
                        <a:ea typeface="Poppins"/>
                        <a:cs typeface="Poppins"/>
                        <a:sym typeface="Poppins"/>
                      </a:endParaRPr>
                    </a:p>
                  </a:txBody>
                  <a:tcPr marT="63500" marB="63500" marR="63500" marL="635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gradFill>
                      <a:gsLst>
                        <a:gs pos="0">
                          <a:srgbClr val="D9D9D9">
                            <a:alpha val="0"/>
                          </a:srgbClr>
                        </a:gs>
                        <a:gs pos="100000">
                          <a:srgbClr val="252525">
                            <a:alpha val="9803"/>
                          </a:srgbClr>
                        </a:gs>
                      </a:gsLst>
                      <a:lin ang="8099331" scaled="0"/>
                    </a:gradFill>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6675" marB="66675" marR="66675" marL="666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gradFill>
                      <a:gsLst>
                        <a:gs pos="0">
                          <a:srgbClr val="D9D9D9">
                            <a:alpha val="0"/>
                          </a:srgbClr>
                        </a:gs>
                        <a:gs pos="100000">
                          <a:srgbClr val="252525">
                            <a:alpha val="9803"/>
                          </a:srgbClr>
                        </a:gs>
                      </a:gsLst>
                      <a:lin ang="8099331" scaled="0"/>
                    </a:gradFill>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6675" marB="66675" marR="66675" marL="666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gradFill>
                      <a:gsLst>
                        <a:gs pos="0">
                          <a:srgbClr val="D9D9D9">
                            <a:alpha val="0"/>
                          </a:srgbClr>
                        </a:gs>
                        <a:gs pos="100000">
                          <a:srgbClr val="252525">
                            <a:alpha val="9803"/>
                          </a:srgbClr>
                        </a:gs>
                      </a:gsLst>
                      <a:lin ang="8099331" scaled="0"/>
                    </a:gradFill>
                  </a:tcPr>
                </a:tc>
              </a:tr>
              <a:tr h="989250">
                <a:tc>
                  <a:txBody>
                    <a:bodyPr/>
                    <a:lstStyle/>
                    <a:p>
                      <a:pPr indent="0" lvl="0" marL="0" rtl="0" algn="l">
                        <a:spcBef>
                          <a:spcPts val="0"/>
                        </a:spcBef>
                        <a:spcAft>
                          <a:spcPts val="0"/>
                        </a:spcAft>
                        <a:buNone/>
                      </a:pPr>
                      <a:r>
                        <a:rPr lang="en" sz="1600">
                          <a:latin typeface="Poppins"/>
                          <a:ea typeface="Poppins"/>
                          <a:cs typeface="Poppins"/>
                          <a:sym typeface="Poppins"/>
                        </a:rPr>
                        <a:t>Phase 3: Welcoming Your Learners</a:t>
                      </a:r>
                      <a:endParaRPr b="1" sz="1600">
                        <a:latin typeface="Poppins"/>
                        <a:ea typeface="Poppins"/>
                        <a:cs typeface="Poppins"/>
                        <a:sym typeface="Poppins"/>
                      </a:endParaRPr>
                    </a:p>
                  </a:txBody>
                  <a:tcPr marT="63500" marB="63500" marR="63500" marL="635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6675" marB="66675" marR="66675" marL="666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6675" marB="66675" marR="66675" marL="666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50100">
                <a:tc>
                  <a:txBody>
                    <a:bodyPr/>
                    <a:lstStyle/>
                    <a:p>
                      <a:pPr indent="0" lvl="0" marL="0" rtl="0" algn="l">
                        <a:spcBef>
                          <a:spcPts val="0"/>
                        </a:spcBef>
                        <a:spcAft>
                          <a:spcPts val="0"/>
                        </a:spcAft>
                        <a:buNone/>
                      </a:pPr>
                      <a:r>
                        <a:rPr lang="en" sz="1600">
                          <a:latin typeface="Poppins"/>
                          <a:ea typeface="Poppins"/>
                          <a:cs typeface="Poppins"/>
                          <a:sym typeface="Poppins"/>
                        </a:rPr>
                        <a:t>Phase 4: Warming up the Think Tank</a:t>
                      </a:r>
                      <a:endParaRPr b="1" sz="1600">
                        <a:latin typeface="Poppins"/>
                        <a:ea typeface="Poppins"/>
                        <a:cs typeface="Poppins"/>
                        <a:sym typeface="Poppins"/>
                      </a:endParaRPr>
                    </a:p>
                  </a:txBody>
                  <a:tcPr marT="63500" marB="63500" marR="63500" marL="635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gradFill>
                      <a:gsLst>
                        <a:gs pos="0">
                          <a:srgbClr val="D9D9D9">
                            <a:alpha val="0"/>
                          </a:srgbClr>
                        </a:gs>
                        <a:gs pos="100000">
                          <a:srgbClr val="252525">
                            <a:alpha val="9803"/>
                          </a:srgbClr>
                        </a:gs>
                      </a:gsLst>
                      <a:lin ang="8099331" scaled="0"/>
                    </a:gradFill>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6675" marB="66675" marR="66675" marL="666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gradFill>
                      <a:gsLst>
                        <a:gs pos="0">
                          <a:srgbClr val="D9D9D9">
                            <a:alpha val="0"/>
                          </a:srgbClr>
                        </a:gs>
                        <a:gs pos="100000">
                          <a:srgbClr val="252525">
                            <a:alpha val="9803"/>
                          </a:srgbClr>
                        </a:gs>
                      </a:gsLst>
                      <a:lin ang="8099331" scaled="0"/>
                    </a:gradFill>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6675" marB="66675" marR="66675" marL="666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gradFill>
                      <a:gsLst>
                        <a:gs pos="0">
                          <a:srgbClr val="D9D9D9">
                            <a:alpha val="0"/>
                          </a:srgbClr>
                        </a:gs>
                        <a:gs pos="100000">
                          <a:srgbClr val="252525">
                            <a:alpha val="9803"/>
                          </a:srgbClr>
                        </a:gs>
                      </a:gsLst>
                      <a:lin ang="8099331" scaled="0"/>
                    </a:gradFill>
                  </a:tcPr>
                </a:tc>
              </a:tr>
            </a:tbl>
          </a:graphicData>
        </a:graphic>
      </p:graphicFrame>
      <p:graphicFrame>
        <p:nvGraphicFramePr>
          <p:cNvPr id="1386" name="Google Shape;1386;p56"/>
          <p:cNvGraphicFramePr/>
          <p:nvPr/>
        </p:nvGraphicFramePr>
        <p:xfrm>
          <a:off x="374550" y="3003763"/>
          <a:ext cx="3000000" cy="3000000"/>
        </p:xfrm>
        <a:graphic>
          <a:graphicData uri="http://schemas.openxmlformats.org/drawingml/2006/table">
            <a:tbl>
              <a:tblPr>
                <a:noFill/>
                <a:tableStyleId>{FC72AE3C-9F97-4905-AC4B-5E5AFB15FA01}</a:tableStyleId>
              </a:tblPr>
              <a:tblGrid>
                <a:gridCol w="3188750"/>
                <a:gridCol w="3188750"/>
              </a:tblGrid>
              <a:tr h="324075">
                <a:tc gridSpan="2">
                  <a:txBody>
                    <a:bodyPr/>
                    <a:lstStyle/>
                    <a:p>
                      <a:pPr indent="0" lvl="0" marL="0" rtl="0" algn="ctr">
                        <a:spcBef>
                          <a:spcPts val="0"/>
                        </a:spcBef>
                        <a:spcAft>
                          <a:spcPts val="0"/>
                        </a:spcAft>
                        <a:buNone/>
                      </a:pPr>
                      <a:r>
                        <a:rPr b="1" lang="en" sz="1600">
                          <a:solidFill>
                            <a:schemeClr val="hlink"/>
                          </a:solidFill>
                          <a:latin typeface="Poppins"/>
                          <a:ea typeface="Poppins"/>
                          <a:cs typeface="Poppins"/>
                          <a:sym typeface="Poppins"/>
                        </a:rPr>
                        <a:t>Some apps/tools you might want to consider:</a:t>
                      </a:r>
                      <a:endParaRPr sz="16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c hMerge="1"/>
              </a:tr>
              <a:tr h="289350">
                <a:tc>
                  <a:txBody>
                    <a:bodyPr/>
                    <a:lstStyle/>
                    <a:p>
                      <a:pPr indent="0" lvl="0" marL="0" rtl="0" algn="ctr">
                        <a:spcBef>
                          <a:spcPts val="0"/>
                        </a:spcBef>
                        <a:spcAft>
                          <a:spcPts val="0"/>
                        </a:spcAft>
                        <a:buNone/>
                      </a:pPr>
                      <a:r>
                        <a:rPr lang="en" sz="1600" u="sng">
                          <a:solidFill>
                            <a:srgbClr val="1155CC"/>
                          </a:solidFill>
                          <a:latin typeface="Poppins"/>
                          <a:ea typeface="Poppins"/>
                          <a:cs typeface="Poppins"/>
                          <a:sym typeface="Poppins"/>
                          <a:hlinkClick r:id="rId15">
                            <a:extLst>
                              <a:ext uri="{A12FA001-AC4F-418D-AE19-62706E023703}">
                                <ahyp:hlinkClr val="tx"/>
                              </a:ext>
                            </a:extLst>
                          </a:hlinkClick>
                        </a:rPr>
                        <a:t>Bitmoji Classroom</a:t>
                      </a:r>
                      <a:endParaRPr sz="1600">
                        <a:solidFill>
                          <a:schemeClr val="hlink"/>
                        </a:solidFill>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600" u="sng">
                          <a:solidFill>
                            <a:srgbClr val="1155CC"/>
                          </a:solidFill>
                          <a:latin typeface="Poppins"/>
                          <a:ea typeface="Poppins"/>
                          <a:cs typeface="Poppins"/>
                          <a:sym typeface="Poppins"/>
                          <a:hlinkClick r:id="rId16">
                            <a:extLst>
                              <a:ext uri="{A12FA001-AC4F-418D-AE19-62706E023703}">
                                <ahyp:hlinkClr val="tx"/>
                              </a:ext>
                            </a:extLst>
                          </a:hlinkClick>
                        </a:rPr>
                        <a:t>Miro</a:t>
                      </a:r>
                      <a:endParaRPr sz="1600">
                        <a:solidFill>
                          <a:schemeClr val="hlink"/>
                        </a:solidFill>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89350">
                <a:tc>
                  <a:txBody>
                    <a:bodyPr/>
                    <a:lstStyle/>
                    <a:p>
                      <a:pPr indent="0" lvl="0" marL="0" rtl="0" algn="ctr">
                        <a:spcBef>
                          <a:spcPts val="0"/>
                        </a:spcBef>
                        <a:spcAft>
                          <a:spcPts val="0"/>
                        </a:spcAft>
                        <a:buNone/>
                      </a:pPr>
                      <a:r>
                        <a:rPr lang="en" sz="1600" u="sng">
                          <a:solidFill>
                            <a:srgbClr val="1155CC"/>
                          </a:solidFill>
                          <a:latin typeface="Poppins"/>
                          <a:ea typeface="Poppins"/>
                          <a:cs typeface="Poppins"/>
                          <a:sym typeface="Poppins"/>
                          <a:hlinkClick r:id="rId17">
                            <a:extLst>
                              <a:ext uri="{A12FA001-AC4F-418D-AE19-62706E023703}">
                                <ahyp:hlinkClr val="tx"/>
                              </a:ext>
                            </a:extLst>
                          </a:hlinkClick>
                        </a:rPr>
                        <a:t>Canva</a:t>
                      </a:r>
                      <a:endParaRPr sz="1600">
                        <a:solidFill>
                          <a:schemeClr val="hlink"/>
                        </a:solidFill>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hlink"/>
                        </a:buClr>
                        <a:buSzPts val="1100"/>
                        <a:buFont typeface="Arial"/>
                        <a:buNone/>
                      </a:pPr>
                      <a:r>
                        <a:rPr lang="en" sz="1600" u="sng">
                          <a:solidFill>
                            <a:srgbClr val="1155CC"/>
                          </a:solidFill>
                          <a:latin typeface="Poppins"/>
                          <a:ea typeface="Poppins"/>
                          <a:cs typeface="Poppins"/>
                          <a:sym typeface="Poppins"/>
                          <a:hlinkClick r:id="rId18">
                            <a:extLst>
                              <a:ext uri="{A12FA001-AC4F-418D-AE19-62706E023703}">
                                <ahyp:hlinkClr val="tx"/>
                              </a:ext>
                            </a:extLst>
                          </a:hlinkClick>
                        </a:rPr>
                        <a:t>Padlet</a:t>
                      </a:r>
                      <a:endParaRPr sz="1600">
                        <a:solidFill>
                          <a:schemeClr val="hlink"/>
                        </a:solidFill>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1387" name="Google Shape;1387;p56"/>
          <p:cNvSpPr txBox="1"/>
          <p:nvPr>
            <p:ph type="title"/>
          </p:nvPr>
        </p:nvSpPr>
        <p:spPr>
          <a:xfrm>
            <a:off x="374550" y="141075"/>
            <a:ext cx="5691000" cy="1250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1.3.3 - Test Drive Technology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88" name="Google Shape;1388;p56"/>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pic>
        <p:nvPicPr>
          <p:cNvPr id="1389" name="Google Shape;1389;p56"/>
          <p:cNvPicPr preferRelativeResize="0"/>
          <p:nvPr/>
        </p:nvPicPr>
        <p:blipFill rotWithShape="1">
          <a:blip r:embed="rId19">
            <a:alphaModFix/>
          </a:blip>
          <a:srcRect b="2189" l="0" r="0" t="2180"/>
          <a:stretch/>
        </p:blipFill>
        <p:spPr>
          <a:xfrm>
            <a:off x="6056625" y="33625"/>
            <a:ext cx="1158600" cy="11586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p57"/>
          <p:cNvSpPr txBox="1"/>
          <p:nvPr>
            <p:ph type="title"/>
          </p:nvPr>
        </p:nvSpPr>
        <p:spPr>
          <a:xfrm>
            <a:off x="374550" y="322825"/>
            <a:ext cx="58032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1.3.3 - Test Drive Technology (Continued)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95" name="Google Shape;1395;p57">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96" name="Google Shape;1396;p57">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97" name="Google Shape;1397;p57">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98" name="Google Shape;1398;p57">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99" name="Google Shape;1399;p57">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00" name="Google Shape;1400;p57">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01" name="Google Shape;1401;p57">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02" name="Google Shape;1402;p57">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03" name="Google Shape;1403;p57">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04" name="Google Shape;1404;p57">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05" name="Google Shape;1405;p57">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6" name="Google Shape;1406;p57">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407" name="Google Shape;1407;p57"/>
          <p:cNvGraphicFramePr/>
          <p:nvPr/>
        </p:nvGraphicFramePr>
        <p:xfrm>
          <a:off x="443038" y="3363313"/>
          <a:ext cx="3000000" cy="3000000"/>
        </p:xfrm>
        <a:graphic>
          <a:graphicData uri="http://schemas.openxmlformats.org/drawingml/2006/table">
            <a:tbl>
              <a:tblPr>
                <a:noFill/>
                <a:tableStyleId>{FC72AE3C-9F97-4905-AC4B-5E5AFB15FA01}</a:tableStyleId>
              </a:tblPr>
              <a:tblGrid>
                <a:gridCol w="2112100"/>
                <a:gridCol w="2091625"/>
                <a:gridCol w="2173775"/>
              </a:tblGrid>
              <a:tr h="850975">
                <a:tc>
                  <a:txBody>
                    <a:bodyPr/>
                    <a:lstStyle/>
                    <a:p>
                      <a:pPr indent="0" lvl="0" marL="0" rtl="0" algn="ctr">
                        <a:spcBef>
                          <a:spcPts val="0"/>
                        </a:spcBef>
                        <a:spcAft>
                          <a:spcPts val="0"/>
                        </a:spcAft>
                        <a:buNone/>
                      </a:pPr>
                      <a:r>
                        <a:rPr b="1" lang="en" sz="1600">
                          <a:latin typeface="Poppins"/>
                          <a:ea typeface="Poppins"/>
                          <a:cs typeface="Poppins"/>
                          <a:sym typeface="Poppins"/>
                        </a:rPr>
                        <a:t>PHASE</a:t>
                      </a:r>
                      <a:endParaRPr b="1" sz="1600">
                        <a:latin typeface="Poppins"/>
                        <a:ea typeface="Poppins"/>
                        <a:cs typeface="Poppins"/>
                        <a:sym typeface="Poppins"/>
                      </a:endParaRPr>
                    </a:p>
                  </a:txBody>
                  <a:tcPr marT="66675" marB="66675" marR="66675" marL="666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114300">
                      <a:solidFill>
                        <a:schemeClr val="dk2"/>
                      </a:solidFill>
                      <a:prstDash val="solid"/>
                      <a:round/>
                      <a:headEnd len="sm" w="sm" type="none"/>
                      <a:tailEnd len="sm" w="sm" type="none"/>
                    </a:lnT>
                    <a:lnB cap="flat" cmpd="sng" w="114300">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hlink"/>
                        </a:buClr>
                        <a:buSzPts val="1100"/>
                        <a:buFont typeface="Arial"/>
                        <a:buNone/>
                      </a:pPr>
                      <a:r>
                        <a:rPr b="1" lang="en" sz="1600">
                          <a:solidFill>
                            <a:schemeClr val="hlink"/>
                          </a:solidFill>
                          <a:latin typeface="Poppins"/>
                          <a:ea typeface="Poppins"/>
                          <a:cs typeface="Poppins"/>
                          <a:sym typeface="Poppins"/>
                        </a:rPr>
                        <a:t>COMMUNITY-</a:t>
                      </a:r>
                      <a:endParaRPr b="1" sz="1600">
                        <a:solidFill>
                          <a:schemeClr val="hlink"/>
                        </a:solidFill>
                        <a:latin typeface="Poppins"/>
                        <a:ea typeface="Poppins"/>
                        <a:cs typeface="Poppins"/>
                        <a:sym typeface="Poppins"/>
                      </a:endParaRPr>
                    </a:p>
                    <a:p>
                      <a:pPr indent="0" lvl="0" marL="0" rtl="0" algn="ctr">
                        <a:spcBef>
                          <a:spcPts val="0"/>
                        </a:spcBef>
                        <a:spcAft>
                          <a:spcPts val="0"/>
                        </a:spcAft>
                        <a:buClr>
                          <a:schemeClr val="hlink"/>
                        </a:buClr>
                        <a:buSzPts val="1100"/>
                        <a:buFont typeface="Arial"/>
                        <a:buNone/>
                      </a:pPr>
                      <a:r>
                        <a:rPr b="1" lang="en" sz="1600">
                          <a:solidFill>
                            <a:schemeClr val="hlink"/>
                          </a:solidFill>
                          <a:latin typeface="Poppins"/>
                          <a:ea typeface="Poppins"/>
                          <a:cs typeface="Poppins"/>
                          <a:sym typeface="Poppins"/>
                        </a:rPr>
                        <a:t>BUILDING STRATEGY</a:t>
                      </a:r>
                      <a:endParaRPr b="1" sz="1600">
                        <a:latin typeface="Poppins"/>
                        <a:ea typeface="Poppins"/>
                        <a:cs typeface="Poppins"/>
                        <a:sym typeface="Poppins"/>
                      </a:endParaRPr>
                    </a:p>
                  </a:txBody>
                  <a:tcPr marT="66675" marB="66675" marR="66675" marL="666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114300">
                      <a:solidFill>
                        <a:schemeClr val="dk2"/>
                      </a:solidFill>
                      <a:prstDash val="solid"/>
                      <a:round/>
                      <a:headEnd len="sm" w="sm" type="none"/>
                      <a:tailEnd len="sm" w="sm" type="none"/>
                    </a:lnT>
                    <a:lnB cap="flat" cmpd="sng" w="11430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sz="1600">
                          <a:latin typeface="Poppins"/>
                          <a:ea typeface="Poppins"/>
                          <a:cs typeface="Poppins"/>
                          <a:sym typeface="Poppins"/>
                        </a:rPr>
                        <a:t>TECHNOLOGY </a:t>
                      </a:r>
                      <a:endParaRPr b="1" sz="1600">
                        <a:latin typeface="Poppins"/>
                        <a:ea typeface="Poppins"/>
                        <a:cs typeface="Poppins"/>
                        <a:sym typeface="Poppins"/>
                      </a:endParaRPr>
                    </a:p>
                    <a:p>
                      <a:pPr indent="0" lvl="0" marL="0" rtl="0" algn="ctr">
                        <a:spcBef>
                          <a:spcPts val="0"/>
                        </a:spcBef>
                        <a:spcAft>
                          <a:spcPts val="0"/>
                        </a:spcAft>
                        <a:buNone/>
                      </a:pPr>
                      <a:r>
                        <a:rPr b="1" lang="en" sz="1600">
                          <a:latin typeface="Poppins"/>
                          <a:ea typeface="Poppins"/>
                          <a:cs typeface="Poppins"/>
                          <a:sym typeface="Poppins"/>
                        </a:rPr>
                        <a:t>TO TEST DRIVE</a:t>
                      </a:r>
                      <a:endParaRPr b="1" sz="1600">
                        <a:latin typeface="Poppins"/>
                        <a:ea typeface="Poppins"/>
                        <a:cs typeface="Poppins"/>
                        <a:sym typeface="Poppins"/>
                      </a:endParaRPr>
                    </a:p>
                  </a:txBody>
                  <a:tcPr marT="66675" marB="66675" marR="66675" marL="666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114300">
                      <a:solidFill>
                        <a:schemeClr val="dk2"/>
                      </a:solidFill>
                      <a:prstDash val="solid"/>
                      <a:round/>
                      <a:headEnd len="sm" w="sm" type="none"/>
                      <a:tailEnd len="sm" w="sm" type="none"/>
                    </a:lnT>
                    <a:lnB cap="flat" cmpd="sng" w="114300">
                      <a:solidFill>
                        <a:schemeClr val="dk2"/>
                      </a:solidFill>
                      <a:prstDash val="solid"/>
                      <a:round/>
                      <a:headEnd len="sm" w="sm" type="none"/>
                      <a:tailEnd len="sm" w="sm" type="none"/>
                    </a:lnB>
                  </a:tcPr>
                </a:tc>
              </a:tr>
              <a:tr h="751925">
                <a:tc>
                  <a:txBody>
                    <a:bodyPr/>
                    <a:lstStyle/>
                    <a:p>
                      <a:pPr indent="0" lvl="0" marL="0" rtl="0" algn="l">
                        <a:spcBef>
                          <a:spcPts val="0"/>
                        </a:spcBef>
                        <a:spcAft>
                          <a:spcPts val="0"/>
                        </a:spcAft>
                        <a:buNone/>
                      </a:pPr>
                      <a:r>
                        <a:rPr lang="en" sz="1600">
                          <a:latin typeface="Poppins"/>
                          <a:ea typeface="Poppins"/>
                          <a:cs typeface="Poppins"/>
                          <a:sym typeface="Poppins"/>
                        </a:rPr>
                        <a:t>Phase 5: Connections During the Lesson</a:t>
                      </a:r>
                      <a:endParaRPr sz="1600">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143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6675" marB="66675" marR="66675" marL="66675">
                    <a:lnL cap="flat" cmpd="sng" w="1270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114300">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6675" marB="66675" marR="66675" marL="666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114300">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24550">
                <a:tc>
                  <a:txBody>
                    <a:bodyPr/>
                    <a:lstStyle/>
                    <a:p>
                      <a:pPr indent="0" lvl="0" marL="0" rtl="0" algn="l">
                        <a:spcBef>
                          <a:spcPts val="0"/>
                        </a:spcBef>
                        <a:spcAft>
                          <a:spcPts val="0"/>
                        </a:spcAft>
                        <a:buNone/>
                      </a:pPr>
                      <a:r>
                        <a:rPr lang="en" sz="1600">
                          <a:latin typeface="Poppins"/>
                          <a:ea typeface="Poppins"/>
                          <a:cs typeface="Poppins"/>
                          <a:sym typeface="Poppins"/>
                        </a:rPr>
                        <a:t>Phase 6: Students Drive the Learning</a:t>
                      </a:r>
                      <a:endParaRPr sz="1600">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gradFill>
                      <a:gsLst>
                        <a:gs pos="0">
                          <a:srgbClr val="D9D9D9">
                            <a:alpha val="0"/>
                          </a:srgbClr>
                        </a:gs>
                        <a:gs pos="100000">
                          <a:srgbClr val="252525">
                            <a:alpha val="9803"/>
                          </a:srgbClr>
                        </a:gs>
                      </a:gsLst>
                      <a:lin ang="8099331" scaled="0"/>
                    </a:gradFill>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6675" marB="66675" marR="66675" marL="66675">
                    <a:lnL cap="flat" cmpd="sng" w="1270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gradFill>
                      <a:gsLst>
                        <a:gs pos="0">
                          <a:srgbClr val="D9D9D9">
                            <a:alpha val="0"/>
                          </a:srgbClr>
                        </a:gs>
                        <a:gs pos="100000">
                          <a:srgbClr val="252525">
                            <a:alpha val="9803"/>
                          </a:srgbClr>
                        </a:gs>
                      </a:gsLst>
                      <a:lin ang="8099331" scaled="0"/>
                    </a:gradFill>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6675" marB="66675" marR="66675" marL="666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gradFill>
                      <a:gsLst>
                        <a:gs pos="0">
                          <a:srgbClr val="D9D9D9">
                            <a:alpha val="0"/>
                          </a:srgbClr>
                        </a:gs>
                        <a:gs pos="100000">
                          <a:srgbClr val="252525">
                            <a:alpha val="9803"/>
                          </a:srgbClr>
                        </a:gs>
                      </a:gsLst>
                      <a:lin ang="8099331" scaled="0"/>
                    </a:gradFill>
                  </a:tcPr>
                </a:tc>
              </a:tr>
              <a:tr h="824550">
                <a:tc>
                  <a:txBody>
                    <a:bodyPr/>
                    <a:lstStyle/>
                    <a:p>
                      <a:pPr indent="0" lvl="0" marL="0" rtl="0" algn="l">
                        <a:spcBef>
                          <a:spcPts val="0"/>
                        </a:spcBef>
                        <a:spcAft>
                          <a:spcPts val="0"/>
                        </a:spcAft>
                        <a:buNone/>
                      </a:pPr>
                      <a:r>
                        <a:rPr lang="en" sz="1600">
                          <a:latin typeface="Poppins"/>
                          <a:ea typeface="Poppins"/>
                          <a:cs typeface="Poppins"/>
                          <a:sym typeface="Poppins"/>
                        </a:rPr>
                        <a:t>Phase 7: Closing Time</a:t>
                      </a:r>
                      <a:endParaRPr sz="1600">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6675" marB="66675" marR="66675" marL="66675">
                    <a:lnL cap="flat" cmpd="sng" w="1270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6675" marB="66675" marR="66675" marL="666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24550">
                <a:tc>
                  <a:txBody>
                    <a:bodyPr/>
                    <a:lstStyle/>
                    <a:p>
                      <a:pPr indent="0" lvl="0" marL="0" rtl="0" algn="l">
                        <a:spcBef>
                          <a:spcPts val="0"/>
                        </a:spcBef>
                        <a:spcAft>
                          <a:spcPts val="0"/>
                        </a:spcAft>
                        <a:buNone/>
                      </a:pPr>
                      <a:r>
                        <a:rPr lang="en" sz="1600">
                          <a:latin typeface="Poppins"/>
                          <a:ea typeface="Poppins"/>
                          <a:cs typeface="Poppins"/>
                          <a:sym typeface="Poppins"/>
                        </a:rPr>
                        <a:t>Phase 8: Communicating with Families</a:t>
                      </a:r>
                      <a:endParaRPr sz="1600">
                        <a:latin typeface="Poppins"/>
                        <a:ea typeface="Poppins"/>
                        <a:cs typeface="Poppins"/>
                        <a:sym typeface="Poppins"/>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gradFill>
                      <a:gsLst>
                        <a:gs pos="0">
                          <a:srgbClr val="D9D9D9">
                            <a:alpha val="0"/>
                          </a:srgbClr>
                        </a:gs>
                        <a:gs pos="100000">
                          <a:srgbClr val="252525">
                            <a:alpha val="9803"/>
                          </a:srgbClr>
                        </a:gs>
                      </a:gsLst>
                      <a:lin ang="8099331" scaled="0"/>
                    </a:gradFill>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6675" marB="66675" marR="66675" marL="66675">
                    <a:lnL cap="flat" cmpd="sng" w="12700">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gradFill>
                      <a:gsLst>
                        <a:gs pos="0">
                          <a:srgbClr val="D9D9D9">
                            <a:alpha val="0"/>
                          </a:srgbClr>
                        </a:gs>
                        <a:gs pos="100000">
                          <a:srgbClr val="252525">
                            <a:alpha val="9803"/>
                          </a:srgbClr>
                        </a:gs>
                      </a:gsLst>
                      <a:lin ang="8099331" scaled="0"/>
                    </a:gradFill>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6675" marB="66675" marR="66675" marL="6667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gradFill>
                      <a:gsLst>
                        <a:gs pos="0">
                          <a:srgbClr val="D9D9D9">
                            <a:alpha val="0"/>
                          </a:srgbClr>
                        </a:gs>
                        <a:gs pos="100000">
                          <a:srgbClr val="252525">
                            <a:alpha val="9803"/>
                          </a:srgbClr>
                        </a:gs>
                      </a:gsLst>
                      <a:lin ang="8099331" scaled="0"/>
                    </a:gradFill>
                  </a:tcPr>
                </a:tc>
              </a:tr>
            </a:tbl>
          </a:graphicData>
        </a:graphic>
      </p:graphicFrame>
      <p:graphicFrame>
        <p:nvGraphicFramePr>
          <p:cNvPr id="1408" name="Google Shape;1408;p57"/>
          <p:cNvGraphicFramePr/>
          <p:nvPr/>
        </p:nvGraphicFramePr>
        <p:xfrm>
          <a:off x="443050" y="1723713"/>
          <a:ext cx="3000000" cy="3000000"/>
        </p:xfrm>
        <a:graphic>
          <a:graphicData uri="http://schemas.openxmlformats.org/drawingml/2006/table">
            <a:tbl>
              <a:tblPr>
                <a:noFill/>
                <a:tableStyleId>{FC72AE3C-9F97-4905-AC4B-5E5AFB15FA01}</a:tableStyleId>
              </a:tblPr>
              <a:tblGrid>
                <a:gridCol w="3188750"/>
                <a:gridCol w="3188750"/>
              </a:tblGrid>
              <a:tr h="324075">
                <a:tc gridSpan="2">
                  <a:txBody>
                    <a:bodyPr/>
                    <a:lstStyle/>
                    <a:p>
                      <a:pPr indent="0" lvl="0" marL="0" rtl="0" algn="ctr">
                        <a:spcBef>
                          <a:spcPts val="0"/>
                        </a:spcBef>
                        <a:spcAft>
                          <a:spcPts val="0"/>
                        </a:spcAft>
                        <a:buNone/>
                      </a:pPr>
                      <a:r>
                        <a:rPr b="1" lang="en" sz="1600">
                          <a:solidFill>
                            <a:schemeClr val="hlink"/>
                          </a:solidFill>
                          <a:latin typeface="Poppins"/>
                          <a:ea typeface="Poppins"/>
                          <a:cs typeface="Poppins"/>
                          <a:sym typeface="Poppins"/>
                        </a:rPr>
                        <a:t>Some apps/tools you might want to consider:</a:t>
                      </a:r>
                      <a:endParaRPr sz="1600">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c hMerge="1"/>
              </a:tr>
              <a:tr h="289350">
                <a:tc>
                  <a:txBody>
                    <a:bodyPr/>
                    <a:lstStyle/>
                    <a:p>
                      <a:pPr indent="0" lvl="0" marL="0" rtl="0" algn="ctr">
                        <a:spcBef>
                          <a:spcPts val="0"/>
                        </a:spcBef>
                        <a:spcAft>
                          <a:spcPts val="0"/>
                        </a:spcAft>
                        <a:buNone/>
                      </a:pPr>
                      <a:r>
                        <a:rPr lang="en" sz="1600" u="sng">
                          <a:solidFill>
                            <a:srgbClr val="1155CC"/>
                          </a:solidFill>
                          <a:latin typeface="Poppins"/>
                          <a:ea typeface="Poppins"/>
                          <a:cs typeface="Poppins"/>
                          <a:sym typeface="Poppins"/>
                          <a:hlinkClick r:id="rId15">
                            <a:extLst>
                              <a:ext uri="{A12FA001-AC4F-418D-AE19-62706E023703}">
                                <ahyp:hlinkClr val="tx"/>
                              </a:ext>
                            </a:extLst>
                          </a:hlinkClick>
                        </a:rPr>
                        <a:t>Bitmoji Classroom</a:t>
                      </a:r>
                      <a:endParaRPr sz="1600">
                        <a:solidFill>
                          <a:schemeClr val="hlink"/>
                        </a:solidFill>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600" u="sng">
                          <a:solidFill>
                            <a:srgbClr val="1155CC"/>
                          </a:solidFill>
                          <a:latin typeface="Poppins"/>
                          <a:ea typeface="Poppins"/>
                          <a:cs typeface="Poppins"/>
                          <a:sym typeface="Poppins"/>
                          <a:hlinkClick r:id="rId16">
                            <a:extLst>
                              <a:ext uri="{A12FA001-AC4F-418D-AE19-62706E023703}">
                                <ahyp:hlinkClr val="tx"/>
                              </a:ext>
                            </a:extLst>
                          </a:hlinkClick>
                        </a:rPr>
                        <a:t>Miro</a:t>
                      </a:r>
                      <a:endParaRPr sz="1600">
                        <a:solidFill>
                          <a:schemeClr val="hlink"/>
                        </a:solidFill>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89350">
                <a:tc>
                  <a:txBody>
                    <a:bodyPr/>
                    <a:lstStyle/>
                    <a:p>
                      <a:pPr indent="0" lvl="0" marL="0" rtl="0" algn="ctr">
                        <a:spcBef>
                          <a:spcPts val="0"/>
                        </a:spcBef>
                        <a:spcAft>
                          <a:spcPts val="0"/>
                        </a:spcAft>
                        <a:buNone/>
                      </a:pPr>
                      <a:r>
                        <a:rPr lang="en" sz="1600" u="sng">
                          <a:solidFill>
                            <a:srgbClr val="1155CC"/>
                          </a:solidFill>
                          <a:latin typeface="Poppins"/>
                          <a:ea typeface="Poppins"/>
                          <a:cs typeface="Poppins"/>
                          <a:sym typeface="Poppins"/>
                          <a:hlinkClick r:id="rId17">
                            <a:extLst>
                              <a:ext uri="{A12FA001-AC4F-418D-AE19-62706E023703}">
                                <ahyp:hlinkClr val="tx"/>
                              </a:ext>
                            </a:extLst>
                          </a:hlinkClick>
                        </a:rPr>
                        <a:t>Canva</a:t>
                      </a:r>
                      <a:endParaRPr sz="1600">
                        <a:solidFill>
                          <a:schemeClr val="hlink"/>
                        </a:solidFill>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hlink"/>
                        </a:buClr>
                        <a:buSzPts val="1100"/>
                        <a:buFont typeface="Arial"/>
                        <a:buNone/>
                      </a:pPr>
                      <a:r>
                        <a:rPr lang="en" sz="1600" u="sng">
                          <a:solidFill>
                            <a:srgbClr val="1155CC"/>
                          </a:solidFill>
                          <a:latin typeface="Poppins"/>
                          <a:ea typeface="Poppins"/>
                          <a:cs typeface="Poppins"/>
                          <a:sym typeface="Poppins"/>
                          <a:hlinkClick r:id="rId18">
                            <a:extLst>
                              <a:ext uri="{A12FA001-AC4F-418D-AE19-62706E023703}">
                                <ahyp:hlinkClr val="tx"/>
                              </a:ext>
                            </a:extLst>
                          </a:hlinkClick>
                        </a:rPr>
                        <a:t>Padlet</a:t>
                      </a:r>
                      <a:endParaRPr sz="1600">
                        <a:solidFill>
                          <a:schemeClr val="hlink"/>
                        </a:solidFill>
                        <a:latin typeface="Poppins"/>
                        <a:ea typeface="Poppins"/>
                        <a:cs typeface="Poppins"/>
                        <a:sym typeface="Poppi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1409" name="Google Shape;1409;p57"/>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pic>
        <p:nvPicPr>
          <p:cNvPr id="1410" name="Google Shape;1410;p57"/>
          <p:cNvPicPr preferRelativeResize="0"/>
          <p:nvPr/>
        </p:nvPicPr>
        <p:blipFill rotWithShape="1">
          <a:blip r:embed="rId19">
            <a:alphaModFix/>
          </a:blip>
          <a:srcRect b="2189" l="0" r="0" t="2180"/>
          <a:stretch/>
        </p:blipFill>
        <p:spPr>
          <a:xfrm>
            <a:off x="6056625" y="33625"/>
            <a:ext cx="1158600" cy="11586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4" name="Shape 1414"/>
        <p:cNvGrpSpPr/>
        <p:nvPr/>
      </p:nvGrpSpPr>
      <p:grpSpPr>
        <a:xfrm>
          <a:off x="0" y="0"/>
          <a:ext cx="0" cy="0"/>
          <a:chOff x="0" y="0"/>
          <a:chExt cx="0" cy="0"/>
        </a:xfrm>
      </p:grpSpPr>
      <p:sp>
        <p:nvSpPr>
          <p:cNvPr id="1415" name="Google Shape;1415;p58"/>
          <p:cNvSpPr txBox="1"/>
          <p:nvPr>
            <p:ph type="title"/>
          </p:nvPr>
        </p:nvSpPr>
        <p:spPr>
          <a:xfrm>
            <a:off x="374550" y="322825"/>
            <a:ext cx="59814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1.3.3 - Test Drive Technology (Continued)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16" name="Google Shape;1416;p58">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17" name="Google Shape;1417;p58">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18" name="Google Shape;1418;p58">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19" name="Google Shape;1419;p58">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20" name="Google Shape;1420;p58">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21" name="Google Shape;1421;p58">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22" name="Google Shape;1422;p58">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23" name="Google Shape;1423;p58">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24" name="Google Shape;1424;p58">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25" name="Google Shape;1425;p58">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26" name="Google Shape;1426;p58">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7" name="Google Shape;1427;p58">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8" name="Google Shape;1428;p58"/>
          <p:cNvSpPr txBox="1"/>
          <p:nvPr/>
        </p:nvSpPr>
        <p:spPr>
          <a:xfrm>
            <a:off x="566675" y="1617425"/>
            <a:ext cx="6189900" cy="25242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Clr>
                <a:schemeClr val="hlink"/>
              </a:buClr>
              <a:buSzPts val="1900"/>
              <a:buFont typeface="Poppins"/>
              <a:buChar char="●"/>
            </a:pPr>
            <a:r>
              <a:rPr lang="en" sz="1900">
                <a:solidFill>
                  <a:schemeClr val="hlink"/>
                </a:solidFill>
                <a:latin typeface="Poppins"/>
                <a:ea typeface="Poppins"/>
                <a:cs typeface="Poppins"/>
                <a:sym typeface="Poppins"/>
              </a:rPr>
              <a:t>Finally, p</a:t>
            </a:r>
            <a:r>
              <a:rPr lang="en" sz="1900">
                <a:solidFill>
                  <a:schemeClr val="hlink"/>
                </a:solidFill>
                <a:latin typeface="Poppins"/>
                <a:ea typeface="Poppins"/>
                <a:cs typeface="Poppins"/>
                <a:sym typeface="Poppins"/>
              </a:rPr>
              <a:t>ick one of the strategies and technologies you entered into the tables on the previous pages and go for a “test drive.” </a:t>
            </a:r>
            <a:endParaRPr sz="1900">
              <a:solidFill>
                <a:schemeClr val="hlink"/>
              </a:solidFill>
              <a:latin typeface="Poppins"/>
              <a:ea typeface="Poppins"/>
              <a:cs typeface="Poppins"/>
              <a:sym typeface="Poppins"/>
            </a:endParaRPr>
          </a:p>
          <a:p>
            <a:pPr indent="-349250" lvl="0" marL="457200" rtl="0" algn="l">
              <a:spcBef>
                <a:spcPts val="0"/>
              </a:spcBef>
              <a:spcAft>
                <a:spcPts val="0"/>
              </a:spcAft>
              <a:buClr>
                <a:schemeClr val="hlink"/>
              </a:buClr>
              <a:buSzPts val="1900"/>
              <a:buFont typeface="Poppins"/>
              <a:buChar char="●"/>
            </a:pPr>
            <a:r>
              <a:rPr lang="en" sz="1900">
                <a:solidFill>
                  <a:schemeClr val="hlink"/>
                </a:solidFill>
                <a:latin typeface="Poppins"/>
                <a:ea typeface="Poppins"/>
                <a:cs typeface="Poppins"/>
                <a:sym typeface="Poppins"/>
              </a:rPr>
              <a:t>For example, you may want to try building a Bitmoji library of self-care applications for Phase 1.</a:t>
            </a:r>
            <a:endParaRPr sz="1900">
              <a:solidFill>
                <a:schemeClr val="hlink"/>
              </a:solidFill>
              <a:latin typeface="Poppins"/>
              <a:ea typeface="Poppins"/>
              <a:cs typeface="Poppins"/>
              <a:sym typeface="Poppins"/>
            </a:endParaRPr>
          </a:p>
          <a:p>
            <a:pPr indent="-349250" lvl="0" marL="457200" rtl="0" algn="l">
              <a:spcBef>
                <a:spcPts val="0"/>
              </a:spcBef>
              <a:spcAft>
                <a:spcPts val="0"/>
              </a:spcAft>
              <a:buClr>
                <a:schemeClr val="hlink"/>
              </a:buClr>
              <a:buSzPts val="1900"/>
              <a:buFont typeface="Poppins"/>
              <a:buChar char="●"/>
            </a:pPr>
            <a:r>
              <a:rPr lang="en" sz="1900">
                <a:solidFill>
                  <a:schemeClr val="hlink"/>
                </a:solidFill>
                <a:latin typeface="Poppins"/>
                <a:ea typeface="Poppins"/>
                <a:cs typeface="Poppins"/>
                <a:sym typeface="Poppins"/>
              </a:rPr>
              <a:t>Summarize your technology test drive experience below.</a:t>
            </a:r>
            <a:endParaRPr>
              <a:latin typeface="Poppins"/>
              <a:ea typeface="Poppins"/>
              <a:cs typeface="Poppins"/>
              <a:sym typeface="Poppins"/>
            </a:endParaRPr>
          </a:p>
        </p:txBody>
      </p:sp>
      <p:sp>
        <p:nvSpPr>
          <p:cNvPr id="1429" name="Google Shape;1429;p58"/>
          <p:cNvSpPr txBox="1"/>
          <p:nvPr/>
        </p:nvSpPr>
        <p:spPr>
          <a:xfrm>
            <a:off x="838200" y="4422175"/>
            <a:ext cx="5829300" cy="5002500"/>
          </a:xfrm>
          <a:prstGeom prst="rect">
            <a:avLst/>
          </a:prstGeom>
          <a:solidFill>
            <a:schemeClr val="dk2"/>
          </a:solidFill>
          <a:ln cap="flat" cmpd="sng" w="76200">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Esteban"/>
                <a:ea typeface="Esteban"/>
                <a:cs typeface="Esteban"/>
                <a:sym typeface="Esteban"/>
              </a:rPr>
              <a:t>MY TEST DRIVE SUMMARY:</a:t>
            </a:r>
            <a:endParaRPr b="1" sz="1600">
              <a:latin typeface="Esteban"/>
              <a:ea typeface="Esteban"/>
              <a:cs typeface="Esteban"/>
              <a:sym typeface="Esteban"/>
            </a:endParaRPr>
          </a:p>
          <a:p>
            <a:pPr indent="0" lvl="0" marL="0" rtl="0" algn="l">
              <a:spcBef>
                <a:spcPts val="0"/>
              </a:spcBef>
              <a:spcAft>
                <a:spcPts val="0"/>
              </a:spcAft>
              <a:buNone/>
            </a:pPr>
            <a:r>
              <a:t/>
            </a:r>
            <a:endParaRPr sz="1700">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a:p>
            <a:pPr indent="0" lvl="0" marL="0" rtl="0" algn="l">
              <a:spcBef>
                <a:spcPts val="0"/>
              </a:spcBef>
              <a:spcAft>
                <a:spcPts val="0"/>
              </a:spcAft>
              <a:buNone/>
            </a:pPr>
            <a:r>
              <a:t/>
            </a:r>
            <a:endParaRPr>
              <a:latin typeface="Esteban"/>
              <a:ea typeface="Esteban"/>
              <a:cs typeface="Esteban"/>
              <a:sym typeface="Esteban"/>
            </a:endParaRPr>
          </a:p>
        </p:txBody>
      </p:sp>
      <p:pic>
        <p:nvPicPr>
          <p:cNvPr id="1430" name="Google Shape;1430;p58"/>
          <p:cNvPicPr preferRelativeResize="0"/>
          <p:nvPr/>
        </p:nvPicPr>
        <p:blipFill rotWithShape="1">
          <a:blip r:embed="rId15">
            <a:alphaModFix/>
          </a:blip>
          <a:srcRect b="2189" l="0" r="0" t="2180"/>
          <a:stretch/>
        </p:blipFill>
        <p:spPr>
          <a:xfrm>
            <a:off x="6056625" y="33625"/>
            <a:ext cx="1158600" cy="1158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3"/>
          <p:cNvSpPr txBox="1"/>
          <p:nvPr/>
        </p:nvSpPr>
        <p:spPr>
          <a:xfrm>
            <a:off x="505525" y="6285165"/>
            <a:ext cx="6514500" cy="34401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1757">
                <a:solidFill>
                  <a:srgbClr val="353535"/>
                </a:solidFill>
                <a:latin typeface="Poppins"/>
                <a:ea typeface="Poppins"/>
                <a:cs typeface="Poppins"/>
                <a:sym typeface="Poppins"/>
              </a:rPr>
              <a:t>level you will extend your knowledge and skill to the practice and application level. Deeper learning activities focus on building skills and competencies related to the topics covered in each session.</a:t>
            </a:r>
            <a:r>
              <a:rPr lang="en" sz="1757">
                <a:solidFill>
                  <a:srgbClr val="353535"/>
                </a:solidFill>
                <a:latin typeface="Poppins"/>
                <a:ea typeface="Poppins"/>
                <a:cs typeface="Poppins"/>
                <a:sym typeface="Poppins"/>
              </a:rPr>
              <a:t> </a:t>
            </a:r>
            <a:r>
              <a:rPr b="1" i="1" lang="en" sz="1757">
                <a:solidFill>
                  <a:srgbClr val="353535"/>
                </a:solidFill>
                <a:latin typeface="Poppins"/>
                <a:ea typeface="Poppins"/>
                <a:cs typeface="Poppins"/>
                <a:sym typeface="Poppins"/>
              </a:rPr>
              <a:t>Look for the MC icon in the workbook highlighting activities that correspond to deeper learning. The 3rd Activity in every session provides opportunities for deeper learning. </a:t>
            </a:r>
            <a:endParaRPr b="1" i="1" sz="1757">
              <a:solidFill>
                <a:srgbClr val="353535"/>
              </a:solidFill>
              <a:latin typeface="Poppins"/>
              <a:ea typeface="Poppins"/>
              <a:cs typeface="Poppins"/>
              <a:sym typeface="Poppins"/>
            </a:endParaRPr>
          </a:p>
          <a:p>
            <a:pPr indent="0" lvl="0" marL="0" rtl="0" algn="l">
              <a:lnSpc>
                <a:spcPct val="130000"/>
              </a:lnSpc>
              <a:spcBef>
                <a:spcPts val="0"/>
              </a:spcBef>
              <a:spcAft>
                <a:spcPts val="0"/>
              </a:spcAft>
              <a:buNone/>
            </a:pPr>
            <a:r>
              <a:t/>
            </a:r>
            <a:endParaRPr sz="857">
              <a:solidFill>
                <a:srgbClr val="353535"/>
              </a:solidFill>
              <a:latin typeface="Poppins"/>
              <a:ea typeface="Poppins"/>
              <a:cs typeface="Poppins"/>
              <a:sym typeface="Poppins"/>
            </a:endParaRPr>
          </a:p>
          <a:p>
            <a:pPr indent="0" lvl="0" marL="0" rtl="0" algn="l">
              <a:lnSpc>
                <a:spcPct val="130000"/>
              </a:lnSpc>
              <a:spcBef>
                <a:spcPts val="0"/>
              </a:spcBef>
              <a:spcAft>
                <a:spcPts val="0"/>
              </a:spcAft>
              <a:buClr>
                <a:schemeClr val="hlink"/>
              </a:buClr>
              <a:buSzPts val="1100"/>
              <a:buFont typeface="Arial"/>
              <a:buNone/>
            </a:pPr>
            <a:r>
              <a:rPr lang="en" sz="1757">
                <a:solidFill>
                  <a:srgbClr val="353535"/>
                </a:solidFill>
                <a:latin typeface="Poppins"/>
                <a:ea typeface="Poppins"/>
                <a:cs typeface="Poppins"/>
                <a:sym typeface="Poppins"/>
              </a:rPr>
              <a:t>NOTE: In order to receive micro-credentials your learning must be associated with a micro-credential provider.</a:t>
            </a:r>
            <a:endParaRPr sz="1757">
              <a:solidFill>
                <a:srgbClr val="353535"/>
              </a:solidFill>
              <a:latin typeface="Poppins"/>
              <a:ea typeface="Poppins"/>
              <a:cs typeface="Poppins"/>
              <a:sym typeface="Poppins"/>
            </a:endParaRPr>
          </a:p>
        </p:txBody>
      </p:sp>
      <p:sp>
        <p:nvSpPr>
          <p:cNvPr id="288" name="Google Shape;288;p23"/>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CTLE Credit </a:t>
            </a:r>
            <a:r>
              <a:rPr lang="en"/>
              <a:t>&amp; Micro-Credentials  </a:t>
            </a:r>
            <a:endParaRPr/>
          </a:p>
        </p:txBody>
      </p:sp>
      <p:sp>
        <p:nvSpPr>
          <p:cNvPr id="289" name="Google Shape;289;p23">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0" name="Google Shape;290;p23">
            <a:hlinkClick/>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1" name="Google Shape;291;p2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2" name="Google Shape;292;p2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3" name="Google Shape;293;p23">
            <a:hlinkClick/>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4" name="Google Shape;294;p23">
            <a:hlinkClick/>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5" name="Google Shape;295;p23">
            <a:hlinkClick/>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6" name="Google Shape;296;p23">
            <a:hlinkClick/>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7" name="Google Shape;297;p23">
            <a:hlinkClick/>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8" name="Google Shape;298;p23">
            <a:hlinkClick/>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9" name="Google Shape;299;p23">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0" name="Google Shape;300;p23">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1" name="Google Shape;301;p23">
            <a:hlinkClick action="ppaction://hlinksldjump" r:id="rId6"/>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2" name="Google Shape;302;p23">
            <a:hlinkClick action="ppaction://hlinksldjump" r:id="rId7"/>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3" name="Google Shape;303;p23">
            <a:hlinkClick action="ppaction://hlinksldjump" r:id="rId8"/>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4" name="Google Shape;304;p23">
            <a:hlinkClick action="ppaction://hlinksldjump" r:id="rId9"/>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5" name="Google Shape;305;p23">
            <a:hlinkClick action="ppaction://hlinksldjump" r:id="rId10"/>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6" name="Google Shape;306;p23">
            <a:hlinkClick action="ppaction://hlinksldjump" r:id="rId11"/>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7" name="Google Shape;307;p23">
            <a:hlinkClick action="ppaction://hlinksldjump" r:id="rId12"/>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8" name="Google Shape;308;p23">
            <a:hlinkClick action="ppaction://hlinksldjump" r:id="rId13"/>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09" name="Google Shape;309;p23"/>
          <p:cNvSpPr txBox="1"/>
          <p:nvPr/>
        </p:nvSpPr>
        <p:spPr>
          <a:xfrm>
            <a:off x="505534" y="2333000"/>
            <a:ext cx="6514500" cy="4551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chemeClr val="hlink"/>
              </a:buClr>
              <a:buSzPts val="1100"/>
              <a:buFont typeface="Arial"/>
              <a:buNone/>
            </a:pPr>
            <a:r>
              <a:t/>
            </a:r>
            <a:endParaRPr b="1" i="1" sz="1757">
              <a:solidFill>
                <a:srgbClr val="353535"/>
              </a:solidFill>
              <a:latin typeface="Poppins"/>
              <a:ea typeface="Poppins"/>
              <a:cs typeface="Poppins"/>
              <a:sym typeface="Poppins"/>
            </a:endParaRPr>
          </a:p>
        </p:txBody>
      </p:sp>
      <p:sp>
        <p:nvSpPr>
          <p:cNvPr id="310" name="Google Shape;310;p23"/>
          <p:cNvSpPr txBox="1"/>
          <p:nvPr/>
        </p:nvSpPr>
        <p:spPr>
          <a:xfrm>
            <a:off x="505525" y="1296000"/>
            <a:ext cx="6440700" cy="29169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chemeClr val="hlink"/>
              </a:buClr>
              <a:buSzPts val="1100"/>
              <a:buFont typeface="Arial"/>
              <a:buNone/>
            </a:pPr>
            <a:r>
              <a:rPr b="1" lang="en" sz="1757">
                <a:solidFill>
                  <a:srgbClr val="353535"/>
                </a:solidFill>
                <a:latin typeface="Poppins"/>
                <a:ea typeface="Poppins"/>
                <a:cs typeface="Poppins"/>
                <a:sym typeface="Poppins"/>
              </a:rPr>
              <a:t>Earning CTLE Credits</a:t>
            </a:r>
            <a:endParaRPr b="1" sz="1757">
              <a:solidFill>
                <a:srgbClr val="353535"/>
              </a:solidFill>
              <a:latin typeface="Poppins"/>
              <a:ea typeface="Poppins"/>
              <a:cs typeface="Poppins"/>
              <a:sym typeface="Poppins"/>
            </a:endParaRPr>
          </a:p>
          <a:p>
            <a:pPr indent="0" lvl="0" marL="0" rtl="0" algn="l">
              <a:lnSpc>
                <a:spcPct val="130000"/>
              </a:lnSpc>
              <a:spcBef>
                <a:spcPts val="0"/>
              </a:spcBef>
              <a:spcAft>
                <a:spcPts val="0"/>
              </a:spcAft>
              <a:buClr>
                <a:schemeClr val="hlink"/>
              </a:buClr>
              <a:buSzPts val="1100"/>
              <a:buFont typeface="Arial"/>
              <a:buNone/>
            </a:pPr>
            <a:r>
              <a:rPr lang="en" sz="1757">
                <a:solidFill>
                  <a:srgbClr val="353535"/>
                </a:solidFill>
                <a:latin typeface="Poppins"/>
                <a:ea typeface="Poppins"/>
                <a:cs typeface="Poppins"/>
                <a:sym typeface="Poppins"/>
              </a:rPr>
              <a:t>Upon completion of each session within the TALE Academy you will be prompted to complete a short quiz. Upon completion you will</a:t>
            </a:r>
            <a:r>
              <a:rPr lang="en" sz="1757">
                <a:solidFill>
                  <a:srgbClr val="333333"/>
                </a:solidFill>
                <a:latin typeface="Poppins"/>
                <a:ea typeface="Poppins"/>
                <a:cs typeface="Poppins"/>
                <a:sym typeface="Poppins"/>
              </a:rPr>
              <a:t> be eligible to receive Continuing Teacher and Leader Education (CTLE) </a:t>
            </a:r>
            <a:r>
              <a:rPr lang="en" sz="1757">
                <a:solidFill>
                  <a:srgbClr val="353535"/>
                </a:solidFill>
                <a:latin typeface="Poppins"/>
                <a:ea typeface="Poppins"/>
                <a:cs typeface="Poppins"/>
                <a:sym typeface="Poppins"/>
              </a:rPr>
              <a:t>credits. </a:t>
            </a:r>
            <a:endParaRPr sz="1757">
              <a:solidFill>
                <a:srgbClr val="353535"/>
              </a:solidFill>
              <a:latin typeface="Poppins"/>
              <a:ea typeface="Poppins"/>
              <a:cs typeface="Poppins"/>
              <a:sym typeface="Poppins"/>
            </a:endParaRPr>
          </a:p>
          <a:p>
            <a:pPr indent="0" lvl="0" marL="0" rtl="0" algn="l">
              <a:lnSpc>
                <a:spcPct val="130000"/>
              </a:lnSpc>
              <a:spcBef>
                <a:spcPts val="0"/>
              </a:spcBef>
              <a:spcAft>
                <a:spcPts val="0"/>
              </a:spcAft>
              <a:buClr>
                <a:schemeClr val="hlink"/>
              </a:buClr>
              <a:buSzPts val="1100"/>
              <a:buFont typeface="Arial"/>
              <a:buNone/>
            </a:pPr>
            <a:r>
              <a:rPr lang="en" sz="1757">
                <a:solidFill>
                  <a:srgbClr val="353535"/>
                </a:solidFill>
                <a:latin typeface="Poppins"/>
                <a:ea typeface="Poppins"/>
                <a:cs typeface="Poppins"/>
                <a:sym typeface="Poppins"/>
              </a:rPr>
              <a:t>NOTE: In order to receive CTLEs your learning must be associated with a CTLE provider.</a:t>
            </a:r>
            <a:endParaRPr sz="1757">
              <a:solidFill>
                <a:srgbClr val="353535"/>
              </a:solidFill>
              <a:latin typeface="Poppins"/>
              <a:ea typeface="Poppins"/>
              <a:cs typeface="Poppins"/>
              <a:sym typeface="Poppins"/>
            </a:endParaRPr>
          </a:p>
        </p:txBody>
      </p:sp>
      <p:sp>
        <p:nvSpPr>
          <p:cNvPr id="311" name="Google Shape;311;p23"/>
          <p:cNvSpPr txBox="1"/>
          <p:nvPr/>
        </p:nvSpPr>
        <p:spPr>
          <a:xfrm>
            <a:off x="551577" y="4452950"/>
            <a:ext cx="6422400" cy="8070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chemeClr val="hlink"/>
              </a:buClr>
              <a:buSzPts val="1100"/>
              <a:buFont typeface="Arial"/>
              <a:buNone/>
            </a:pPr>
            <a:r>
              <a:rPr b="1" lang="en" sz="1757">
                <a:solidFill>
                  <a:srgbClr val="353535"/>
                </a:solidFill>
                <a:latin typeface="Poppins"/>
                <a:ea typeface="Poppins"/>
                <a:cs typeface="Poppins"/>
                <a:sym typeface="Poppins"/>
              </a:rPr>
              <a:t>Deeper Learning - Implementation at a Micro-Credential Level</a:t>
            </a:r>
            <a:endParaRPr>
              <a:latin typeface="Poppins"/>
              <a:ea typeface="Poppins"/>
              <a:cs typeface="Poppins"/>
              <a:sym typeface="Poppins"/>
            </a:endParaRPr>
          </a:p>
        </p:txBody>
      </p:sp>
      <p:sp>
        <p:nvSpPr>
          <p:cNvPr id="312" name="Google Shape;312;p23"/>
          <p:cNvSpPr txBox="1"/>
          <p:nvPr/>
        </p:nvSpPr>
        <p:spPr>
          <a:xfrm>
            <a:off x="1813600" y="5259961"/>
            <a:ext cx="5263800" cy="11586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1757">
                <a:solidFill>
                  <a:srgbClr val="353535"/>
                </a:solidFill>
                <a:latin typeface="Poppins"/>
                <a:ea typeface="Poppins"/>
                <a:cs typeface="Poppins"/>
                <a:sym typeface="Poppins"/>
              </a:rPr>
              <a:t>You also have the option to complete activities that lead to deeper learning, learning at a micro-credential level. At this </a:t>
            </a:r>
            <a:endParaRPr/>
          </a:p>
        </p:txBody>
      </p:sp>
      <p:pic>
        <p:nvPicPr>
          <p:cNvPr id="313" name="Google Shape;313;p23"/>
          <p:cNvPicPr preferRelativeResize="0"/>
          <p:nvPr/>
        </p:nvPicPr>
        <p:blipFill rotWithShape="1">
          <a:blip r:embed="rId14">
            <a:alphaModFix/>
          </a:blip>
          <a:srcRect b="2189" l="0" r="0" t="2180"/>
          <a:stretch/>
        </p:blipFill>
        <p:spPr>
          <a:xfrm>
            <a:off x="655000" y="5259950"/>
            <a:ext cx="1158600" cy="11586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grpSp>
        <p:nvGrpSpPr>
          <p:cNvPr id="1435" name="Google Shape;1435;p59"/>
          <p:cNvGrpSpPr/>
          <p:nvPr/>
        </p:nvGrpSpPr>
        <p:grpSpPr>
          <a:xfrm>
            <a:off x="224350" y="224350"/>
            <a:ext cx="7116900" cy="9597300"/>
            <a:chOff x="224350" y="224350"/>
            <a:chExt cx="7116900" cy="9597300"/>
          </a:xfrm>
        </p:grpSpPr>
        <p:sp>
          <p:nvSpPr>
            <p:cNvPr id="1436" name="Google Shape;1436;p59"/>
            <p:cNvSpPr/>
            <p:nvPr/>
          </p:nvSpPr>
          <p:spPr>
            <a:xfrm>
              <a:off x="224350" y="224350"/>
              <a:ext cx="6967500" cy="9597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59"/>
            <p:cNvSpPr/>
            <p:nvPr/>
          </p:nvSpPr>
          <p:spPr>
            <a:xfrm rot="5400000">
              <a:off x="6936250" y="3451750"/>
              <a:ext cx="660600" cy="149400"/>
            </a:xfrm>
            <a:prstGeom prst="triangle">
              <a:avLst>
                <a:gd fmla="val 5088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8" name="Google Shape;1438;p59"/>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04</a:t>
            </a:r>
            <a:endParaRPr/>
          </a:p>
        </p:txBody>
      </p:sp>
      <p:cxnSp>
        <p:nvCxnSpPr>
          <p:cNvPr id="1439" name="Google Shape;1439;p59"/>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440" name="Google Shape;1440;p59"/>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Engaging Students Anywhere</a:t>
            </a:r>
            <a:endParaRPr/>
          </a:p>
        </p:txBody>
      </p:sp>
      <p:sp>
        <p:nvSpPr>
          <p:cNvPr id="1441" name="Google Shape;1441;p59">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42" name="Google Shape;1442;p59">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43" name="Google Shape;1443;p59">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44" name="Google Shape;1444;p59">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45" name="Google Shape;1445;p59">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46" name="Google Shape;1446;p59">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47" name="Google Shape;1447;p59">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48" name="Google Shape;1448;p59">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49" name="Google Shape;1449;p59">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50" name="Google Shape;1450;p59">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51" name="Google Shape;1451;p59">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52" name="Google Shape;1452;p59">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453" name="Google Shape;1453;p59">
            <a:hlinkClick action="ppaction://hlinksldjump" r:id="rId15"/>
          </p:cNvPr>
          <p:cNvPicPr preferRelativeResize="0"/>
          <p:nvPr/>
        </p:nvPicPr>
        <p:blipFill>
          <a:blip r:embed="rId16">
            <a:alphaModFix/>
          </a:blip>
          <a:stretch>
            <a:fillRect/>
          </a:stretch>
        </p:blipFill>
        <p:spPr>
          <a:xfrm>
            <a:off x="476675" y="9063250"/>
            <a:ext cx="580200" cy="5802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7" name="Shape 1457"/>
        <p:cNvGrpSpPr/>
        <p:nvPr/>
      </p:nvGrpSpPr>
      <p:grpSpPr>
        <a:xfrm>
          <a:off x="0" y="0"/>
          <a:ext cx="0" cy="0"/>
          <a:chOff x="0" y="0"/>
          <a:chExt cx="0" cy="0"/>
        </a:xfrm>
      </p:grpSpPr>
      <p:sp>
        <p:nvSpPr>
          <p:cNvPr id="1458" name="Google Shape;1458;p60"/>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459" name="Google Shape;1459;p60"/>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sp>
        <p:nvSpPr>
          <p:cNvPr id="1460" name="Google Shape;1460;p60">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61" name="Google Shape;1461;p60">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62" name="Google Shape;1462;p60">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63" name="Google Shape;1463;p60">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64" name="Google Shape;1464;p60">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65" name="Google Shape;1465;p60">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66" name="Google Shape;1466;p60">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67" name="Google Shape;1467;p60">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68" name="Google Shape;1468;p60">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69" name="Google Shape;1469;p60">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1470" name="Google Shape;1470;p60"/>
          <p:cNvGraphicFramePr/>
          <p:nvPr/>
        </p:nvGraphicFramePr>
        <p:xfrm>
          <a:off x="504825" y="1090700"/>
          <a:ext cx="3000000" cy="3000000"/>
        </p:xfrm>
        <a:graphic>
          <a:graphicData uri="http://schemas.openxmlformats.org/drawingml/2006/table">
            <a:tbl>
              <a:tblPr>
                <a:noFill/>
                <a:tableStyleId>{FC72AE3C-9F97-4905-AC4B-5E5AFB15FA01}</a:tableStyleId>
              </a:tblPr>
              <a:tblGrid>
                <a:gridCol w="1470850"/>
                <a:gridCol w="2824950"/>
                <a:gridCol w="2147900"/>
              </a:tblGrid>
              <a:tr h="3810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a:solidFill>
                            <a:srgbClr val="262626"/>
                          </a:solidFill>
                          <a:latin typeface="Poppins"/>
                          <a:ea typeface="Poppins"/>
                          <a:cs typeface="Poppins"/>
                          <a:sym typeface="Poppins"/>
                        </a:rPr>
                        <a:t>Affective Dimension </a:t>
                      </a:r>
                      <a:endParaRPr b="1">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Emotional dimension of learning which includes interest, relationships, and sense of belonging; observable evidence may include engaging in discussions, posing questions, seeking help, and exhibiting curiosity.</a:t>
                      </a:r>
                      <a:endParaRPr>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a:solidFill>
                            <a:srgbClr val="262626"/>
                          </a:solidFill>
                          <a:latin typeface="Poppins"/>
                          <a:ea typeface="Poppins"/>
                          <a:cs typeface="Poppins"/>
                          <a:sym typeface="Poppins"/>
                        </a:rPr>
                        <a:t>Behavioral Dimension </a:t>
                      </a:r>
                      <a:endParaRPr b="1">
                        <a:solidFill>
                          <a:srgbClr val="262626"/>
                        </a:solidFill>
                        <a:latin typeface="Poppins"/>
                        <a:ea typeface="Poppins"/>
                        <a:cs typeface="Poppins"/>
                        <a:sym typeface="Poppins"/>
                      </a:endParaRPr>
                    </a:p>
                    <a:p>
                      <a:pPr indent="0" lvl="0" marL="0" rtl="0" algn="l">
                        <a:lnSpc>
                          <a:spcPct val="115000"/>
                        </a:lnSpc>
                        <a:spcBef>
                          <a:spcPts val="0"/>
                        </a:spcBef>
                        <a:spcAft>
                          <a:spcPts val="0"/>
                        </a:spcAft>
                        <a:buNone/>
                      </a:pPr>
                      <a:r>
                        <a:t/>
                      </a:r>
                      <a:endParaRPr b="1">
                        <a:solidFill>
                          <a:srgbClr val="262626"/>
                        </a:solidFill>
                        <a:latin typeface="Poppins"/>
                        <a:ea typeface="Poppins"/>
                        <a:cs typeface="Poppins"/>
                        <a:sym typeface="Poppins"/>
                      </a:endParaRPr>
                    </a:p>
                    <a:p>
                      <a:pPr indent="0" lvl="0" marL="0" rtl="0" algn="l">
                        <a:lnSpc>
                          <a:spcPct val="115000"/>
                        </a:lnSpc>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Observable academic actions, specifically the level of participation and submission of assignments; overt behaviors may include raising a hand, completing tasks, tracking the speaker, and following procedures</a:t>
                      </a:r>
                      <a:endParaRPr>
                        <a:solidFill>
                          <a:srgbClr val="262626"/>
                        </a:solidFill>
                        <a:latin typeface="Poppins"/>
                        <a:ea typeface="Poppins"/>
                        <a:cs typeface="Poppins"/>
                        <a:sym typeface="Poppins"/>
                      </a:endParaRPr>
                    </a:p>
                    <a:p>
                      <a:pPr indent="0" lvl="0" marL="0" rtl="0" algn="l">
                        <a:lnSpc>
                          <a:spcPct val="115000"/>
                        </a:lnSpc>
                        <a:spcBef>
                          <a:spcPts val="0"/>
                        </a:spcBef>
                        <a:spcAft>
                          <a:spcPts val="0"/>
                        </a:spcAft>
                        <a:buNone/>
                      </a:pPr>
                      <a:r>
                        <a:t/>
                      </a:r>
                      <a:endParaRPr>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a:solidFill>
                            <a:srgbClr val="262626"/>
                          </a:solidFill>
                          <a:latin typeface="Poppins"/>
                          <a:ea typeface="Poppins"/>
                          <a:cs typeface="Poppins"/>
                          <a:sym typeface="Poppins"/>
                        </a:rPr>
                        <a:t>Cognitive Dimension</a:t>
                      </a:r>
                      <a:endParaRPr b="1">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Effort students put forth to master content, seek, challenge, and self-regulate; observable evidence may include planning, monitoring progress, setting goals, and solving problems.</a:t>
                      </a:r>
                      <a:endParaRPr>
                        <a:solidFill>
                          <a:srgbClr val="262626"/>
                        </a:solidFill>
                        <a:latin typeface="Poppins"/>
                        <a:ea typeface="Poppins"/>
                        <a:cs typeface="Poppins"/>
                        <a:sym typeface="Poppins"/>
                      </a:endParaRPr>
                    </a:p>
                    <a:p>
                      <a:pPr indent="0" lvl="0" marL="0" rtl="0" algn="l">
                        <a:lnSpc>
                          <a:spcPct val="115000"/>
                        </a:lnSpc>
                        <a:spcBef>
                          <a:spcPts val="0"/>
                        </a:spcBef>
                        <a:spcAft>
                          <a:spcPts val="0"/>
                        </a:spcAft>
                        <a:buNone/>
                      </a:pPr>
                      <a:r>
                        <a:t/>
                      </a:r>
                      <a:endParaRPr>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bl>
          </a:graphicData>
        </a:graphic>
      </p:graphicFrame>
      <p:sp>
        <p:nvSpPr>
          <p:cNvPr id="1471" name="Google Shape;1471;p60">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72" name="Google Shape;1472;p60">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73" name="Google Shape;1473;p60"/>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7" name="Shape 1477"/>
        <p:cNvGrpSpPr/>
        <p:nvPr/>
      </p:nvGrpSpPr>
      <p:grpSpPr>
        <a:xfrm>
          <a:off x="0" y="0"/>
          <a:ext cx="0" cy="0"/>
          <a:chOff x="0" y="0"/>
          <a:chExt cx="0" cy="0"/>
        </a:xfrm>
      </p:grpSpPr>
      <p:sp>
        <p:nvSpPr>
          <p:cNvPr id="1478" name="Google Shape;1478;p61"/>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(Continued) </a:t>
            </a:r>
            <a:endParaRPr/>
          </a:p>
        </p:txBody>
      </p:sp>
      <p:sp>
        <p:nvSpPr>
          <p:cNvPr id="1479" name="Google Shape;1479;p61"/>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sp>
        <p:nvSpPr>
          <p:cNvPr id="1480" name="Google Shape;1480;p61">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81" name="Google Shape;1481;p61">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82" name="Google Shape;1482;p61">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83" name="Google Shape;1483;p61">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84" name="Google Shape;1484;p61">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85" name="Google Shape;1485;p61">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86" name="Google Shape;1486;p61">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87" name="Google Shape;1487;p61">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88" name="Google Shape;1488;p61">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89" name="Google Shape;1489;p61">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1490" name="Google Shape;1490;p61"/>
          <p:cNvGraphicFramePr/>
          <p:nvPr/>
        </p:nvGraphicFramePr>
        <p:xfrm>
          <a:off x="504825" y="1090700"/>
          <a:ext cx="3000000" cy="3000000"/>
        </p:xfrm>
        <a:graphic>
          <a:graphicData uri="http://schemas.openxmlformats.org/drawingml/2006/table">
            <a:tbl>
              <a:tblPr>
                <a:noFill/>
                <a:tableStyleId>{FC72AE3C-9F97-4905-AC4B-5E5AFB15FA01}</a:tableStyleId>
              </a:tblPr>
              <a:tblGrid>
                <a:gridCol w="1470850"/>
                <a:gridCol w="2824950"/>
                <a:gridCol w="2147900"/>
              </a:tblGrid>
              <a:tr h="3810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r h="1249650">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Culturally Responsive and Sustaining Education</a:t>
                      </a:r>
                      <a:endParaRPr b="1">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Student-centered learning environments that affirm cultural identities; foster positive academic outcomes; develop students’ abilities to connect across lines of difference; elevate historically marginalized voices; empower students as agents of social change; and contribute to individual student engagement, learning, growth, and achievement through the cultivation of critical thinking</a:t>
                      </a:r>
                      <a:endParaRPr>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r h="1249650">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Student Engagement</a:t>
                      </a:r>
                      <a:endParaRPr b="1">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A student's willingness, need, and desire to participate and be successful in the learning process</a:t>
                      </a:r>
                      <a:endParaRPr>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lt2"/>
                      </a:solidFill>
                      <a:prstDash val="solid"/>
                      <a:round/>
                      <a:headEnd len="sm" w="sm" type="none"/>
                      <a:tailEnd len="sm" w="sm" type="none"/>
                    </a:lnL>
                    <a:lnR cap="flat" cmpd="sng" w="28575">
                      <a:solidFill>
                        <a:schemeClr val="lt2"/>
                      </a:solidFill>
                      <a:prstDash val="solid"/>
                      <a:round/>
                      <a:headEnd len="sm" w="sm" type="none"/>
                      <a:tailEnd len="sm" w="sm" type="none"/>
                    </a:lnR>
                    <a:lnT cap="flat" cmpd="sng" w="28575">
                      <a:solidFill>
                        <a:schemeClr val="lt2"/>
                      </a:solidFill>
                      <a:prstDash val="solid"/>
                      <a:round/>
                      <a:headEnd len="sm" w="sm" type="none"/>
                      <a:tailEnd len="sm" w="sm" type="none"/>
                    </a:lnT>
                    <a:lnB cap="flat" cmpd="sng" w="28575">
                      <a:solidFill>
                        <a:schemeClr val="lt2"/>
                      </a:solidFill>
                      <a:prstDash val="solid"/>
                      <a:round/>
                      <a:headEnd len="sm" w="sm" type="none"/>
                      <a:tailEnd len="sm" w="sm" type="none"/>
                    </a:lnB>
                  </a:tcPr>
                </a:tc>
              </a:tr>
            </a:tbl>
          </a:graphicData>
        </a:graphic>
      </p:graphicFrame>
      <p:sp>
        <p:nvSpPr>
          <p:cNvPr id="1491" name="Google Shape;1491;p61">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2" name="Google Shape;1492;p61">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6" name="Shape 1496"/>
        <p:cNvGrpSpPr/>
        <p:nvPr/>
      </p:nvGrpSpPr>
      <p:grpSpPr>
        <a:xfrm>
          <a:off x="0" y="0"/>
          <a:ext cx="0" cy="0"/>
          <a:chOff x="0" y="0"/>
          <a:chExt cx="0" cy="0"/>
        </a:xfrm>
      </p:grpSpPr>
      <p:sp>
        <p:nvSpPr>
          <p:cNvPr id="1497" name="Google Shape;1497;p62"/>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1.4.1 - Common Ground</a:t>
            </a:r>
            <a:endParaRPr/>
          </a:p>
          <a:p>
            <a:pPr indent="0" lvl="0" marL="0" rtl="0" algn="l">
              <a:spcBef>
                <a:spcPts val="0"/>
              </a:spcBef>
              <a:spcAft>
                <a:spcPts val="0"/>
              </a:spcAft>
              <a:buNone/>
            </a:pPr>
            <a:r>
              <a:t/>
            </a:r>
            <a:endParaRPr/>
          </a:p>
        </p:txBody>
      </p:sp>
      <p:sp>
        <p:nvSpPr>
          <p:cNvPr id="1498" name="Google Shape;1498;p62"/>
          <p:cNvSpPr txBox="1"/>
          <p:nvPr>
            <p:ph idx="1" type="body"/>
          </p:nvPr>
        </p:nvSpPr>
        <p:spPr>
          <a:xfrm>
            <a:off x="374550" y="1090700"/>
            <a:ext cx="6514500" cy="220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ENGAGE: Activate Prior Knowledge</a:t>
            </a:r>
            <a:endParaRPr b="1" sz="600"/>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Reflect on the scenarios below. </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Use the Venn diagram </a:t>
            </a:r>
            <a:r>
              <a:rPr i="1" lang="en">
                <a:solidFill>
                  <a:schemeClr val="hlink"/>
                </a:solidFill>
              </a:rPr>
              <a:t>on the </a:t>
            </a:r>
            <a:r>
              <a:rPr i="1" lang="en">
                <a:solidFill>
                  <a:schemeClr val="hlink"/>
                </a:solidFill>
              </a:rPr>
              <a:t>following</a:t>
            </a:r>
            <a:r>
              <a:rPr i="1" lang="en">
                <a:solidFill>
                  <a:schemeClr val="hlink"/>
                </a:solidFill>
              </a:rPr>
              <a:t> page</a:t>
            </a:r>
            <a:r>
              <a:rPr lang="en">
                <a:solidFill>
                  <a:schemeClr val="hlink"/>
                </a:solidFill>
              </a:rPr>
              <a:t> to enter your reflections corresponding to each numbered question.  </a:t>
            </a:r>
            <a:endParaRPr>
              <a:solidFill>
                <a:schemeClr val="hlink"/>
              </a:solidFill>
            </a:endParaRPr>
          </a:p>
        </p:txBody>
      </p:sp>
      <p:sp>
        <p:nvSpPr>
          <p:cNvPr id="1499" name="Google Shape;1499;p62">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00" name="Google Shape;1500;p62">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01" name="Google Shape;1501;p62">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02" name="Google Shape;1502;p62">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03" name="Google Shape;1503;p62">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04" name="Google Shape;1504;p62">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05" name="Google Shape;1505;p62">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06" name="Google Shape;1506;p62">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07" name="Google Shape;1507;p62">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08" name="Google Shape;1508;p62">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09" name="Google Shape;1509;p62">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0" name="Google Shape;1510;p62">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1" name="Google Shape;1511;p62">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2" name="Google Shape;1512;p62">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3" name="Google Shape;1513;p62">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4" name="Google Shape;1514;p62">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5" name="Google Shape;1515;p62">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6" name="Google Shape;1516;p62">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7" name="Google Shape;1517;p62">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8" name="Google Shape;1518;p62">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9" name="Google Shape;1519;p62"/>
          <p:cNvSpPr txBox="1"/>
          <p:nvPr>
            <p:ph idx="1" type="body"/>
          </p:nvPr>
        </p:nvSpPr>
        <p:spPr>
          <a:xfrm>
            <a:off x="465225" y="3390900"/>
            <a:ext cx="6514500" cy="6250200"/>
          </a:xfrm>
          <a:prstGeom prst="rect">
            <a:avLst/>
          </a:prstGeom>
          <a:ln cap="flat" cmpd="sng" w="38100">
            <a:solidFill>
              <a:schemeClr val="lt2"/>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a:solidFill>
                  <a:schemeClr val="hlink"/>
                </a:solidFill>
              </a:rPr>
              <a:t>In-Person Instruction</a:t>
            </a:r>
            <a:endParaRPr b="1">
              <a:solidFill>
                <a:schemeClr val="hlink"/>
              </a:solidFill>
            </a:endParaRPr>
          </a:p>
          <a:p>
            <a:pPr indent="0" lvl="0" marL="0" rtl="0" algn="l">
              <a:lnSpc>
                <a:spcPct val="100000"/>
              </a:lnSpc>
              <a:spcBef>
                <a:spcPts val="0"/>
              </a:spcBef>
              <a:spcAft>
                <a:spcPts val="0"/>
              </a:spcAft>
              <a:buNone/>
            </a:pPr>
            <a:r>
              <a:rPr lang="en">
                <a:solidFill>
                  <a:schemeClr val="hlink"/>
                </a:solidFill>
              </a:rPr>
              <a:t>Recall a time when your students were exhibiting signs of engagement during in-person </a:t>
            </a:r>
            <a:r>
              <a:rPr lang="en">
                <a:solidFill>
                  <a:schemeClr val="hlink"/>
                </a:solidFill>
              </a:rPr>
              <a:t>instruction</a:t>
            </a:r>
            <a:r>
              <a:rPr lang="en">
                <a:solidFill>
                  <a:schemeClr val="hlink"/>
                </a:solidFill>
              </a:rPr>
              <a:t>. </a:t>
            </a:r>
            <a:endParaRPr>
              <a:solidFill>
                <a:schemeClr val="hlink"/>
              </a:solidFill>
            </a:endParaRPr>
          </a:p>
          <a:p>
            <a:pPr indent="-342900" lvl="0" marL="457200" rtl="0" algn="l">
              <a:lnSpc>
                <a:spcPct val="100000"/>
              </a:lnSpc>
              <a:spcBef>
                <a:spcPts val="0"/>
              </a:spcBef>
              <a:spcAft>
                <a:spcPts val="0"/>
              </a:spcAft>
              <a:buClr>
                <a:schemeClr val="hlink"/>
              </a:buClr>
              <a:buSzPts val="1800"/>
              <a:buAutoNum type="arabicPeriod"/>
            </a:pPr>
            <a:r>
              <a:rPr lang="en">
                <a:solidFill>
                  <a:schemeClr val="hlink"/>
                </a:solidFill>
              </a:rPr>
              <a:t>What were your students doing to display engagement? </a:t>
            </a:r>
            <a:endParaRPr>
              <a:solidFill>
                <a:schemeClr val="hlink"/>
              </a:solidFill>
            </a:endParaRPr>
          </a:p>
          <a:p>
            <a:pPr indent="-342900" lvl="0" marL="457200" rtl="0" algn="l">
              <a:lnSpc>
                <a:spcPct val="100000"/>
              </a:lnSpc>
              <a:spcBef>
                <a:spcPts val="0"/>
              </a:spcBef>
              <a:spcAft>
                <a:spcPts val="0"/>
              </a:spcAft>
              <a:buClr>
                <a:schemeClr val="hlink"/>
              </a:buClr>
              <a:buSzPts val="1800"/>
              <a:buAutoNum type="arabicPeriod"/>
            </a:pPr>
            <a:r>
              <a:rPr lang="en">
                <a:solidFill>
                  <a:schemeClr val="hlink"/>
                </a:solidFill>
              </a:rPr>
              <a:t>To what do you attribute their engagement?  </a:t>
            </a:r>
            <a:endParaRPr>
              <a:solidFill>
                <a:schemeClr val="hlink"/>
              </a:solidFill>
            </a:endParaRPr>
          </a:p>
          <a:p>
            <a:pPr indent="0" lvl="0" marL="45720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rPr b="1" lang="en">
                <a:solidFill>
                  <a:schemeClr val="hlink"/>
                </a:solidFill>
              </a:rPr>
              <a:t>Remote/Hybrid </a:t>
            </a:r>
            <a:r>
              <a:rPr b="1" lang="en">
                <a:solidFill>
                  <a:schemeClr val="hlink"/>
                </a:solidFill>
              </a:rPr>
              <a:t>Instruction</a:t>
            </a:r>
            <a:endParaRPr b="1">
              <a:solidFill>
                <a:schemeClr val="hlink"/>
              </a:solidFill>
            </a:endParaRPr>
          </a:p>
          <a:p>
            <a:pPr indent="0" lvl="0" marL="0" rtl="0" algn="l">
              <a:lnSpc>
                <a:spcPct val="100000"/>
              </a:lnSpc>
              <a:spcBef>
                <a:spcPts val="0"/>
              </a:spcBef>
              <a:spcAft>
                <a:spcPts val="0"/>
              </a:spcAft>
              <a:buNone/>
            </a:pPr>
            <a:r>
              <a:rPr lang="en">
                <a:solidFill>
                  <a:schemeClr val="hlink"/>
                </a:solidFill>
              </a:rPr>
              <a:t>Now recall a time when your students were exhibiting signs of engagement during remote/hybrid instruction. </a:t>
            </a:r>
            <a:endParaRPr>
              <a:solidFill>
                <a:schemeClr val="hlink"/>
              </a:solidFill>
            </a:endParaRPr>
          </a:p>
          <a:p>
            <a:pPr indent="-342900" lvl="0" marL="457200" rtl="0" algn="l">
              <a:lnSpc>
                <a:spcPct val="100000"/>
              </a:lnSpc>
              <a:spcBef>
                <a:spcPts val="0"/>
              </a:spcBef>
              <a:spcAft>
                <a:spcPts val="0"/>
              </a:spcAft>
              <a:buClr>
                <a:schemeClr val="hlink"/>
              </a:buClr>
              <a:buSzPts val="1800"/>
              <a:buAutoNum type="arabicPeriod"/>
            </a:pPr>
            <a:r>
              <a:rPr lang="en">
                <a:solidFill>
                  <a:schemeClr val="hlink"/>
                </a:solidFill>
              </a:rPr>
              <a:t>What were your students doing to display engagement? </a:t>
            </a:r>
            <a:endParaRPr>
              <a:solidFill>
                <a:schemeClr val="hlink"/>
              </a:solidFill>
            </a:endParaRPr>
          </a:p>
          <a:p>
            <a:pPr indent="-342900" lvl="0" marL="457200" rtl="0" algn="l">
              <a:lnSpc>
                <a:spcPct val="100000"/>
              </a:lnSpc>
              <a:spcBef>
                <a:spcPts val="0"/>
              </a:spcBef>
              <a:spcAft>
                <a:spcPts val="0"/>
              </a:spcAft>
              <a:buClr>
                <a:schemeClr val="hlink"/>
              </a:buClr>
              <a:buSzPts val="1800"/>
              <a:buAutoNum type="arabicPeriod"/>
            </a:pPr>
            <a:r>
              <a:rPr lang="en">
                <a:solidFill>
                  <a:schemeClr val="hlink"/>
                </a:solidFill>
              </a:rPr>
              <a:t>To what do you attribute their engagement?  </a:t>
            </a:r>
            <a:endParaRPr>
              <a:solidFill>
                <a:schemeClr val="hlink"/>
              </a:solidFill>
            </a:endParaRPr>
          </a:p>
          <a:p>
            <a:pPr indent="0" lvl="0" marL="45720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rPr b="1" lang="en">
                <a:solidFill>
                  <a:schemeClr val="hlink"/>
                </a:solidFill>
              </a:rPr>
              <a:t>Common Ground</a:t>
            </a:r>
            <a:endParaRPr b="1">
              <a:solidFill>
                <a:schemeClr val="hlink"/>
              </a:solidFill>
            </a:endParaRPr>
          </a:p>
          <a:p>
            <a:pPr indent="0" lvl="0" marL="0" rtl="0" algn="l">
              <a:lnSpc>
                <a:spcPct val="100000"/>
              </a:lnSpc>
              <a:spcBef>
                <a:spcPts val="0"/>
              </a:spcBef>
              <a:spcAft>
                <a:spcPts val="0"/>
              </a:spcAft>
              <a:buNone/>
            </a:pPr>
            <a:r>
              <a:rPr lang="en">
                <a:solidFill>
                  <a:schemeClr val="hlink"/>
                </a:solidFill>
              </a:rPr>
              <a:t>Reflect on both scenarios. </a:t>
            </a:r>
            <a:endParaRPr>
              <a:solidFill>
                <a:schemeClr val="hlink"/>
              </a:solidFill>
            </a:endParaRPr>
          </a:p>
          <a:p>
            <a:pPr indent="-342900" lvl="0" marL="457200" rtl="0" algn="l">
              <a:lnSpc>
                <a:spcPct val="100000"/>
              </a:lnSpc>
              <a:spcBef>
                <a:spcPts val="0"/>
              </a:spcBef>
              <a:spcAft>
                <a:spcPts val="0"/>
              </a:spcAft>
              <a:buClr>
                <a:schemeClr val="hlink"/>
              </a:buClr>
              <a:buSzPts val="1800"/>
              <a:buAutoNum type="arabicPeriod"/>
            </a:pPr>
            <a:r>
              <a:rPr lang="en">
                <a:solidFill>
                  <a:schemeClr val="hlink"/>
                </a:solidFill>
              </a:rPr>
              <a:t>Are there any common themes? What does this reveal about student engagement in different learning environments? </a:t>
            </a:r>
            <a:endParaRPr>
              <a:solidFill>
                <a:schemeClr val="hlink"/>
              </a:solidFill>
            </a:endParaRPr>
          </a:p>
        </p:txBody>
      </p:sp>
      <p:sp>
        <p:nvSpPr>
          <p:cNvPr id="1520" name="Google Shape;1520;p62"/>
          <p:cNvSpPr txBox="1"/>
          <p:nvPr/>
        </p:nvSpPr>
        <p:spPr>
          <a:xfrm>
            <a:off x="2003850" y="9641100"/>
            <a:ext cx="32559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solidFill>
                  <a:schemeClr val="hlink"/>
                </a:solidFill>
                <a:latin typeface="Poppins"/>
                <a:ea typeface="Poppins"/>
                <a:cs typeface="Poppins"/>
                <a:sym typeface="Poppins"/>
              </a:rPr>
              <a:t>Continued</a:t>
            </a:r>
            <a:r>
              <a:rPr lang="en" sz="1900">
                <a:solidFill>
                  <a:schemeClr val="hlink"/>
                </a:solidFill>
                <a:latin typeface="Poppins"/>
                <a:ea typeface="Poppins"/>
                <a:cs typeface="Poppins"/>
                <a:sym typeface="Poppins"/>
              </a:rPr>
              <a:t> on next </a:t>
            </a:r>
            <a:r>
              <a:rPr lang="en" sz="1900">
                <a:solidFill>
                  <a:schemeClr val="hlink"/>
                </a:solidFill>
                <a:latin typeface="Poppins"/>
                <a:ea typeface="Poppins"/>
                <a:cs typeface="Poppins"/>
                <a:sym typeface="Poppins"/>
              </a:rPr>
              <a:t>page</a:t>
            </a:r>
            <a:endParaRPr sz="1900">
              <a:solidFill>
                <a:schemeClr val="hlink"/>
              </a:solidFill>
              <a:latin typeface="Poppins"/>
              <a:ea typeface="Poppins"/>
              <a:cs typeface="Poppins"/>
              <a:sym typeface="Poppins"/>
            </a:endParaRPr>
          </a:p>
          <a:p>
            <a:pPr indent="0" lvl="0" marL="0" rtl="0" algn="ctr">
              <a:spcBef>
                <a:spcPts val="0"/>
              </a:spcBef>
              <a:spcAft>
                <a:spcPts val="0"/>
              </a:spcAft>
              <a:buNone/>
            </a:pPr>
            <a:r>
              <a:t/>
            </a:r>
            <a:endParaRPr sz="1900">
              <a:solidFill>
                <a:schemeClr val="hlink"/>
              </a:solidFill>
              <a:latin typeface="Esteban"/>
              <a:ea typeface="Esteban"/>
              <a:cs typeface="Esteban"/>
              <a:sym typeface="Esteban"/>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4" name="Shape 1524"/>
        <p:cNvGrpSpPr/>
        <p:nvPr/>
      </p:nvGrpSpPr>
      <p:grpSpPr>
        <a:xfrm>
          <a:off x="0" y="0"/>
          <a:ext cx="0" cy="0"/>
          <a:chOff x="0" y="0"/>
          <a:chExt cx="0" cy="0"/>
        </a:xfrm>
      </p:grpSpPr>
      <p:pic>
        <p:nvPicPr>
          <p:cNvPr id="1525" name="Google Shape;1525;p63"/>
          <p:cNvPicPr preferRelativeResize="0"/>
          <p:nvPr/>
        </p:nvPicPr>
        <p:blipFill rotWithShape="1">
          <a:blip r:embed="rId3">
            <a:alphaModFix/>
          </a:blip>
          <a:srcRect b="12663" l="19012" r="18832" t="31229"/>
          <a:stretch/>
        </p:blipFill>
        <p:spPr>
          <a:xfrm>
            <a:off x="215125" y="1643400"/>
            <a:ext cx="6889199" cy="5212900"/>
          </a:xfrm>
          <a:prstGeom prst="rect">
            <a:avLst/>
          </a:prstGeom>
          <a:noFill/>
          <a:ln cap="flat" cmpd="sng" w="38100">
            <a:solidFill>
              <a:srgbClr val="D9D9D9"/>
            </a:solidFill>
            <a:prstDash val="solid"/>
            <a:round/>
            <a:headEnd len="sm" w="sm" type="none"/>
            <a:tailEnd len="sm" w="sm" type="none"/>
          </a:ln>
        </p:spPr>
      </p:pic>
      <p:sp>
        <p:nvSpPr>
          <p:cNvPr id="1526" name="Google Shape;1526;p63"/>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1.4.1 - Common Ground (Continued)</a:t>
            </a:r>
            <a:endParaRPr/>
          </a:p>
        </p:txBody>
      </p:sp>
      <p:sp>
        <p:nvSpPr>
          <p:cNvPr id="1527" name="Google Shape;1527;p63">
            <a:hlinkClick action="ppaction://hlinksldjump" r:id="rId4"/>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28" name="Google Shape;1528;p63">
            <a:hlinkClick action="ppaction://hlinksldjump" r:id="rId5"/>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29" name="Google Shape;1529;p63">
            <a:hlinkClick action="ppaction://hlinksldjump" r:id="rId6"/>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30" name="Google Shape;1530;p63">
            <a:hlinkClick action="ppaction://hlinksldjump" r:id="rId7"/>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31" name="Google Shape;1531;p63">
            <a:hlinkClick action="ppaction://hlinksldjump" r:id="rId8"/>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32" name="Google Shape;1532;p63">
            <a:hlinkClick action="ppaction://hlinksldjump" r:id="rId9"/>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33" name="Google Shape;1533;p63">
            <a:hlinkClick action="ppaction://hlinksldjump" r:id="rId10"/>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34" name="Google Shape;1534;p63">
            <a:hlinkClick action="ppaction://hlinksldjump" r:id="rId11"/>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35" name="Google Shape;1535;p63">
            <a:hlinkClick action="ppaction://hlinksldjump" r:id="rId12"/>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36" name="Google Shape;1536;p63">
            <a:hlinkClick action="ppaction://hlinksldjump" r:id="rId13"/>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37" name="Google Shape;1537;p63">
            <a:hlinkClick action="ppaction://hlinksldjump" r:id="rId1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8" name="Google Shape;1538;p63">
            <a:hlinkClick action="ppaction://hlinksldjump" r:id="rId1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9" name="Google Shape;1539;p63">
            <a:hlinkClick action="ppaction://hlinksldjump" r:id="rId16"/>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0" name="Google Shape;1540;p63">
            <a:hlinkClick action="ppaction://hlinksldjump" r:id="rId17"/>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1" name="Google Shape;1541;p63">
            <a:hlinkClick action="ppaction://hlinksldjump" r:id="rId18"/>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2" name="Google Shape;1542;p63">
            <a:hlinkClick action="ppaction://hlinksldjump" r:id="rId19"/>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3" name="Google Shape;1543;p63">
            <a:hlinkClick action="ppaction://hlinksldjump" r:id="rId20"/>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4" name="Google Shape;1544;p63">
            <a:hlinkClick action="ppaction://hlinksldjump" r:id="rId21"/>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5" name="Google Shape;1545;p63">
            <a:hlinkClick action="ppaction://hlinksldjump" r:id="rId22"/>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6" name="Google Shape;1546;p63">
            <a:hlinkClick action="ppaction://hlinksldjump" r:id="rId23"/>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7" name="Google Shape;1547;p63"/>
          <p:cNvSpPr txBox="1"/>
          <p:nvPr/>
        </p:nvSpPr>
        <p:spPr>
          <a:xfrm>
            <a:off x="783500" y="2574325"/>
            <a:ext cx="2016000" cy="3632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hlink"/>
              </a:buClr>
              <a:buSzPts val="1400"/>
              <a:buFont typeface="Poppins"/>
              <a:buAutoNum type="arabicPeriod"/>
            </a:pPr>
            <a:r>
              <a:rPr b="1" lang="en">
                <a:solidFill>
                  <a:schemeClr val="hlink"/>
                </a:solidFill>
                <a:latin typeface="Poppins"/>
                <a:ea typeface="Poppins"/>
                <a:cs typeface="Poppins"/>
                <a:sym typeface="Poppins"/>
              </a:rPr>
              <a:t> </a:t>
            </a:r>
            <a:endParaRPr b="1">
              <a:solidFill>
                <a:schemeClr val="hlink"/>
              </a:solidFill>
              <a:latin typeface="Poppins"/>
              <a:ea typeface="Poppins"/>
              <a:cs typeface="Poppins"/>
              <a:sym typeface="Poppins"/>
            </a:endParaRPr>
          </a:p>
          <a:p>
            <a:pPr indent="0" lvl="0" marL="0" rtl="0" algn="l">
              <a:spcBef>
                <a:spcPts val="0"/>
              </a:spcBef>
              <a:spcAft>
                <a:spcPts val="0"/>
              </a:spcAft>
              <a:buNone/>
            </a:pPr>
            <a:r>
              <a:t/>
            </a:r>
            <a:endParaRPr b="1">
              <a:solidFill>
                <a:schemeClr val="hlink"/>
              </a:solidFill>
              <a:latin typeface="Poppins"/>
              <a:ea typeface="Poppins"/>
              <a:cs typeface="Poppins"/>
              <a:sym typeface="Poppins"/>
            </a:endParaRPr>
          </a:p>
          <a:p>
            <a:pPr indent="0" lvl="0" marL="0" rtl="0" algn="l">
              <a:spcBef>
                <a:spcPts val="0"/>
              </a:spcBef>
              <a:spcAft>
                <a:spcPts val="0"/>
              </a:spcAft>
              <a:buNone/>
            </a:pPr>
            <a:r>
              <a:t/>
            </a:r>
            <a:endParaRPr b="1">
              <a:solidFill>
                <a:schemeClr val="hlink"/>
              </a:solidFill>
              <a:latin typeface="Poppins"/>
              <a:ea typeface="Poppins"/>
              <a:cs typeface="Poppins"/>
              <a:sym typeface="Poppins"/>
            </a:endParaRPr>
          </a:p>
          <a:p>
            <a:pPr indent="0" lvl="0" marL="0" rtl="0" algn="l">
              <a:spcBef>
                <a:spcPts val="0"/>
              </a:spcBef>
              <a:spcAft>
                <a:spcPts val="0"/>
              </a:spcAft>
              <a:buNone/>
            </a:pPr>
            <a:r>
              <a:t/>
            </a:r>
            <a:endParaRPr b="1">
              <a:solidFill>
                <a:schemeClr val="hlink"/>
              </a:solidFill>
              <a:latin typeface="Poppins"/>
              <a:ea typeface="Poppins"/>
              <a:cs typeface="Poppins"/>
              <a:sym typeface="Poppins"/>
            </a:endParaRPr>
          </a:p>
          <a:p>
            <a:pPr indent="0" lvl="0" marL="0" rtl="0" algn="l">
              <a:spcBef>
                <a:spcPts val="0"/>
              </a:spcBef>
              <a:spcAft>
                <a:spcPts val="0"/>
              </a:spcAft>
              <a:buNone/>
            </a:pPr>
            <a:r>
              <a:t/>
            </a:r>
            <a:endParaRPr b="1">
              <a:solidFill>
                <a:schemeClr val="hlink"/>
              </a:solidFill>
              <a:latin typeface="Poppins"/>
              <a:ea typeface="Poppins"/>
              <a:cs typeface="Poppins"/>
              <a:sym typeface="Poppins"/>
            </a:endParaRPr>
          </a:p>
          <a:p>
            <a:pPr indent="0" lvl="0" marL="0" rtl="0" algn="l">
              <a:spcBef>
                <a:spcPts val="0"/>
              </a:spcBef>
              <a:spcAft>
                <a:spcPts val="0"/>
              </a:spcAft>
              <a:buNone/>
            </a:pPr>
            <a:r>
              <a:t/>
            </a:r>
            <a:endParaRPr b="1">
              <a:solidFill>
                <a:schemeClr val="hlink"/>
              </a:solidFill>
              <a:latin typeface="Poppins"/>
              <a:ea typeface="Poppins"/>
              <a:cs typeface="Poppins"/>
              <a:sym typeface="Poppins"/>
            </a:endParaRPr>
          </a:p>
          <a:p>
            <a:pPr indent="0" lvl="0" marL="0" rtl="0" algn="l">
              <a:spcBef>
                <a:spcPts val="0"/>
              </a:spcBef>
              <a:spcAft>
                <a:spcPts val="0"/>
              </a:spcAft>
              <a:buNone/>
            </a:pPr>
            <a:r>
              <a:t/>
            </a:r>
            <a:endParaRPr b="1">
              <a:solidFill>
                <a:schemeClr val="hlink"/>
              </a:solidFill>
              <a:latin typeface="Poppins"/>
              <a:ea typeface="Poppins"/>
              <a:cs typeface="Poppins"/>
              <a:sym typeface="Poppins"/>
            </a:endParaRPr>
          </a:p>
          <a:p>
            <a:pPr indent="-317500" lvl="0" marL="457200" rtl="0" algn="l">
              <a:spcBef>
                <a:spcPts val="0"/>
              </a:spcBef>
              <a:spcAft>
                <a:spcPts val="0"/>
              </a:spcAft>
              <a:buClr>
                <a:schemeClr val="hlink"/>
              </a:buClr>
              <a:buSzPts val="1400"/>
              <a:buFont typeface="Poppins"/>
              <a:buAutoNum type="arabicPeriod"/>
            </a:pPr>
            <a:r>
              <a:rPr b="1" lang="en">
                <a:solidFill>
                  <a:schemeClr val="hlink"/>
                </a:solidFill>
                <a:latin typeface="Poppins"/>
                <a:ea typeface="Poppins"/>
                <a:cs typeface="Poppins"/>
                <a:sym typeface="Poppins"/>
              </a:rPr>
              <a:t> </a:t>
            </a:r>
            <a:endParaRPr b="1">
              <a:solidFill>
                <a:schemeClr val="hlink"/>
              </a:solidFill>
              <a:latin typeface="Poppins"/>
              <a:ea typeface="Poppins"/>
              <a:cs typeface="Poppins"/>
              <a:sym typeface="Poppins"/>
            </a:endParaRPr>
          </a:p>
          <a:p>
            <a:pPr indent="0" lvl="0" marL="457200" rtl="0" algn="l">
              <a:spcBef>
                <a:spcPts val="0"/>
              </a:spcBef>
              <a:spcAft>
                <a:spcPts val="0"/>
              </a:spcAft>
              <a:buNone/>
            </a:pPr>
            <a:r>
              <a:rPr lang="en">
                <a:solidFill>
                  <a:schemeClr val="hlink"/>
                </a:solidFill>
                <a:latin typeface="Poppins"/>
                <a:ea typeface="Poppins"/>
                <a:cs typeface="Poppins"/>
                <a:sym typeface="Poppins"/>
              </a:rPr>
              <a:t>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a:solidFill>
                <a:schemeClr val="hlink"/>
              </a:solidFill>
              <a:latin typeface="Poppins"/>
              <a:ea typeface="Poppins"/>
              <a:cs typeface="Poppins"/>
              <a:sym typeface="Poppins"/>
            </a:endParaRPr>
          </a:p>
          <a:p>
            <a:pPr indent="0" lvl="0" marL="457200" rtl="0" algn="l">
              <a:spcBef>
                <a:spcPts val="0"/>
              </a:spcBef>
              <a:spcAft>
                <a:spcPts val="0"/>
              </a:spcAft>
              <a:buNone/>
            </a:pPr>
            <a:r>
              <a:t/>
            </a:r>
            <a:endParaRPr>
              <a:solidFill>
                <a:schemeClr val="hlink"/>
              </a:solidFill>
              <a:latin typeface="Poppins"/>
              <a:ea typeface="Poppins"/>
              <a:cs typeface="Poppins"/>
              <a:sym typeface="Poppins"/>
            </a:endParaRPr>
          </a:p>
          <a:p>
            <a:pPr indent="0" lvl="0" marL="457200" rtl="0" algn="l">
              <a:spcBef>
                <a:spcPts val="0"/>
              </a:spcBef>
              <a:spcAft>
                <a:spcPts val="0"/>
              </a:spcAft>
              <a:buNone/>
            </a:pPr>
            <a:r>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p:txBody>
      </p:sp>
      <p:sp>
        <p:nvSpPr>
          <p:cNvPr id="1548" name="Google Shape;1548;p63"/>
          <p:cNvSpPr txBox="1"/>
          <p:nvPr/>
        </p:nvSpPr>
        <p:spPr>
          <a:xfrm>
            <a:off x="187200" y="6856300"/>
            <a:ext cx="6889200" cy="306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hlink"/>
                </a:solidFill>
                <a:latin typeface="Poppins"/>
                <a:ea typeface="Poppins"/>
                <a:cs typeface="Poppins"/>
                <a:sym typeface="Poppins"/>
              </a:rPr>
              <a:t>In-Person Instruction</a:t>
            </a:r>
            <a:endParaRPr sz="1700">
              <a:solidFill>
                <a:schemeClr val="hlink"/>
              </a:solidFill>
              <a:latin typeface="Poppins"/>
              <a:ea typeface="Poppins"/>
              <a:cs typeface="Poppins"/>
              <a:sym typeface="Poppins"/>
            </a:endParaRPr>
          </a:p>
          <a:p>
            <a:pPr indent="-336550" lvl="0" marL="457200" rtl="0" algn="l">
              <a:spcBef>
                <a:spcPts val="0"/>
              </a:spcBef>
              <a:spcAft>
                <a:spcPts val="0"/>
              </a:spcAft>
              <a:buClr>
                <a:schemeClr val="hlink"/>
              </a:buClr>
              <a:buSzPts val="1700"/>
              <a:buFont typeface="Poppins"/>
              <a:buAutoNum type="arabicPeriod"/>
            </a:pPr>
            <a:r>
              <a:rPr lang="en" sz="1700">
                <a:solidFill>
                  <a:schemeClr val="hlink"/>
                </a:solidFill>
                <a:latin typeface="Poppins"/>
                <a:ea typeface="Poppins"/>
                <a:cs typeface="Poppins"/>
                <a:sym typeface="Poppins"/>
              </a:rPr>
              <a:t>What were your students doing to display engagement? </a:t>
            </a:r>
            <a:endParaRPr sz="1700">
              <a:solidFill>
                <a:schemeClr val="hlink"/>
              </a:solidFill>
              <a:latin typeface="Poppins"/>
              <a:ea typeface="Poppins"/>
              <a:cs typeface="Poppins"/>
              <a:sym typeface="Poppins"/>
            </a:endParaRPr>
          </a:p>
          <a:p>
            <a:pPr indent="-336550" lvl="0" marL="457200" rtl="0" algn="l">
              <a:spcBef>
                <a:spcPts val="0"/>
              </a:spcBef>
              <a:spcAft>
                <a:spcPts val="0"/>
              </a:spcAft>
              <a:buClr>
                <a:schemeClr val="hlink"/>
              </a:buClr>
              <a:buSzPts val="1700"/>
              <a:buFont typeface="Poppins"/>
              <a:buAutoNum type="arabicPeriod"/>
            </a:pPr>
            <a:r>
              <a:rPr lang="en" sz="1700">
                <a:solidFill>
                  <a:schemeClr val="hlink"/>
                </a:solidFill>
                <a:latin typeface="Poppins"/>
                <a:ea typeface="Poppins"/>
                <a:cs typeface="Poppins"/>
                <a:sym typeface="Poppins"/>
              </a:rPr>
              <a:t>To what do you attribute their engagement?  </a:t>
            </a:r>
            <a:endParaRPr sz="1700">
              <a:solidFill>
                <a:schemeClr val="hlink"/>
              </a:solidFill>
              <a:latin typeface="Poppins"/>
              <a:ea typeface="Poppins"/>
              <a:cs typeface="Poppins"/>
              <a:sym typeface="Poppins"/>
            </a:endParaRPr>
          </a:p>
          <a:p>
            <a:pPr indent="0" lvl="0" marL="457200" rtl="0" algn="l">
              <a:spcBef>
                <a:spcPts val="0"/>
              </a:spcBef>
              <a:spcAft>
                <a:spcPts val="0"/>
              </a:spcAft>
              <a:buNone/>
            </a:pPr>
            <a:r>
              <a:t/>
            </a:r>
            <a:endParaRPr sz="1700">
              <a:solidFill>
                <a:schemeClr val="hlink"/>
              </a:solidFill>
              <a:latin typeface="Poppins"/>
              <a:ea typeface="Poppins"/>
              <a:cs typeface="Poppins"/>
              <a:sym typeface="Poppins"/>
            </a:endParaRPr>
          </a:p>
          <a:p>
            <a:pPr indent="0" lvl="0" marL="0" rtl="0" algn="l">
              <a:spcBef>
                <a:spcPts val="0"/>
              </a:spcBef>
              <a:spcAft>
                <a:spcPts val="0"/>
              </a:spcAft>
              <a:buNone/>
            </a:pPr>
            <a:r>
              <a:rPr b="1" lang="en" sz="1700">
                <a:solidFill>
                  <a:schemeClr val="hlink"/>
                </a:solidFill>
                <a:latin typeface="Poppins"/>
                <a:ea typeface="Poppins"/>
                <a:cs typeface="Poppins"/>
                <a:sym typeface="Poppins"/>
              </a:rPr>
              <a:t>Remote Instruction </a:t>
            </a:r>
            <a:endParaRPr sz="1700">
              <a:solidFill>
                <a:schemeClr val="hlink"/>
              </a:solidFill>
              <a:latin typeface="Poppins"/>
              <a:ea typeface="Poppins"/>
              <a:cs typeface="Poppins"/>
              <a:sym typeface="Poppins"/>
            </a:endParaRPr>
          </a:p>
          <a:p>
            <a:pPr indent="-336550" lvl="0" marL="457200" rtl="0" algn="l">
              <a:spcBef>
                <a:spcPts val="0"/>
              </a:spcBef>
              <a:spcAft>
                <a:spcPts val="0"/>
              </a:spcAft>
              <a:buClr>
                <a:schemeClr val="hlink"/>
              </a:buClr>
              <a:buSzPts val="1700"/>
              <a:buFont typeface="Poppins"/>
              <a:buAutoNum type="arabicPeriod"/>
            </a:pPr>
            <a:r>
              <a:rPr lang="en" sz="1700">
                <a:solidFill>
                  <a:schemeClr val="hlink"/>
                </a:solidFill>
                <a:latin typeface="Poppins"/>
                <a:ea typeface="Poppins"/>
                <a:cs typeface="Poppins"/>
                <a:sym typeface="Poppins"/>
              </a:rPr>
              <a:t>What were your students doing to display engagement? </a:t>
            </a:r>
            <a:endParaRPr sz="1700">
              <a:solidFill>
                <a:schemeClr val="hlink"/>
              </a:solidFill>
              <a:latin typeface="Poppins"/>
              <a:ea typeface="Poppins"/>
              <a:cs typeface="Poppins"/>
              <a:sym typeface="Poppins"/>
            </a:endParaRPr>
          </a:p>
          <a:p>
            <a:pPr indent="-336550" lvl="0" marL="457200" rtl="0" algn="l">
              <a:spcBef>
                <a:spcPts val="0"/>
              </a:spcBef>
              <a:spcAft>
                <a:spcPts val="0"/>
              </a:spcAft>
              <a:buClr>
                <a:schemeClr val="hlink"/>
              </a:buClr>
              <a:buSzPts val="1700"/>
              <a:buFont typeface="Poppins"/>
              <a:buAutoNum type="arabicPeriod"/>
            </a:pPr>
            <a:r>
              <a:rPr lang="en" sz="1700">
                <a:solidFill>
                  <a:schemeClr val="hlink"/>
                </a:solidFill>
                <a:latin typeface="Poppins"/>
                <a:ea typeface="Poppins"/>
                <a:cs typeface="Poppins"/>
                <a:sym typeface="Poppins"/>
              </a:rPr>
              <a:t>To what do you attribute their engagement?  </a:t>
            </a:r>
            <a:endParaRPr sz="1700">
              <a:solidFill>
                <a:schemeClr val="hlink"/>
              </a:solidFill>
              <a:latin typeface="Poppins"/>
              <a:ea typeface="Poppins"/>
              <a:cs typeface="Poppins"/>
              <a:sym typeface="Poppins"/>
            </a:endParaRPr>
          </a:p>
          <a:p>
            <a:pPr indent="0" lvl="0" marL="457200" rtl="0" algn="l">
              <a:spcBef>
                <a:spcPts val="0"/>
              </a:spcBef>
              <a:spcAft>
                <a:spcPts val="0"/>
              </a:spcAft>
              <a:buNone/>
            </a:pPr>
            <a:r>
              <a:t/>
            </a:r>
            <a:endParaRPr sz="1700">
              <a:solidFill>
                <a:schemeClr val="hlink"/>
              </a:solidFill>
              <a:latin typeface="Poppins"/>
              <a:ea typeface="Poppins"/>
              <a:cs typeface="Poppins"/>
              <a:sym typeface="Poppins"/>
            </a:endParaRPr>
          </a:p>
          <a:p>
            <a:pPr indent="0" lvl="0" marL="0" rtl="0" algn="l">
              <a:spcBef>
                <a:spcPts val="0"/>
              </a:spcBef>
              <a:spcAft>
                <a:spcPts val="0"/>
              </a:spcAft>
              <a:buNone/>
            </a:pPr>
            <a:r>
              <a:rPr b="1" lang="en" sz="1700">
                <a:solidFill>
                  <a:schemeClr val="hlink"/>
                </a:solidFill>
                <a:latin typeface="Poppins"/>
                <a:ea typeface="Poppins"/>
                <a:cs typeface="Poppins"/>
                <a:sym typeface="Poppins"/>
              </a:rPr>
              <a:t>Common Ground</a:t>
            </a:r>
            <a:endParaRPr b="1" sz="1700">
              <a:solidFill>
                <a:schemeClr val="hlink"/>
              </a:solidFill>
              <a:latin typeface="Poppins"/>
              <a:ea typeface="Poppins"/>
              <a:cs typeface="Poppins"/>
              <a:sym typeface="Poppins"/>
            </a:endParaRPr>
          </a:p>
          <a:p>
            <a:pPr indent="-336550" lvl="0" marL="457200" rtl="0" algn="l">
              <a:spcBef>
                <a:spcPts val="0"/>
              </a:spcBef>
              <a:spcAft>
                <a:spcPts val="0"/>
              </a:spcAft>
              <a:buClr>
                <a:schemeClr val="hlink"/>
              </a:buClr>
              <a:buSzPts val="1700"/>
              <a:buFont typeface="Poppins"/>
              <a:buAutoNum type="arabicPeriod"/>
            </a:pPr>
            <a:r>
              <a:rPr lang="en" sz="1700">
                <a:solidFill>
                  <a:schemeClr val="hlink"/>
                </a:solidFill>
                <a:latin typeface="Poppins"/>
                <a:ea typeface="Poppins"/>
                <a:cs typeface="Poppins"/>
                <a:sym typeface="Poppins"/>
              </a:rPr>
              <a:t>Are there any common themes? What does this reveal about student engagement in different environments? </a:t>
            </a:r>
            <a:endParaRPr sz="1700"/>
          </a:p>
        </p:txBody>
      </p:sp>
      <p:sp>
        <p:nvSpPr>
          <p:cNvPr id="1549" name="Google Shape;1549;p63"/>
          <p:cNvSpPr txBox="1"/>
          <p:nvPr/>
        </p:nvSpPr>
        <p:spPr>
          <a:xfrm>
            <a:off x="4734825" y="2574325"/>
            <a:ext cx="2016000" cy="3632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hlink"/>
              </a:buClr>
              <a:buSzPts val="1400"/>
              <a:buFont typeface="Poppins"/>
              <a:buAutoNum type="arabicPeriod" startAt="3"/>
            </a:pPr>
            <a:r>
              <a:t/>
            </a:r>
            <a:endParaRPr b="1">
              <a:solidFill>
                <a:schemeClr val="hlink"/>
              </a:solidFill>
              <a:latin typeface="Poppins"/>
              <a:ea typeface="Poppins"/>
              <a:cs typeface="Poppins"/>
              <a:sym typeface="Poppins"/>
            </a:endParaRPr>
          </a:p>
          <a:p>
            <a:pPr indent="0" lvl="0" marL="457200" rtl="0" algn="l">
              <a:spcBef>
                <a:spcPts val="0"/>
              </a:spcBef>
              <a:spcAft>
                <a:spcPts val="0"/>
              </a:spcAft>
              <a:buNone/>
            </a:pPr>
            <a:r>
              <a:rPr b="1" lang="en">
                <a:solidFill>
                  <a:schemeClr val="hlink"/>
                </a:solidFill>
                <a:latin typeface="Poppins"/>
                <a:ea typeface="Poppins"/>
                <a:cs typeface="Poppins"/>
                <a:sym typeface="Poppins"/>
              </a:rPr>
              <a:t> </a:t>
            </a:r>
            <a:endParaRPr b="1">
              <a:solidFill>
                <a:schemeClr val="hlink"/>
              </a:solidFill>
              <a:latin typeface="Poppins"/>
              <a:ea typeface="Poppins"/>
              <a:cs typeface="Poppins"/>
              <a:sym typeface="Poppins"/>
            </a:endParaRPr>
          </a:p>
          <a:p>
            <a:pPr indent="0" lvl="0" marL="0" rtl="0" algn="l">
              <a:spcBef>
                <a:spcPts val="0"/>
              </a:spcBef>
              <a:spcAft>
                <a:spcPts val="0"/>
              </a:spcAft>
              <a:buNone/>
            </a:pPr>
            <a:r>
              <a:t/>
            </a:r>
            <a:endParaRPr b="1">
              <a:solidFill>
                <a:schemeClr val="hlink"/>
              </a:solidFill>
              <a:latin typeface="Poppins"/>
              <a:ea typeface="Poppins"/>
              <a:cs typeface="Poppins"/>
              <a:sym typeface="Poppins"/>
            </a:endParaRPr>
          </a:p>
          <a:p>
            <a:pPr indent="0" lvl="0" marL="0" rtl="0" algn="l">
              <a:spcBef>
                <a:spcPts val="0"/>
              </a:spcBef>
              <a:spcAft>
                <a:spcPts val="0"/>
              </a:spcAft>
              <a:buNone/>
            </a:pPr>
            <a:r>
              <a:t/>
            </a:r>
            <a:endParaRPr b="1">
              <a:solidFill>
                <a:schemeClr val="hlink"/>
              </a:solidFill>
              <a:latin typeface="Poppins"/>
              <a:ea typeface="Poppins"/>
              <a:cs typeface="Poppins"/>
              <a:sym typeface="Poppins"/>
            </a:endParaRPr>
          </a:p>
          <a:p>
            <a:pPr indent="0" lvl="0" marL="0" rtl="0" algn="l">
              <a:spcBef>
                <a:spcPts val="0"/>
              </a:spcBef>
              <a:spcAft>
                <a:spcPts val="0"/>
              </a:spcAft>
              <a:buNone/>
            </a:pPr>
            <a:r>
              <a:t/>
            </a:r>
            <a:endParaRPr b="1">
              <a:solidFill>
                <a:schemeClr val="hlink"/>
              </a:solidFill>
              <a:latin typeface="Poppins"/>
              <a:ea typeface="Poppins"/>
              <a:cs typeface="Poppins"/>
              <a:sym typeface="Poppins"/>
            </a:endParaRPr>
          </a:p>
          <a:p>
            <a:pPr indent="0" lvl="0" marL="0" rtl="0" algn="l">
              <a:spcBef>
                <a:spcPts val="0"/>
              </a:spcBef>
              <a:spcAft>
                <a:spcPts val="0"/>
              </a:spcAft>
              <a:buNone/>
            </a:pPr>
            <a:r>
              <a:t/>
            </a:r>
            <a:endParaRPr b="1">
              <a:solidFill>
                <a:schemeClr val="hlink"/>
              </a:solidFill>
              <a:latin typeface="Poppins"/>
              <a:ea typeface="Poppins"/>
              <a:cs typeface="Poppins"/>
              <a:sym typeface="Poppins"/>
            </a:endParaRPr>
          </a:p>
          <a:p>
            <a:pPr indent="0" lvl="0" marL="0" rtl="0" algn="l">
              <a:spcBef>
                <a:spcPts val="0"/>
              </a:spcBef>
              <a:spcAft>
                <a:spcPts val="0"/>
              </a:spcAft>
              <a:buNone/>
            </a:pPr>
            <a:r>
              <a:t/>
            </a:r>
            <a:endParaRPr b="1">
              <a:solidFill>
                <a:schemeClr val="hlink"/>
              </a:solidFill>
              <a:latin typeface="Poppins"/>
              <a:ea typeface="Poppins"/>
              <a:cs typeface="Poppins"/>
              <a:sym typeface="Poppins"/>
            </a:endParaRPr>
          </a:p>
          <a:p>
            <a:pPr indent="-317500" lvl="0" marL="457200" rtl="0" algn="l">
              <a:spcBef>
                <a:spcPts val="0"/>
              </a:spcBef>
              <a:spcAft>
                <a:spcPts val="0"/>
              </a:spcAft>
              <a:buClr>
                <a:schemeClr val="hlink"/>
              </a:buClr>
              <a:buSzPts val="1400"/>
              <a:buFont typeface="Poppins"/>
              <a:buAutoNum type="arabicPeriod" startAt="3"/>
            </a:pPr>
            <a:r>
              <a:rPr b="1" lang="en">
                <a:solidFill>
                  <a:schemeClr val="hlink"/>
                </a:solidFill>
                <a:latin typeface="Poppins"/>
                <a:ea typeface="Poppins"/>
                <a:cs typeface="Poppins"/>
                <a:sym typeface="Poppins"/>
              </a:rPr>
              <a:t> </a:t>
            </a:r>
            <a:endParaRPr b="1">
              <a:solidFill>
                <a:schemeClr val="hlink"/>
              </a:solidFill>
              <a:latin typeface="Poppins"/>
              <a:ea typeface="Poppins"/>
              <a:cs typeface="Poppins"/>
              <a:sym typeface="Poppins"/>
            </a:endParaRPr>
          </a:p>
          <a:p>
            <a:pPr indent="0" lvl="0" marL="457200" rtl="0" algn="l">
              <a:spcBef>
                <a:spcPts val="0"/>
              </a:spcBef>
              <a:spcAft>
                <a:spcPts val="0"/>
              </a:spcAft>
              <a:buNone/>
            </a:pPr>
            <a:r>
              <a:rPr lang="en">
                <a:solidFill>
                  <a:schemeClr val="hlink"/>
                </a:solidFill>
                <a:latin typeface="Poppins"/>
                <a:ea typeface="Poppins"/>
                <a:cs typeface="Poppins"/>
                <a:sym typeface="Poppins"/>
              </a:rPr>
              <a:t> </a:t>
            </a:r>
            <a:endParaRPr>
              <a:solidFill>
                <a:schemeClr val="hlink"/>
              </a:solidFill>
              <a:latin typeface="Poppins"/>
              <a:ea typeface="Poppins"/>
              <a:cs typeface="Poppins"/>
              <a:sym typeface="Poppins"/>
            </a:endParaRPr>
          </a:p>
          <a:p>
            <a:pPr indent="0" lvl="0" marL="457200" rtl="0" algn="l">
              <a:spcBef>
                <a:spcPts val="0"/>
              </a:spcBef>
              <a:spcAft>
                <a:spcPts val="0"/>
              </a:spcAft>
              <a:buNone/>
            </a:pPr>
            <a:r>
              <a:t/>
            </a:r>
            <a:endParaRPr>
              <a:solidFill>
                <a:schemeClr val="hlink"/>
              </a:solidFill>
              <a:latin typeface="Poppins"/>
              <a:ea typeface="Poppins"/>
              <a:cs typeface="Poppins"/>
              <a:sym typeface="Poppins"/>
            </a:endParaRPr>
          </a:p>
          <a:p>
            <a:pPr indent="0" lvl="0" marL="457200" rtl="0" algn="l">
              <a:spcBef>
                <a:spcPts val="0"/>
              </a:spcBef>
              <a:spcAft>
                <a:spcPts val="0"/>
              </a:spcAft>
              <a:buNone/>
            </a:pPr>
            <a:r>
              <a:t/>
            </a:r>
            <a:endParaRPr>
              <a:solidFill>
                <a:schemeClr val="hlink"/>
              </a:solidFill>
              <a:latin typeface="Poppins"/>
              <a:ea typeface="Poppins"/>
              <a:cs typeface="Poppins"/>
              <a:sym typeface="Poppins"/>
            </a:endParaRPr>
          </a:p>
          <a:p>
            <a:pPr indent="0" lvl="0" marL="457200" rtl="0" algn="l">
              <a:spcBef>
                <a:spcPts val="0"/>
              </a:spcBef>
              <a:spcAft>
                <a:spcPts val="0"/>
              </a:spcAft>
              <a:buNone/>
            </a:pPr>
            <a:r>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a:solidFill>
                <a:schemeClr val="hlink"/>
              </a:solidFill>
              <a:latin typeface="Poppins"/>
              <a:ea typeface="Poppins"/>
              <a:cs typeface="Poppins"/>
              <a:sym typeface="Poppins"/>
            </a:endParaRPr>
          </a:p>
          <a:p>
            <a:pPr indent="0" lvl="0" marL="457200" rtl="0" algn="l">
              <a:spcBef>
                <a:spcPts val="0"/>
              </a:spcBef>
              <a:spcAft>
                <a:spcPts val="0"/>
              </a:spcAft>
              <a:buNone/>
            </a:pPr>
            <a:r>
              <a:t/>
            </a:r>
            <a:endParaRPr>
              <a:solidFill>
                <a:schemeClr val="hlink"/>
              </a:solidFill>
              <a:latin typeface="Poppins"/>
              <a:ea typeface="Poppins"/>
              <a:cs typeface="Poppins"/>
              <a:sym typeface="Poppins"/>
            </a:endParaRPr>
          </a:p>
          <a:p>
            <a:pPr indent="0" lvl="0" marL="457200" rtl="0" algn="l">
              <a:spcBef>
                <a:spcPts val="0"/>
              </a:spcBef>
              <a:spcAft>
                <a:spcPts val="0"/>
              </a:spcAft>
              <a:buNone/>
            </a:pPr>
            <a:r>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p:txBody>
      </p:sp>
      <p:sp>
        <p:nvSpPr>
          <p:cNvPr id="1550" name="Google Shape;1550;p63"/>
          <p:cNvSpPr txBox="1"/>
          <p:nvPr/>
        </p:nvSpPr>
        <p:spPr>
          <a:xfrm>
            <a:off x="2647100" y="3256475"/>
            <a:ext cx="20160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oppins"/>
                <a:ea typeface="Poppins"/>
                <a:cs typeface="Poppins"/>
                <a:sym typeface="Poppins"/>
              </a:rPr>
              <a:t>5. </a:t>
            </a:r>
            <a:endParaRPr b="1">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4" name="Shape 1554"/>
        <p:cNvGrpSpPr/>
        <p:nvPr/>
      </p:nvGrpSpPr>
      <p:grpSpPr>
        <a:xfrm>
          <a:off x="0" y="0"/>
          <a:ext cx="0" cy="0"/>
          <a:chOff x="0" y="0"/>
          <a:chExt cx="0" cy="0"/>
        </a:xfrm>
      </p:grpSpPr>
      <p:sp>
        <p:nvSpPr>
          <p:cNvPr id="1555" name="Google Shape;1555;p64"/>
          <p:cNvSpPr txBox="1"/>
          <p:nvPr>
            <p:ph idx="1" type="body"/>
          </p:nvPr>
        </p:nvSpPr>
        <p:spPr>
          <a:xfrm>
            <a:off x="374550" y="1275300"/>
            <a:ext cx="6514500" cy="695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b="1" lang="en">
                <a:solidFill>
                  <a:srgbClr val="333333"/>
                </a:solidFill>
              </a:rPr>
              <a:t>ESTABLISH: Reflection for Action</a:t>
            </a:r>
            <a:endParaRPr b="1"/>
          </a:p>
          <a:p>
            <a:pPr indent="0" lvl="0" marL="0" rtl="0" algn="l">
              <a:spcBef>
                <a:spcPts val="0"/>
              </a:spcBef>
              <a:spcAft>
                <a:spcPts val="0"/>
              </a:spcAft>
              <a:buClr>
                <a:schemeClr val="hlink"/>
              </a:buClr>
              <a:buSzPts val="1100"/>
              <a:buFont typeface="Arial"/>
              <a:buNone/>
            </a:pPr>
            <a:r>
              <a:t/>
            </a:r>
            <a:endParaRPr b="1" sz="600"/>
          </a:p>
          <a:p>
            <a:pPr indent="0" lvl="0" marL="0" rtl="0" algn="l">
              <a:lnSpc>
                <a:spcPct val="115000"/>
              </a:lnSpc>
              <a:spcBef>
                <a:spcPts val="0"/>
              </a:spcBef>
              <a:spcAft>
                <a:spcPts val="0"/>
              </a:spcAft>
              <a:buClr>
                <a:schemeClr val="hlink"/>
              </a:buClr>
              <a:buSzPts val="1100"/>
              <a:buFont typeface="Arial"/>
              <a:buNone/>
            </a:pPr>
            <a:r>
              <a:rPr lang="en">
                <a:solidFill>
                  <a:srgbClr val="262626"/>
                </a:solidFill>
              </a:rPr>
              <a:t>This activity is designed to help you construct meaning from your selected resource(s) and consider implications for your practice. The activity is adapted from a </a:t>
            </a:r>
            <a:r>
              <a:rPr lang="en" u="sng">
                <a:solidFill>
                  <a:srgbClr val="262626"/>
                </a:solidFill>
                <a:hlinkClick r:id="rId3">
                  <a:extLst>
                    <a:ext uri="{A12FA001-AC4F-418D-AE19-62706E023703}">
                      <ahyp:hlinkClr val="tx"/>
                    </a:ext>
                  </a:extLst>
                </a:hlinkClick>
              </a:rPr>
              <a:t>School Reform Initiative</a:t>
            </a:r>
            <a:r>
              <a:rPr lang="en">
                <a:solidFill>
                  <a:srgbClr val="262626"/>
                </a:solidFill>
                <a:uFill>
                  <a:noFill/>
                </a:uFill>
                <a:hlinkClick r:id="rId4">
                  <a:extLst>
                    <a:ext uri="{A12FA001-AC4F-418D-AE19-62706E023703}">
                      <ahyp:hlinkClr val="tx"/>
                    </a:ext>
                  </a:extLst>
                </a:hlinkClick>
              </a:rPr>
              <a:t> </a:t>
            </a:r>
            <a:r>
              <a:rPr lang="en">
                <a:solidFill>
                  <a:srgbClr val="262626"/>
                </a:solidFill>
              </a:rPr>
              <a:t>protocol, which is available on</a:t>
            </a:r>
            <a:r>
              <a:rPr lang="en">
                <a:solidFill>
                  <a:srgbClr val="262626"/>
                </a:solidFill>
                <a:uFill>
                  <a:noFill/>
                </a:uFill>
                <a:hlinkClick r:id="rId5">
                  <a:extLst>
                    <a:ext uri="{A12FA001-AC4F-418D-AE19-62706E023703}">
                      <ahyp:hlinkClr val="tx"/>
                    </a:ext>
                  </a:extLst>
                </a:hlinkClick>
              </a:rPr>
              <a:t> </a:t>
            </a:r>
            <a:r>
              <a:rPr lang="en" u="sng">
                <a:solidFill>
                  <a:srgbClr val="262626"/>
                </a:solidFill>
                <a:hlinkClick r:id="rId6">
                  <a:extLst>
                    <a:ext uri="{A12FA001-AC4F-418D-AE19-62706E023703}">
                      <ahyp:hlinkClr val="tx"/>
                    </a:ext>
                  </a:extLst>
                </a:hlinkClick>
              </a:rPr>
              <a:t>their website</a:t>
            </a:r>
            <a:r>
              <a:rPr lang="en">
                <a:solidFill>
                  <a:srgbClr val="262626"/>
                </a:solidFill>
                <a:uFill>
                  <a:noFill/>
                </a:uFill>
                <a:hlinkClick r:id="rId7">
                  <a:extLst>
                    <a:ext uri="{A12FA001-AC4F-418D-AE19-62706E023703}">
                      <ahyp:hlinkClr val="tx"/>
                    </a:ext>
                  </a:extLst>
                </a:hlinkClick>
              </a:rPr>
              <a:t>.</a:t>
            </a:r>
            <a:r>
              <a:rPr lang="en">
                <a:solidFill>
                  <a:srgbClr val="262626"/>
                </a:solidFill>
              </a:rPr>
              <a:t> </a:t>
            </a:r>
            <a:endParaRPr>
              <a:solidFill>
                <a:srgbClr val="333333"/>
              </a:solidFill>
            </a:endParaRPr>
          </a:p>
          <a:p>
            <a:pPr indent="0" lvl="0" marL="0" rtl="0" algn="l">
              <a:lnSpc>
                <a:spcPct val="115000"/>
              </a:lnSpc>
              <a:spcBef>
                <a:spcPts val="0"/>
              </a:spcBef>
              <a:spcAft>
                <a:spcPts val="0"/>
              </a:spcAft>
              <a:buClr>
                <a:schemeClr val="hlink"/>
              </a:buClr>
              <a:buSzPts val="1100"/>
              <a:buFont typeface="Arial"/>
              <a:buNone/>
            </a:pPr>
            <a:r>
              <a:t/>
            </a:r>
            <a:endParaRPr>
              <a:solidFill>
                <a:schemeClr val="hlink"/>
              </a:solidFill>
            </a:endParaRPr>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00000"/>
              </a:lnSpc>
              <a:spcBef>
                <a:spcPts val="0"/>
              </a:spcBef>
              <a:spcAft>
                <a:spcPts val="0"/>
              </a:spcAft>
              <a:buClr>
                <a:srgbClr val="262626"/>
              </a:buClr>
              <a:buSzPts val="1900"/>
              <a:buFont typeface="Poppins"/>
              <a:buChar char="●"/>
            </a:pPr>
            <a:r>
              <a:rPr lang="en">
                <a:solidFill>
                  <a:srgbClr val="262626"/>
                </a:solidFill>
              </a:rPr>
              <a:t>As you review your selected material, ask yourself the following:</a:t>
            </a:r>
            <a:endParaRPr>
              <a:solidFill>
                <a:srgbClr val="262626"/>
              </a:solidFill>
            </a:endParaRPr>
          </a:p>
          <a:p>
            <a:pPr indent="-349250" lvl="1" marL="914400" rtl="0" algn="l">
              <a:lnSpc>
                <a:spcPct val="100000"/>
              </a:lnSpc>
              <a:spcBef>
                <a:spcPts val="0"/>
              </a:spcBef>
              <a:spcAft>
                <a:spcPts val="0"/>
              </a:spcAft>
              <a:buClr>
                <a:srgbClr val="262626"/>
              </a:buClr>
              <a:buSzPts val="1900"/>
              <a:buFont typeface="Poppins"/>
              <a:buChar char="○"/>
            </a:pPr>
            <a:r>
              <a:rPr lang="en" sz="1900">
                <a:solidFill>
                  <a:srgbClr val="262626"/>
                </a:solidFill>
              </a:rPr>
              <a:t>What are the key points? </a:t>
            </a:r>
            <a:endParaRPr sz="1900">
              <a:solidFill>
                <a:srgbClr val="262626"/>
              </a:solidFill>
            </a:endParaRPr>
          </a:p>
          <a:p>
            <a:pPr indent="-349250" lvl="1" marL="914400" rtl="0" algn="l">
              <a:lnSpc>
                <a:spcPct val="100000"/>
              </a:lnSpc>
              <a:spcBef>
                <a:spcPts val="0"/>
              </a:spcBef>
              <a:spcAft>
                <a:spcPts val="0"/>
              </a:spcAft>
              <a:buClr>
                <a:srgbClr val="262626"/>
              </a:buClr>
              <a:buSzPts val="1900"/>
              <a:buFont typeface="Poppins"/>
              <a:buChar char="○"/>
            </a:pPr>
            <a:r>
              <a:rPr lang="en" sz="1900">
                <a:solidFill>
                  <a:srgbClr val="262626"/>
                </a:solidFill>
              </a:rPr>
              <a:t>What connections can you make about student engagement across all learning environments? </a:t>
            </a:r>
            <a:endParaRPr sz="1900">
              <a:solidFill>
                <a:srgbClr val="262626"/>
              </a:solidFill>
            </a:endParaRPr>
          </a:p>
          <a:p>
            <a:pPr indent="-349250" lvl="1" marL="914400" rtl="0" algn="l">
              <a:lnSpc>
                <a:spcPct val="100000"/>
              </a:lnSpc>
              <a:spcBef>
                <a:spcPts val="0"/>
              </a:spcBef>
              <a:spcAft>
                <a:spcPts val="0"/>
              </a:spcAft>
              <a:buClr>
                <a:srgbClr val="262626"/>
              </a:buClr>
              <a:buSzPts val="1900"/>
              <a:buFont typeface="Poppins"/>
              <a:buChar char="○"/>
            </a:pPr>
            <a:r>
              <a:rPr lang="en" sz="1900">
                <a:solidFill>
                  <a:srgbClr val="262626"/>
                </a:solidFill>
              </a:rPr>
              <a:t>What concrete strategies will you try? </a:t>
            </a:r>
            <a:endParaRPr sz="1900">
              <a:solidFill>
                <a:srgbClr val="262626"/>
              </a:solidFill>
            </a:endParaRPr>
          </a:p>
          <a:p>
            <a:pPr indent="-349250" lvl="1" marL="914400" rtl="0" algn="l">
              <a:lnSpc>
                <a:spcPct val="100000"/>
              </a:lnSpc>
              <a:spcBef>
                <a:spcPts val="0"/>
              </a:spcBef>
              <a:spcAft>
                <a:spcPts val="0"/>
              </a:spcAft>
              <a:buClr>
                <a:srgbClr val="262626"/>
              </a:buClr>
              <a:buSzPts val="1900"/>
              <a:buFont typeface="Poppins"/>
              <a:buChar char="○"/>
            </a:pPr>
            <a:r>
              <a:rPr lang="en" sz="1900">
                <a:solidFill>
                  <a:srgbClr val="262626"/>
                </a:solidFill>
              </a:rPr>
              <a:t>What ideas would you like to further explore? </a:t>
            </a:r>
            <a:endParaRPr sz="1900">
              <a:solidFill>
                <a:srgbClr val="262626"/>
              </a:solidFill>
            </a:endParaRPr>
          </a:p>
          <a:p>
            <a:pPr indent="-349250" lvl="0" marL="457200" rtl="0" algn="l">
              <a:lnSpc>
                <a:spcPct val="100000"/>
              </a:lnSpc>
              <a:spcBef>
                <a:spcPts val="0"/>
              </a:spcBef>
              <a:spcAft>
                <a:spcPts val="0"/>
              </a:spcAft>
              <a:buClr>
                <a:srgbClr val="262626"/>
              </a:buClr>
              <a:buSzPts val="1900"/>
              <a:buFont typeface="Poppins"/>
              <a:buChar char="●"/>
            </a:pPr>
            <a:r>
              <a:rPr lang="en">
                <a:solidFill>
                  <a:srgbClr val="262626"/>
                </a:solidFill>
              </a:rPr>
              <a:t>Enter your responses in the chart on the following page. </a:t>
            </a:r>
            <a:endParaRPr>
              <a:solidFill>
                <a:srgbClr val="262626"/>
              </a:solidFill>
            </a:endParaRPr>
          </a:p>
        </p:txBody>
      </p:sp>
      <p:sp>
        <p:nvSpPr>
          <p:cNvPr id="1556" name="Google Shape;1556;p64"/>
          <p:cNvSpPr txBox="1"/>
          <p:nvPr>
            <p:ph type="title"/>
          </p:nvPr>
        </p:nvSpPr>
        <p:spPr>
          <a:xfrm>
            <a:off x="374550" y="322825"/>
            <a:ext cx="5931000" cy="809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1.4.2 - Track Your Learning</a:t>
            </a:r>
            <a:endParaRPr/>
          </a:p>
        </p:txBody>
      </p:sp>
      <p:sp>
        <p:nvSpPr>
          <p:cNvPr id="1557" name="Google Shape;1557;p64">
            <a:hlinkClick action="ppaction://hlinksldjump" r:id="rId8"/>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58" name="Google Shape;1558;p64">
            <a:hlinkClick action="ppaction://hlinksldjump" r:id="rId9"/>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59" name="Google Shape;1559;p64">
            <a:hlinkClick action="ppaction://hlinksldjump" r:id="rId10"/>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60" name="Google Shape;1560;p64">
            <a:hlinkClick action="ppaction://hlinksldjump" r:id="rId11"/>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61" name="Google Shape;1561;p64">
            <a:hlinkClick action="ppaction://hlinksldjump" r:id="rId12"/>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62" name="Google Shape;1562;p64">
            <a:hlinkClick action="ppaction://hlinksldjump" r:id="rId13"/>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63" name="Google Shape;1563;p64">
            <a:hlinkClick action="ppaction://hlinksldjump" r:id="rId14"/>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64" name="Google Shape;1564;p64">
            <a:hlinkClick action="ppaction://hlinksldjump" r:id="rId15"/>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65" name="Google Shape;1565;p64">
            <a:hlinkClick action="ppaction://hlinksldjump" r:id="rId16"/>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66" name="Google Shape;1566;p64">
            <a:hlinkClick action="ppaction://hlinksldjump" r:id="rId17"/>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67" name="Google Shape;1567;p64">
            <a:hlinkClick action="ppaction://hlinksldjump" r:id="rId18"/>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8" name="Google Shape;1568;p64">
            <a:hlinkClick action="ppaction://hlinksldjump" r:id="rId19"/>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9" name="Google Shape;1569;p64"/>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sp>
        <p:nvSpPr>
          <p:cNvPr id="1574" name="Google Shape;1574;p65"/>
          <p:cNvSpPr txBox="1"/>
          <p:nvPr>
            <p:ph type="title"/>
          </p:nvPr>
        </p:nvSpPr>
        <p:spPr>
          <a:xfrm>
            <a:off x="374550" y="322825"/>
            <a:ext cx="6763800" cy="809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1.4.2 - Track Your Learning (Continued)</a:t>
            </a:r>
            <a:endParaRPr/>
          </a:p>
        </p:txBody>
      </p:sp>
      <p:sp>
        <p:nvSpPr>
          <p:cNvPr id="1575" name="Google Shape;1575;p65">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76" name="Google Shape;1576;p65">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77" name="Google Shape;1577;p65">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78" name="Google Shape;1578;p65">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79" name="Google Shape;1579;p65">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80" name="Google Shape;1580;p65">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81" name="Google Shape;1581;p65">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82" name="Google Shape;1582;p65">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83" name="Google Shape;1583;p65">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84" name="Google Shape;1584;p65">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85" name="Google Shape;1585;p65">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86" name="Google Shape;1586;p65">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587" name="Google Shape;1587;p65"/>
          <p:cNvGraphicFramePr/>
          <p:nvPr/>
        </p:nvGraphicFramePr>
        <p:xfrm>
          <a:off x="610688" y="1764950"/>
          <a:ext cx="3000000" cy="3000000"/>
        </p:xfrm>
        <a:graphic>
          <a:graphicData uri="http://schemas.openxmlformats.org/drawingml/2006/table">
            <a:tbl>
              <a:tblPr>
                <a:noFill/>
                <a:tableStyleId>{FC72AE3C-9F97-4905-AC4B-5E5AFB15FA01}</a:tableStyleId>
              </a:tblPr>
              <a:tblGrid>
                <a:gridCol w="3161075"/>
                <a:gridCol w="3130425"/>
              </a:tblGrid>
              <a:tr h="224250">
                <a:tc>
                  <a:txBody>
                    <a:bodyPr/>
                    <a:lstStyle/>
                    <a:p>
                      <a:pPr indent="0" lvl="0" marL="0" rtl="0" algn="l">
                        <a:lnSpc>
                          <a:spcPct val="115000"/>
                        </a:lnSpc>
                        <a:spcBef>
                          <a:spcPts val="1200"/>
                        </a:spcBef>
                        <a:spcAft>
                          <a:spcPts val="0"/>
                        </a:spcAft>
                        <a:buNone/>
                      </a:pPr>
                      <a:r>
                        <a:rPr b="1" lang="en" sz="1600">
                          <a:solidFill>
                            <a:srgbClr val="262626"/>
                          </a:solidFill>
                          <a:latin typeface="Poppins"/>
                          <a:ea typeface="Poppins"/>
                          <a:cs typeface="Poppins"/>
                          <a:sym typeface="Poppins"/>
                        </a:rPr>
                        <a:t>KEY POINTS</a:t>
                      </a:r>
                      <a:endParaRPr b="1" sz="1600">
                        <a:latin typeface="Poppins"/>
                        <a:ea typeface="Poppins"/>
                        <a:cs typeface="Poppins"/>
                        <a:sym typeface="Poppins"/>
                      </a:endParaRPr>
                    </a:p>
                  </a:txBody>
                  <a:tcPr marT="66675" marB="66675" marR="66675" marL="66675">
                    <a:lnL cap="flat" cmpd="sng" w="12575">
                      <a:solidFill>
                        <a:schemeClr val="lt2"/>
                      </a:solidFill>
                      <a:prstDash val="solid"/>
                      <a:round/>
                      <a:headEnd len="sm" w="sm" type="none"/>
                      <a:tailEnd len="sm" w="sm" type="none"/>
                    </a:lnL>
                    <a:lnR cap="flat" cmpd="sng" w="12575">
                      <a:solidFill>
                        <a:schemeClr val="lt2"/>
                      </a:solidFill>
                      <a:prstDash val="solid"/>
                      <a:round/>
                      <a:headEnd len="sm" w="sm" type="none"/>
                      <a:tailEnd len="sm" w="sm" type="none"/>
                    </a:lnR>
                    <a:lnT cap="flat" cmpd="sng" w="76175">
                      <a:solidFill>
                        <a:schemeClr val="lt2"/>
                      </a:solidFill>
                      <a:prstDash val="solid"/>
                      <a:round/>
                      <a:headEnd len="sm" w="sm" type="none"/>
                      <a:tailEnd len="sm" w="sm" type="none"/>
                    </a:lnT>
                    <a:lnB cap="flat" cmpd="sng" w="76175">
                      <a:solidFill>
                        <a:schemeClr val="lt2"/>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 sz="1600">
                          <a:solidFill>
                            <a:srgbClr val="262626"/>
                          </a:solidFill>
                          <a:latin typeface="Poppins"/>
                          <a:ea typeface="Poppins"/>
                          <a:cs typeface="Poppins"/>
                          <a:sym typeface="Poppins"/>
                        </a:rPr>
                        <a:t>CONNECTIONS</a:t>
                      </a:r>
                      <a:endParaRPr b="1" sz="1600">
                        <a:solidFill>
                          <a:srgbClr val="262626"/>
                        </a:solidFill>
                        <a:latin typeface="Poppins"/>
                        <a:ea typeface="Poppins"/>
                        <a:cs typeface="Poppins"/>
                        <a:sym typeface="Poppins"/>
                      </a:endParaRPr>
                    </a:p>
                  </a:txBody>
                  <a:tcPr marT="66675" marB="66675" marR="66675" marL="66675">
                    <a:lnL cap="flat" cmpd="sng" w="12575">
                      <a:solidFill>
                        <a:schemeClr val="lt2"/>
                      </a:solidFill>
                      <a:prstDash val="solid"/>
                      <a:round/>
                      <a:headEnd len="sm" w="sm" type="none"/>
                      <a:tailEnd len="sm" w="sm" type="none"/>
                    </a:lnL>
                    <a:lnR cap="flat" cmpd="sng" w="12575">
                      <a:solidFill>
                        <a:schemeClr val="lt2"/>
                      </a:solidFill>
                      <a:prstDash val="solid"/>
                      <a:round/>
                      <a:headEnd len="sm" w="sm" type="none"/>
                      <a:tailEnd len="sm" w="sm" type="none"/>
                    </a:lnR>
                    <a:lnT cap="flat" cmpd="sng" w="76175">
                      <a:solidFill>
                        <a:schemeClr val="lt2"/>
                      </a:solidFill>
                      <a:prstDash val="solid"/>
                      <a:round/>
                      <a:headEnd len="sm" w="sm" type="none"/>
                      <a:tailEnd len="sm" w="sm" type="none"/>
                    </a:lnT>
                    <a:lnB cap="flat" cmpd="sng" w="76175">
                      <a:solidFill>
                        <a:schemeClr val="lt2"/>
                      </a:solidFill>
                      <a:prstDash val="solid"/>
                      <a:round/>
                      <a:headEnd len="sm" w="sm" type="none"/>
                      <a:tailEnd len="sm" w="sm" type="none"/>
                    </a:lnB>
                  </a:tcPr>
                </a:tc>
              </a:tr>
              <a:tr h="100000">
                <a:tc>
                  <a:txBody>
                    <a:bodyPr/>
                    <a:lstStyle/>
                    <a:p>
                      <a:pPr indent="0" lvl="0" marL="0" rtl="0" algn="l">
                        <a:lnSpc>
                          <a:spcPct val="115000"/>
                        </a:lnSpc>
                        <a:spcBef>
                          <a:spcPts val="1200"/>
                        </a:spcBef>
                        <a:spcAft>
                          <a:spcPts val="0"/>
                        </a:spcAft>
                        <a:buNone/>
                      </a:pPr>
                      <a:r>
                        <a:rPr lang="en" sz="1600">
                          <a:solidFill>
                            <a:srgbClr val="262626"/>
                          </a:solidFill>
                          <a:latin typeface="Poppins"/>
                          <a:ea typeface="Poppins"/>
                          <a:cs typeface="Poppins"/>
                          <a:sym typeface="Poppins"/>
                        </a:rPr>
                        <a:t>What are the key points?</a:t>
                      </a:r>
                      <a:endParaRPr sz="1600">
                        <a:solidFill>
                          <a:srgbClr val="262626"/>
                        </a:solidFill>
                        <a:latin typeface="Poppins"/>
                        <a:ea typeface="Poppins"/>
                        <a:cs typeface="Poppins"/>
                        <a:sym typeface="Poppins"/>
                      </a:endParaRPr>
                    </a:p>
                  </a:txBody>
                  <a:tcPr marT="66675" marB="66675" marR="66675" marL="66675">
                    <a:lnL cap="flat" cmpd="sng" w="12575">
                      <a:solidFill>
                        <a:schemeClr val="lt2"/>
                      </a:solidFill>
                      <a:prstDash val="solid"/>
                      <a:round/>
                      <a:headEnd len="sm" w="sm" type="none"/>
                      <a:tailEnd len="sm" w="sm" type="none"/>
                    </a:lnL>
                    <a:lnR cap="flat" cmpd="sng" w="12575">
                      <a:solidFill>
                        <a:schemeClr val="lt2"/>
                      </a:solidFill>
                      <a:prstDash val="solid"/>
                      <a:round/>
                      <a:headEnd len="sm" w="sm" type="none"/>
                      <a:tailEnd len="sm" w="sm" type="none"/>
                    </a:lnR>
                    <a:lnT cap="flat" cmpd="sng" w="76175">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1600">
                          <a:solidFill>
                            <a:srgbClr val="262626"/>
                          </a:solidFill>
                          <a:latin typeface="Poppins"/>
                          <a:ea typeface="Poppins"/>
                          <a:cs typeface="Poppins"/>
                          <a:sym typeface="Poppins"/>
                        </a:rPr>
                        <a:t>What connections can you make about student engagement across all learning </a:t>
                      </a:r>
                      <a:r>
                        <a:rPr lang="en" sz="1600">
                          <a:solidFill>
                            <a:srgbClr val="262626"/>
                          </a:solidFill>
                          <a:latin typeface="Poppins"/>
                          <a:ea typeface="Poppins"/>
                          <a:cs typeface="Poppins"/>
                          <a:sym typeface="Poppins"/>
                        </a:rPr>
                        <a:t>environments</a:t>
                      </a:r>
                      <a:r>
                        <a:rPr lang="en" sz="1600">
                          <a:solidFill>
                            <a:srgbClr val="262626"/>
                          </a:solidFill>
                          <a:latin typeface="Poppins"/>
                          <a:ea typeface="Poppins"/>
                          <a:cs typeface="Poppins"/>
                          <a:sym typeface="Poppins"/>
                        </a:rPr>
                        <a:t>? </a:t>
                      </a:r>
                      <a:endParaRPr sz="1600">
                        <a:solidFill>
                          <a:srgbClr val="262626"/>
                        </a:solidFill>
                        <a:latin typeface="Poppins"/>
                        <a:ea typeface="Poppins"/>
                        <a:cs typeface="Poppins"/>
                        <a:sym typeface="Poppins"/>
                      </a:endParaRPr>
                    </a:p>
                  </a:txBody>
                  <a:tcPr marT="66675" marB="66675" marR="66675" marL="66675">
                    <a:lnL cap="flat" cmpd="sng" w="12575">
                      <a:solidFill>
                        <a:schemeClr val="lt2"/>
                      </a:solidFill>
                      <a:prstDash val="solid"/>
                      <a:round/>
                      <a:headEnd len="sm" w="sm" type="none"/>
                      <a:tailEnd len="sm" w="sm" type="none"/>
                    </a:lnL>
                    <a:lnR cap="flat" cmpd="sng" w="12575">
                      <a:solidFill>
                        <a:schemeClr val="lt2"/>
                      </a:solidFill>
                      <a:prstDash val="solid"/>
                      <a:round/>
                      <a:headEnd len="sm" w="sm" type="none"/>
                      <a:tailEnd len="sm" w="sm" type="none"/>
                    </a:lnR>
                    <a:lnT cap="flat" cmpd="sng" w="76175">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1701025">
                <a:tc>
                  <a:txBody>
                    <a:bodyPr/>
                    <a:lstStyle/>
                    <a:p>
                      <a:pPr indent="0" lvl="0" marL="0" rtl="0" algn="l">
                        <a:lnSpc>
                          <a:spcPct val="115000"/>
                        </a:lnSpc>
                        <a:spcBef>
                          <a:spcPts val="1200"/>
                        </a:spcBef>
                        <a:spcAft>
                          <a:spcPts val="0"/>
                        </a:spcAft>
                        <a:buNone/>
                      </a:pPr>
                      <a:r>
                        <a:t/>
                      </a:r>
                      <a:endParaRPr b="1" sz="1600">
                        <a:solidFill>
                          <a:srgbClr val="262626"/>
                        </a:solidFill>
                        <a:latin typeface="Poppins"/>
                        <a:ea typeface="Poppins"/>
                        <a:cs typeface="Poppins"/>
                        <a:sym typeface="Poppins"/>
                      </a:endParaRPr>
                    </a:p>
                    <a:p>
                      <a:pPr indent="0" lvl="0" marL="0" rtl="0" algn="l">
                        <a:lnSpc>
                          <a:spcPct val="115000"/>
                        </a:lnSpc>
                        <a:spcBef>
                          <a:spcPts val="1200"/>
                        </a:spcBef>
                        <a:spcAft>
                          <a:spcPts val="0"/>
                        </a:spcAft>
                        <a:buNone/>
                      </a:pPr>
                      <a:r>
                        <a:t/>
                      </a:r>
                      <a:endParaRPr b="1" sz="1600">
                        <a:solidFill>
                          <a:srgbClr val="262626"/>
                        </a:solidFill>
                        <a:latin typeface="Poppins"/>
                        <a:ea typeface="Poppins"/>
                        <a:cs typeface="Poppins"/>
                        <a:sym typeface="Poppins"/>
                      </a:endParaRPr>
                    </a:p>
                    <a:p>
                      <a:pPr indent="0" lvl="0" marL="0" rtl="0" algn="l">
                        <a:lnSpc>
                          <a:spcPct val="115000"/>
                        </a:lnSpc>
                        <a:spcBef>
                          <a:spcPts val="1200"/>
                        </a:spcBef>
                        <a:spcAft>
                          <a:spcPts val="0"/>
                        </a:spcAft>
                        <a:buNone/>
                      </a:pPr>
                      <a:r>
                        <a:t/>
                      </a:r>
                      <a:endParaRPr b="1" sz="1600">
                        <a:solidFill>
                          <a:srgbClr val="262626"/>
                        </a:solidFill>
                        <a:latin typeface="Poppins"/>
                        <a:ea typeface="Poppins"/>
                        <a:cs typeface="Poppins"/>
                        <a:sym typeface="Poppins"/>
                      </a:endParaRPr>
                    </a:p>
                    <a:p>
                      <a:pPr indent="0" lvl="0" marL="0" rtl="0" algn="l">
                        <a:lnSpc>
                          <a:spcPct val="115000"/>
                        </a:lnSpc>
                        <a:spcBef>
                          <a:spcPts val="1200"/>
                        </a:spcBef>
                        <a:spcAft>
                          <a:spcPts val="0"/>
                        </a:spcAft>
                        <a:buNone/>
                      </a:pPr>
                      <a:r>
                        <a:t/>
                      </a:r>
                      <a:endParaRPr b="1" sz="1600">
                        <a:solidFill>
                          <a:srgbClr val="262626"/>
                        </a:solidFill>
                        <a:latin typeface="Poppins"/>
                        <a:ea typeface="Poppins"/>
                        <a:cs typeface="Poppins"/>
                        <a:sym typeface="Poppins"/>
                      </a:endParaRPr>
                    </a:p>
                    <a:p>
                      <a:pPr indent="0" lvl="0" marL="0" rtl="0" algn="l">
                        <a:lnSpc>
                          <a:spcPct val="115000"/>
                        </a:lnSpc>
                        <a:spcBef>
                          <a:spcPts val="1200"/>
                        </a:spcBef>
                        <a:spcAft>
                          <a:spcPts val="0"/>
                        </a:spcAft>
                        <a:buNone/>
                      </a:pPr>
                      <a:r>
                        <a:t/>
                      </a:r>
                      <a:endParaRPr b="1" sz="1600">
                        <a:solidFill>
                          <a:srgbClr val="262626"/>
                        </a:solidFill>
                        <a:latin typeface="Poppins"/>
                        <a:ea typeface="Poppins"/>
                        <a:cs typeface="Poppins"/>
                        <a:sym typeface="Poppins"/>
                      </a:endParaRPr>
                    </a:p>
                    <a:p>
                      <a:pPr indent="0" lvl="0" marL="0" rtl="0" algn="l">
                        <a:lnSpc>
                          <a:spcPct val="115000"/>
                        </a:lnSpc>
                        <a:spcBef>
                          <a:spcPts val="1200"/>
                        </a:spcBef>
                        <a:spcAft>
                          <a:spcPts val="0"/>
                        </a:spcAft>
                        <a:buNone/>
                      </a:pPr>
                      <a:r>
                        <a:t/>
                      </a:r>
                      <a:endParaRPr b="1" sz="1600">
                        <a:solidFill>
                          <a:srgbClr val="262626"/>
                        </a:solidFill>
                        <a:latin typeface="Poppins"/>
                        <a:ea typeface="Poppins"/>
                        <a:cs typeface="Poppins"/>
                        <a:sym typeface="Poppins"/>
                      </a:endParaRPr>
                    </a:p>
                  </a:txBody>
                  <a:tcPr marT="66675" marB="66675" marR="66675" marL="66675">
                    <a:lnL cap="flat" cmpd="sng" w="12575">
                      <a:solidFill>
                        <a:schemeClr val="lt2"/>
                      </a:solidFill>
                      <a:prstDash val="solid"/>
                      <a:round/>
                      <a:headEnd len="sm" w="sm" type="none"/>
                      <a:tailEnd len="sm" w="sm" type="none"/>
                    </a:lnL>
                    <a:lnR cap="flat" cmpd="sng" w="12575">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76175">
                      <a:solidFill>
                        <a:schemeClr val="lt2"/>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t/>
                      </a:r>
                      <a:endParaRPr b="1" sz="1600">
                        <a:solidFill>
                          <a:srgbClr val="262626"/>
                        </a:solidFill>
                        <a:latin typeface="Poppins"/>
                        <a:ea typeface="Poppins"/>
                        <a:cs typeface="Poppins"/>
                        <a:sym typeface="Poppins"/>
                      </a:endParaRPr>
                    </a:p>
                  </a:txBody>
                  <a:tcPr marT="66675" marB="66675" marR="66675" marL="66675">
                    <a:lnL cap="flat" cmpd="sng" w="12575">
                      <a:solidFill>
                        <a:schemeClr val="lt2"/>
                      </a:solidFill>
                      <a:prstDash val="solid"/>
                      <a:round/>
                      <a:headEnd len="sm" w="sm" type="none"/>
                      <a:tailEnd len="sm" w="sm" type="none"/>
                    </a:lnL>
                    <a:lnR cap="flat" cmpd="sng" w="12575">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76175">
                      <a:solidFill>
                        <a:schemeClr val="lt2"/>
                      </a:solidFill>
                      <a:prstDash val="solid"/>
                      <a:round/>
                      <a:headEnd len="sm" w="sm" type="none"/>
                      <a:tailEnd len="sm" w="sm" type="none"/>
                    </a:lnB>
                  </a:tcPr>
                </a:tc>
              </a:tr>
              <a:tr h="100000">
                <a:tc>
                  <a:txBody>
                    <a:bodyPr/>
                    <a:lstStyle/>
                    <a:p>
                      <a:pPr indent="0" lvl="0" marL="0" rtl="0" algn="l">
                        <a:lnSpc>
                          <a:spcPct val="115000"/>
                        </a:lnSpc>
                        <a:spcBef>
                          <a:spcPts val="1200"/>
                        </a:spcBef>
                        <a:spcAft>
                          <a:spcPts val="0"/>
                        </a:spcAft>
                        <a:buNone/>
                      </a:pPr>
                      <a:r>
                        <a:rPr b="1" lang="en" sz="1600">
                          <a:solidFill>
                            <a:srgbClr val="262626"/>
                          </a:solidFill>
                          <a:latin typeface="Poppins"/>
                          <a:ea typeface="Poppins"/>
                          <a:cs typeface="Poppins"/>
                          <a:sym typeface="Poppins"/>
                        </a:rPr>
                        <a:t>TAKEAWAY STRATEGIES</a:t>
                      </a:r>
                      <a:endParaRPr b="1" sz="1600">
                        <a:solidFill>
                          <a:srgbClr val="262626"/>
                        </a:solidFill>
                        <a:latin typeface="Poppins"/>
                        <a:ea typeface="Poppins"/>
                        <a:cs typeface="Poppins"/>
                        <a:sym typeface="Poppins"/>
                      </a:endParaRPr>
                    </a:p>
                  </a:txBody>
                  <a:tcPr marT="66675" marB="66675" marR="66675" marL="66675">
                    <a:lnL cap="flat" cmpd="sng" w="12575">
                      <a:solidFill>
                        <a:schemeClr val="lt2"/>
                      </a:solidFill>
                      <a:prstDash val="solid"/>
                      <a:round/>
                      <a:headEnd len="sm" w="sm" type="none"/>
                      <a:tailEnd len="sm" w="sm" type="none"/>
                    </a:lnL>
                    <a:lnR cap="flat" cmpd="sng" w="12575">
                      <a:solidFill>
                        <a:schemeClr val="lt2"/>
                      </a:solidFill>
                      <a:prstDash val="solid"/>
                      <a:round/>
                      <a:headEnd len="sm" w="sm" type="none"/>
                      <a:tailEnd len="sm" w="sm" type="none"/>
                    </a:lnR>
                    <a:lnT cap="flat" cmpd="sng" w="76175">
                      <a:solidFill>
                        <a:schemeClr val="lt2"/>
                      </a:solidFill>
                      <a:prstDash val="solid"/>
                      <a:round/>
                      <a:headEnd len="sm" w="sm" type="none"/>
                      <a:tailEnd len="sm" w="sm" type="none"/>
                    </a:lnT>
                    <a:lnB cap="flat" cmpd="sng" w="76175">
                      <a:solidFill>
                        <a:schemeClr val="lt2"/>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 sz="1600">
                          <a:solidFill>
                            <a:srgbClr val="262626"/>
                          </a:solidFill>
                          <a:latin typeface="Poppins"/>
                          <a:ea typeface="Poppins"/>
                          <a:cs typeface="Poppins"/>
                          <a:sym typeface="Poppins"/>
                        </a:rPr>
                        <a:t>FURTHER EXPLORE</a:t>
                      </a:r>
                      <a:endParaRPr b="1" sz="1600">
                        <a:solidFill>
                          <a:srgbClr val="262626"/>
                        </a:solidFill>
                        <a:latin typeface="Poppins"/>
                        <a:ea typeface="Poppins"/>
                        <a:cs typeface="Poppins"/>
                        <a:sym typeface="Poppins"/>
                      </a:endParaRPr>
                    </a:p>
                  </a:txBody>
                  <a:tcPr marT="66675" marB="66675" marR="66675" marL="66675">
                    <a:lnL cap="flat" cmpd="sng" w="12575">
                      <a:solidFill>
                        <a:schemeClr val="lt2"/>
                      </a:solidFill>
                      <a:prstDash val="solid"/>
                      <a:round/>
                      <a:headEnd len="sm" w="sm" type="none"/>
                      <a:tailEnd len="sm" w="sm" type="none"/>
                    </a:lnL>
                    <a:lnR cap="flat" cmpd="sng" w="12575">
                      <a:solidFill>
                        <a:schemeClr val="lt2"/>
                      </a:solidFill>
                      <a:prstDash val="solid"/>
                      <a:round/>
                      <a:headEnd len="sm" w="sm" type="none"/>
                      <a:tailEnd len="sm" w="sm" type="none"/>
                    </a:lnR>
                    <a:lnT cap="flat" cmpd="sng" w="76175">
                      <a:solidFill>
                        <a:schemeClr val="lt2"/>
                      </a:solidFill>
                      <a:prstDash val="solid"/>
                      <a:round/>
                      <a:headEnd len="sm" w="sm" type="none"/>
                      <a:tailEnd len="sm" w="sm" type="none"/>
                    </a:lnT>
                    <a:lnB cap="flat" cmpd="sng" w="76175">
                      <a:solidFill>
                        <a:schemeClr val="lt2"/>
                      </a:solidFill>
                      <a:prstDash val="solid"/>
                      <a:round/>
                      <a:headEnd len="sm" w="sm" type="none"/>
                      <a:tailEnd len="sm" w="sm" type="none"/>
                    </a:lnB>
                  </a:tcPr>
                </a:tc>
              </a:tr>
              <a:tr h="100000">
                <a:tc>
                  <a:txBody>
                    <a:bodyPr/>
                    <a:lstStyle/>
                    <a:p>
                      <a:pPr indent="0" lvl="0" marL="0" rtl="0" algn="l">
                        <a:lnSpc>
                          <a:spcPct val="115000"/>
                        </a:lnSpc>
                        <a:spcBef>
                          <a:spcPts val="1200"/>
                        </a:spcBef>
                        <a:spcAft>
                          <a:spcPts val="0"/>
                        </a:spcAft>
                        <a:buNone/>
                      </a:pPr>
                      <a:r>
                        <a:rPr lang="en" sz="1600">
                          <a:solidFill>
                            <a:srgbClr val="262626"/>
                          </a:solidFill>
                          <a:latin typeface="Poppins"/>
                          <a:ea typeface="Poppins"/>
                          <a:cs typeface="Poppins"/>
                          <a:sym typeface="Poppins"/>
                        </a:rPr>
                        <a:t>What concrete strategies will you try?</a:t>
                      </a:r>
                      <a:endParaRPr sz="1600">
                        <a:solidFill>
                          <a:srgbClr val="262626"/>
                        </a:solidFill>
                        <a:latin typeface="Poppins"/>
                        <a:ea typeface="Poppins"/>
                        <a:cs typeface="Poppins"/>
                        <a:sym typeface="Poppins"/>
                      </a:endParaRPr>
                    </a:p>
                  </a:txBody>
                  <a:tcPr marT="66675" marB="66675" marR="66675" marL="66675">
                    <a:lnL cap="flat" cmpd="sng" w="12575">
                      <a:solidFill>
                        <a:schemeClr val="lt2"/>
                      </a:solidFill>
                      <a:prstDash val="solid"/>
                      <a:round/>
                      <a:headEnd len="sm" w="sm" type="none"/>
                      <a:tailEnd len="sm" w="sm" type="none"/>
                    </a:lnL>
                    <a:lnR cap="flat" cmpd="sng" w="12575">
                      <a:solidFill>
                        <a:schemeClr val="lt2"/>
                      </a:solidFill>
                      <a:prstDash val="solid"/>
                      <a:round/>
                      <a:headEnd len="sm" w="sm" type="none"/>
                      <a:tailEnd len="sm" w="sm" type="none"/>
                    </a:lnR>
                    <a:lnT cap="flat" cmpd="sng" w="76175">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1600">
                          <a:solidFill>
                            <a:srgbClr val="262626"/>
                          </a:solidFill>
                          <a:latin typeface="Poppins"/>
                          <a:ea typeface="Poppins"/>
                          <a:cs typeface="Poppins"/>
                          <a:sym typeface="Poppins"/>
                        </a:rPr>
                        <a:t>What ideas would you like to further explore?</a:t>
                      </a:r>
                      <a:endParaRPr sz="1600">
                        <a:solidFill>
                          <a:srgbClr val="262626"/>
                        </a:solidFill>
                        <a:latin typeface="Poppins"/>
                        <a:ea typeface="Poppins"/>
                        <a:cs typeface="Poppins"/>
                        <a:sym typeface="Poppins"/>
                      </a:endParaRPr>
                    </a:p>
                  </a:txBody>
                  <a:tcPr marT="66675" marB="66675" marR="66675" marL="66675">
                    <a:lnL cap="flat" cmpd="sng" w="12575">
                      <a:solidFill>
                        <a:schemeClr val="lt2"/>
                      </a:solidFill>
                      <a:prstDash val="solid"/>
                      <a:round/>
                      <a:headEnd len="sm" w="sm" type="none"/>
                      <a:tailEnd len="sm" w="sm" type="none"/>
                    </a:lnL>
                    <a:lnR cap="flat" cmpd="sng" w="12575">
                      <a:solidFill>
                        <a:schemeClr val="lt2"/>
                      </a:solidFill>
                      <a:prstDash val="solid"/>
                      <a:round/>
                      <a:headEnd len="sm" w="sm" type="none"/>
                      <a:tailEnd len="sm" w="sm" type="none"/>
                    </a:lnR>
                    <a:lnT cap="flat" cmpd="sng" w="76175">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1701025">
                <a:tc>
                  <a:txBody>
                    <a:bodyPr/>
                    <a:lstStyle/>
                    <a:p>
                      <a:pPr indent="0" lvl="0" marL="0" rtl="0" algn="l">
                        <a:lnSpc>
                          <a:spcPct val="115000"/>
                        </a:lnSpc>
                        <a:spcBef>
                          <a:spcPts val="1200"/>
                        </a:spcBef>
                        <a:spcAft>
                          <a:spcPts val="0"/>
                        </a:spcAft>
                        <a:buNone/>
                      </a:pPr>
                      <a:r>
                        <a:t/>
                      </a:r>
                      <a:endParaRPr b="1" sz="1600">
                        <a:solidFill>
                          <a:srgbClr val="262626"/>
                        </a:solidFill>
                        <a:latin typeface="Poppins"/>
                        <a:ea typeface="Poppins"/>
                        <a:cs typeface="Poppins"/>
                        <a:sym typeface="Poppins"/>
                      </a:endParaRPr>
                    </a:p>
                    <a:p>
                      <a:pPr indent="0" lvl="0" marL="0" rtl="0" algn="l">
                        <a:lnSpc>
                          <a:spcPct val="115000"/>
                        </a:lnSpc>
                        <a:spcBef>
                          <a:spcPts val="1200"/>
                        </a:spcBef>
                        <a:spcAft>
                          <a:spcPts val="0"/>
                        </a:spcAft>
                        <a:buNone/>
                      </a:pPr>
                      <a:r>
                        <a:t/>
                      </a:r>
                      <a:endParaRPr b="1" sz="1600">
                        <a:solidFill>
                          <a:srgbClr val="262626"/>
                        </a:solidFill>
                        <a:latin typeface="Poppins"/>
                        <a:ea typeface="Poppins"/>
                        <a:cs typeface="Poppins"/>
                        <a:sym typeface="Poppins"/>
                      </a:endParaRPr>
                    </a:p>
                    <a:p>
                      <a:pPr indent="0" lvl="0" marL="0" rtl="0" algn="l">
                        <a:lnSpc>
                          <a:spcPct val="115000"/>
                        </a:lnSpc>
                        <a:spcBef>
                          <a:spcPts val="1200"/>
                        </a:spcBef>
                        <a:spcAft>
                          <a:spcPts val="0"/>
                        </a:spcAft>
                        <a:buNone/>
                      </a:pPr>
                      <a:r>
                        <a:t/>
                      </a:r>
                      <a:endParaRPr b="1" sz="1600">
                        <a:solidFill>
                          <a:srgbClr val="262626"/>
                        </a:solidFill>
                        <a:latin typeface="Poppins"/>
                        <a:ea typeface="Poppins"/>
                        <a:cs typeface="Poppins"/>
                        <a:sym typeface="Poppins"/>
                      </a:endParaRPr>
                    </a:p>
                    <a:p>
                      <a:pPr indent="0" lvl="0" marL="0" rtl="0" algn="l">
                        <a:lnSpc>
                          <a:spcPct val="115000"/>
                        </a:lnSpc>
                        <a:spcBef>
                          <a:spcPts val="1200"/>
                        </a:spcBef>
                        <a:spcAft>
                          <a:spcPts val="0"/>
                        </a:spcAft>
                        <a:buNone/>
                      </a:pPr>
                      <a:r>
                        <a:t/>
                      </a:r>
                      <a:endParaRPr b="1" sz="1600">
                        <a:solidFill>
                          <a:srgbClr val="262626"/>
                        </a:solidFill>
                        <a:latin typeface="Poppins"/>
                        <a:ea typeface="Poppins"/>
                        <a:cs typeface="Poppins"/>
                        <a:sym typeface="Poppins"/>
                      </a:endParaRPr>
                    </a:p>
                    <a:p>
                      <a:pPr indent="0" lvl="0" marL="0" rtl="0" algn="l">
                        <a:lnSpc>
                          <a:spcPct val="115000"/>
                        </a:lnSpc>
                        <a:spcBef>
                          <a:spcPts val="1200"/>
                        </a:spcBef>
                        <a:spcAft>
                          <a:spcPts val="0"/>
                        </a:spcAft>
                        <a:buNone/>
                      </a:pPr>
                      <a:r>
                        <a:t/>
                      </a:r>
                      <a:endParaRPr b="1" sz="1600">
                        <a:solidFill>
                          <a:srgbClr val="262626"/>
                        </a:solidFill>
                        <a:latin typeface="Poppins"/>
                        <a:ea typeface="Poppins"/>
                        <a:cs typeface="Poppins"/>
                        <a:sym typeface="Poppins"/>
                      </a:endParaRPr>
                    </a:p>
                    <a:p>
                      <a:pPr indent="0" lvl="0" marL="0" rtl="0" algn="l">
                        <a:lnSpc>
                          <a:spcPct val="115000"/>
                        </a:lnSpc>
                        <a:spcBef>
                          <a:spcPts val="1200"/>
                        </a:spcBef>
                        <a:spcAft>
                          <a:spcPts val="0"/>
                        </a:spcAft>
                        <a:buNone/>
                      </a:pPr>
                      <a:r>
                        <a:t/>
                      </a:r>
                      <a:endParaRPr b="1" sz="1600">
                        <a:solidFill>
                          <a:srgbClr val="262626"/>
                        </a:solidFill>
                        <a:latin typeface="Poppins"/>
                        <a:ea typeface="Poppins"/>
                        <a:cs typeface="Poppins"/>
                        <a:sym typeface="Poppins"/>
                      </a:endParaRPr>
                    </a:p>
                  </a:txBody>
                  <a:tcPr marT="66675" marB="66675" marR="66675" marL="66675">
                    <a:lnL cap="flat" cmpd="sng" w="12575">
                      <a:solidFill>
                        <a:schemeClr val="lt2"/>
                      </a:solidFill>
                      <a:prstDash val="solid"/>
                      <a:round/>
                      <a:headEnd len="sm" w="sm" type="none"/>
                      <a:tailEnd len="sm" w="sm" type="none"/>
                    </a:lnL>
                    <a:lnR cap="flat" cmpd="sng" w="12575">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76175">
                      <a:solidFill>
                        <a:schemeClr val="lt2"/>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t/>
                      </a:r>
                      <a:endParaRPr b="1" sz="1600">
                        <a:solidFill>
                          <a:srgbClr val="262626"/>
                        </a:solidFill>
                        <a:latin typeface="Poppins"/>
                        <a:ea typeface="Poppins"/>
                        <a:cs typeface="Poppins"/>
                        <a:sym typeface="Poppins"/>
                      </a:endParaRPr>
                    </a:p>
                  </a:txBody>
                  <a:tcPr marT="66675" marB="66675" marR="66675" marL="66675">
                    <a:lnL cap="flat" cmpd="sng" w="12575">
                      <a:solidFill>
                        <a:schemeClr val="lt2"/>
                      </a:solidFill>
                      <a:prstDash val="solid"/>
                      <a:round/>
                      <a:headEnd len="sm" w="sm" type="none"/>
                      <a:tailEnd len="sm" w="sm" type="none"/>
                    </a:lnL>
                    <a:lnR cap="flat" cmpd="sng" w="12575">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76175">
                      <a:solidFill>
                        <a:schemeClr val="lt2"/>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1" name="Shape 1591"/>
        <p:cNvGrpSpPr/>
        <p:nvPr/>
      </p:nvGrpSpPr>
      <p:grpSpPr>
        <a:xfrm>
          <a:off x="0" y="0"/>
          <a:ext cx="0" cy="0"/>
          <a:chOff x="0" y="0"/>
          <a:chExt cx="0" cy="0"/>
        </a:xfrm>
      </p:grpSpPr>
      <p:sp>
        <p:nvSpPr>
          <p:cNvPr id="1592" name="Google Shape;1592;p66"/>
          <p:cNvSpPr txBox="1"/>
          <p:nvPr>
            <p:ph idx="1" type="body"/>
          </p:nvPr>
        </p:nvSpPr>
        <p:spPr>
          <a:xfrm>
            <a:off x="374550" y="1746875"/>
            <a:ext cx="6514500" cy="25389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00000"/>
              </a:lnSpc>
              <a:spcBef>
                <a:spcPts val="0"/>
              </a:spcBef>
              <a:spcAft>
                <a:spcPts val="0"/>
              </a:spcAft>
              <a:buClr>
                <a:srgbClr val="262626"/>
              </a:buClr>
              <a:buSzPts val="1900"/>
              <a:buFont typeface="Poppins"/>
              <a:buChar char="●"/>
            </a:pPr>
            <a:r>
              <a:rPr lang="en">
                <a:solidFill>
                  <a:srgbClr val="262626"/>
                </a:solidFill>
              </a:rPr>
              <a:t>Create a tool that you can use to check for student engagement across learning environments. </a:t>
            </a:r>
            <a:endParaRPr>
              <a:solidFill>
                <a:srgbClr val="262626"/>
              </a:solidFill>
            </a:endParaRPr>
          </a:p>
          <a:p>
            <a:pPr indent="-349250" lvl="0" marL="457200" rtl="0" algn="l">
              <a:lnSpc>
                <a:spcPct val="100000"/>
              </a:lnSpc>
              <a:spcBef>
                <a:spcPts val="0"/>
              </a:spcBef>
              <a:spcAft>
                <a:spcPts val="0"/>
              </a:spcAft>
              <a:buClr>
                <a:srgbClr val="262626"/>
              </a:buClr>
              <a:buSzPts val="1900"/>
              <a:buFont typeface="Poppins"/>
              <a:buChar char="●"/>
            </a:pPr>
            <a:r>
              <a:rPr lang="en">
                <a:solidFill>
                  <a:srgbClr val="262626"/>
                </a:solidFill>
              </a:rPr>
              <a:t>This can be a  “look fors” checklist or an observation tool indicating students are engaged in the content across modalities.</a:t>
            </a:r>
            <a:endParaRPr>
              <a:solidFill>
                <a:srgbClr val="262626"/>
              </a:solidFill>
            </a:endParaRPr>
          </a:p>
          <a:p>
            <a:pPr indent="-349250" lvl="0" marL="457200" rtl="0" algn="l">
              <a:lnSpc>
                <a:spcPct val="100000"/>
              </a:lnSpc>
              <a:spcBef>
                <a:spcPts val="0"/>
              </a:spcBef>
              <a:spcAft>
                <a:spcPts val="0"/>
              </a:spcAft>
              <a:buClr>
                <a:srgbClr val="262626"/>
              </a:buClr>
              <a:buSzPts val="1900"/>
              <a:buFont typeface="Poppins"/>
              <a:buChar char="●"/>
            </a:pPr>
            <a:r>
              <a:rPr lang="en">
                <a:solidFill>
                  <a:srgbClr val="262626"/>
                </a:solidFill>
              </a:rPr>
              <a:t>Consider using </a:t>
            </a:r>
            <a:r>
              <a:rPr lang="en">
                <a:solidFill>
                  <a:srgbClr val="262626"/>
                </a:solidFill>
              </a:rPr>
              <a:t>the template </a:t>
            </a:r>
            <a:r>
              <a:rPr i="1" lang="en">
                <a:solidFill>
                  <a:srgbClr val="262626"/>
                </a:solidFill>
              </a:rPr>
              <a:t>below and on the following page</a:t>
            </a:r>
            <a:r>
              <a:rPr lang="en">
                <a:solidFill>
                  <a:srgbClr val="262626"/>
                </a:solidFill>
              </a:rPr>
              <a:t> to build your tool. </a:t>
            </a:r>
            <a:endParaRPr>
              <a:solidFill>
                <a:srgbClr val="262626"/>
              </a:solidFill>
            </a:endParaRPr>
          </a:p>
        </p:txBody>
      </p:sp>
      <p:sp>
        <p:nvSpPr>
          <p:cNvPr id="1593" name="Google Shape;1593;p66"/>
          <p:cNvSpPr txBox="1"/>
          <p:nvPr>
            <p:ph type="title"/>
          </p:nvPr>
        </p:nvSpPr>
        <p:spPr>
          <a:xfrm>
            <a:off x="374550" y="322825"/>
            <a:ext cx="5976900" cy="125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400"/>
              <a:t>Activity 1.4.3 -</a:t>
            </a:r>
            <a:r>
              <a:rPr lang="en" sz="3400"/>
              <a:t> Student Engagement Look-Fors Checklist</a:t>
            </a:r>
            <a:endParaRPr sz="3400"/>
          </a:p>
        </p:txBody>
      </p:sp>
      <p:sp>
        <p:nvSpPr>
          <p:cNvPr id="1594" name="Google Shape;1594;p66">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95" name="Google Shape;1595;p66">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96" name="Google Shape;1596;p66">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97" name="Google Shape;1597;p66">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98" name="Google Shape;1598;p66">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99" name="Google Shape;1599;p66">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00" name="Google Shape;1600;p66">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01" name="Google Shape;1601;p66">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02" name="Google Shape;1602;p66">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03" name="Google Shape;1603;p66">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04" name="Google Shape;1604;p66">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05" name="Google Shape;1605;p66">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06" name="Google Shape;1606;p66"/>
          <p:cNvSpPr txBox="1"/>
          <p:nvPr/>
        </p:nvSpPr>
        <p:spPr>
          <a:xfrm>
            <a:off x="2003850" y="9574925"/>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pic>
        <p:nvPicPr>
          <p:cNvPr id="1607" name="Google Shape;1607;p66"/>
          <p:cNvPicPr preferRelativeResize="0"/>
          <p:nvPr/>
        </p:nvPicPr>
        <p:blipFill rotWithShape="1">
          <a:blip r:embed="rId15">
            <a:alphaModFix/>
          </a:blip>
          <a:srcRect b="2189" l="0" r="0" t="2180"/>
          <a:stretch/>
        </p:blipFill>
        <p:spPr>
          <a:xfrm>
            <a:off x="6056625" y="33625"/>
            <a:ext cx="1158600" cy="1158600"/>
          </a:xfrm>
          <a:prstGeom prst="rect">
            <a:avLst/>
          </a:prstGeom>
          <a:noFill/>
          <a:ln>
            <a:noFill/>
          </a:ln>
        </p:spPr>
      </p:pic>
      <p:graphicFrame>
        <p:nvGraphicFramePr>
          <p:cNvPr id="1608" name="Google Shape;1608;p66"/>
          <p:cNvGraphicFramePr/>
          <p:nvPr/>
        </p:nvGraphicFramePr>
        <p:xfrm>
          <a:off x="176538" y="5117438"/>
          <a:ext cx="3000000" cy="3000000"/>
        </p:xfrm>
        <a:graphic>
          <a:graphicData uri="http://schemas.openxmlformats.org/drawingml/2006/table">
            <a:tbl>
              <a:tblPr>
                <a:noFill/>
                <a:tableStyleId>{FC72AE3C-9F97-4905-AC4B-5E5AFB15FA01}</a:tableStyleId>
              </a:tblPr>
              <a:tblGrid>
                <a:gridCol w="1949825"/>
                <a:gridCol w="1207625"/>
                <a:gridCol w="2185300"/>
                <a:gridCol w="786675"/>
                <a:gridCol w="781100"/>
              </a:tblGrid>
              <a:tr h="523325">
                <a:tc gridSpan="5">
                  <a:txBody>
                    <a:bodyPr/>
                    <a:lstStyle/>
                    <a:p>
                      <a:pPr indent="0" lvl="0" marL="0" rtl="0" algn="ctr">
                        <a:spcBef>
                          <a:spcPts val="0"/>
                        </a:spcBef>
                        <a:spcAft>
                          <a:spcPts val="0"/>
                        </a:spcAft>
                        <a:buNone/>
                      </a:pPr>
                      <a:r>
                        <a:rPr b="1" lang="en" sz="1500">
                          <a:latin typeface="Poppins"/>
                          <a:ea typeface="Poppins"/>
                          <a:cs typeface="Poppins"/>
                          <a:sym typeface="Poppins"/>
                        </a:rPr>
                        <a:t>ACROSS ALL LEARNING MODALITIES (IN</a:t>
                      </a:r>
                      <a:r>
                        <a:rPr b="1" lang="en" sz="1500">
                          <a:latin typeface="Poppins"/>
                          <a:ea typeface="Poppins"/>
                          <a:cs typeface="Poppins"/>
                          <a:sym typeface="Poppins"/>
                        </a:rPr>
                        <a:t>-</a:t>
                      </a:r>
                      <a:r>
                        <a:rPr b="1" lang="en" sz="1500">
                          <a:latin typeface="Poppins"/>
                          <a:ea typeface="Poppins"/>
                          <a:cs typeface="Poppins"/>
                          <a:sym typeface="Poppins"/>
                        </a:rPr>
                        <a:t>PERSON, REMOTE, ETC.)</a:t>
                      </a:r>
                      <a:endParaRPr b="1" sz="15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hMerge="1"/>
                <a:tc hMerge="1"/>
                <a:tc hMerge="1"/>
                <a:tc hMerge="1"/>
              </a:tr>
              <a:tr h="523325">
                <a:tc>
                  <a:txBody>
                    <a:bodyPr/>
                    <a:lstStyle/>
                    <a:p>
                      <a:pPr indent="0" lvl="0" marL="0" rtl="0" algn="ctr">
                        <a:spcBef>
                          <a:spcPts val="0"/>
                        </a:spcBef>
                        <a:spcAft>
                          <a:spcPts val="0"/>
                        </a:spcAft>
                        <a:buNone/>
                      </a:pPr>
                      <a:r>
                        <a:rPr b="1" lang="en" sz="1200">
                          <a:latin typeface="Poppins"/>
                          <a:ea typeface="Poppins"/>
                          <a:cs typeface="Poppins"/>
                          <a:sym typeface="Poppins"/>
                        </a:rPr>
                        <a:t>Look-For</a:t>
                      </a:r>
                      <a:endParaRPr b="1"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1143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Poppins"/>
                          <a:ea typeface="Poppins"/>
                          <a:cs typeface="Poppins"/>
                          <a:sym typeface="Poppins"/>
                        </a:rPr>
                        <a:t>Dimension (Behavioral, Affective, Cognitive)</a:t>
                      </a:r>
                      <a:endParaRPr b="1"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1143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Poppins"/>
                          <a:ea typeface="Poppins"/>
                          <a:cs typeface="Poppins"/>
                          <a:sym typeface="Poppins"/>
                        </a:rPr>
                        <a:t>Evidence</a:t>
                      </a:r>
                      <a:endParaRPr b="1"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1143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Poppins"/>
                          <a:ea typeface="Poppins"/>
                          <a:cs typeface="Poppins"/>
                          <a:sym typeface="Poppins"/>
                        </a:rPr>
                        <a:t>Present</a:t>
                      </a:r>
                      <a:endParaRPr b="1"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1143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Poppins"/>
                          <a:ea typeface="Poppins"/>
                          <a:cs typeface="Poppins"/>
                          <a:sym typeface="Poppins"/>
                        </a:rPr>
                        <a:t>Not Present</a:t>
                      </a:r>
                      <a:endParaRPr b="1"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114300">
                      <a:solidFill>
                        <a:schemeClr val="lt2"/>
                      </a:solidFill>
                      <a:prstDash val="solid"/>
                      <a:round/>
                      <a:headEnd len="sm" w="sm" type="none"/>
                      <a:tailEnd len="sm" w="sm" type="none"/>
                    </a:lnB>
                  </a:tcPr>
                </a:tc>
              </a:tr>
              <a:tr h="603150">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114300">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114300">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114300">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114300">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114300">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603150">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r>
              <a:tr h="603150">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603150">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r>
            </a:tbl>
          </a:graphicData>
        </a:graphic>
      </p:graphicFrame>
      <p:sp>
        <p:nvSpPr>
          <p:cNvPr id="1609" name="Google Shape;1609;p66"/>
          <p:cNvSpPr/>
          <p:nvPr/>
        </p:nvSpPr>
        <p:spPr>
          <a:xfrm>
            <a:off x="5721425" y="4634687"/>
            <a:ext cx="400135" cy="381685"/>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1610" name="Google Shape;1610;p66"/>
          <p:cNvSpPr txBox="1"/>
          <p:nvPr/>
        </p:nvSpPr>
        <p:spPr>
          <a:xfrm>
            <a:off x="176550" y="4636975"/>
            <a:ext cx="5342700" cy="400200"/>
          </a:xfrm>
          <a:prstGeom prst="rect">
            <a:avLst/>
          </a:prstGeom>
          <a:noFill/>
          <a:ln cap="flat" cmpd="sng" w="19050">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Poppins"/>
                <a:ea typeface="Poppins"/>
                <a:cs typeface="Poppins"/>
                <a:sym typeface="Poppins"/>
              </a:rPr>
              <a:t>Drag and Drop Stickers for Checklist</a:t>
            </a:r>
            <a:endParaRPr b="1">
              <a:latin typeface="Poppins"/>
              <a:ea typeface="Poppins"/>
              <a:cs typeface="Poppins"/>
              <a:sym typeface="Poppins"/>
            </a:endParaRPr>
          </a:p>
        </p:txBody>
      </p:sp>
      <p:sp>
        <p:nvSpPr>
          <p:cNvPr id="1611" name="Google Shape;1611;p66"/>
          <p:cNvSpPr/>
          <p:nvPr/>
        </p:nvSpPr>
        <p:spPr>
          <a:xfrm>
            <a:off x="5721450" y="4634687"/>
            <a:ext cx="400135" cy="381685"/>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1612" name="Google Shape;1612;p66"/>
          <p:cNvSpPr/>
          <p:nvPr/>
        </p:nvSpPr>
        <p:spPr>
          <a:xfrm>
            <a:off x="6374476" y="4564075"/>
            <a:ext cx="522900" cy="522900"/>
          </a:xfrm>
          <a:prstGeom prst="mathMultiply">
            <a:avLst>
              <a:gd fmla="val 23520" name="adj1"/>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3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66"/>
          <p:cNvSpPr/>
          <p:nvPr/>
        </p:nvSpPr>
        <p:spPr>
          <a:xfrm>
            <a:off x="6374476" y="4564075"/>
            <a:ext cx="522900" cy="522900"/>
          </a:xfrm>
          <a:prstGeom prst="mathMultiply">
            <a:avLst>
              <a:gd fmla="val 23520" name="adj1"/>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3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7" name="Shape 1617"/>
        <p:cNvGrpSpPr/>
        <p:nvPr/>
      </p:nvGrpSpPr>
      <p:grpSpPr>
        <a:xfrm>
          <a:off x="0" y="0"/>
          <a:ext cx="0" cy="0"/>
          <a:chOff x="0" y="0"/>
          <a:chExt cx="0" cy="0"/>
        </a:xfrm>
      </p:grpSpPr>
      <p:sp>
        <p:nvSpPr>
          <p:cNvPr id="1618" name="Google Shape;1618;p67"/>
          <p:cNvSpPr txBox="1"/>
          <p:nvPr>
            <p:ph type="title"/>
          </p:nvPr>
        </p:nvSpPr>
        <p:spPr>
          <a:xfrm>
            <a:off x="374550" y="322825"/>
            <a:ext cx="5976900" cy="125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400"/>
              <a:t>Activity 1.4.3 - Student Engagement Look-Fors Checklist (Continued)</a:t>
            </a:r>
            <a:endParaRPr sz="3400"/>
          </a:p>
        </p:txBody>
      </p:sp>
      <p:sp>
        <p:nvSpPr>
          <p:cNvPr id="1619" name="Google Shape;1619;p67">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20" name="Google Shape;1620;p67">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21" name="Google Shape;1621;p67">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22" name="Google Shape;1622;p67">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23" name="Google Shape;1623;p67">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24" name="Google Shape;1624;p67">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25" name="Google Shape;1625;p67">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26" name="Google Shape;1626;p67">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27" name="Google Shape;1627;p67">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28" name="Google Shape;1628;p67">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29" name="Google Shape;1629;p67">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30" name="Google Shape;1630;p67">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631" name="Google Shape;1631;p67"/>
          <p:cNvPicPr preferRelativeResize="0"/>
          <p:nvPr/>
        </p:nvPicPr>
        <p:blipFill rotWithShape="1">
          <a:blip r:embed="rId15">
            <a:alphaModFix/>
          </a:blip>
          <a:srcRect b="2189" l="0" r="0" t="2180"/>
          <a:stretch/>
        </p:blipFill>
        <p:spPr>
          <a:xfrm>
            <a:off x="6056625" y="33625"/>
            <a:ext cx="1158600" cy="1158600"/>
          </a:xfrm>
          <a:prstGeom prst="rect">
            <a:avLst/>
          </a:prstGeom>
          <a:noFill/>
          <a:ln>
            <a:noFill/>
          </a:ln>
        </p:spPr>
      </p:pic>
      <p:graphicFrame>
        <p:nvGraphicFramePr>
          <p:cNvPr id="1632" name="Google Shape;1632;p67"/>
          <p:cNvGraphicFramePr/>
          <p:nvPr/>
        </p:nvGraphicFramePr>
        <p:xfrm>
          <a:off x="176538" y="2083238"/>
          <a:ext cx="3000000" cy="3000000"/>
        </p:xfrm>
        <a:graphic>
          <a:graphicData uri="http://schemas.openxmlformats.org/drawingml/2006/table">
            <a:tbl>
              <a:tblPr>
                <a:noFill/>
                <a:tableStyleId>{FC72AE3C-9F97-4905-AC4B-5E5AFB15FA01}</a:tableStyleId>
              </a:tblPr>
              <a:tblGrid>
                <a:gridCol w="1949825"/>
                <a:gridCol w="1207625"/>
                <a:gridCol w="2185300"/>
                <a:gridCol w="786675"/>
                <a:gridCol w="781100"/>
              </a:tblGrid>
              <a:tr h="450900">
                <a:tc gridSpan="5">
                  <a:txBody>
                    <a:bodyPr/>
                    <a:lstStyle/>
                    <a:p>
                      <a:pPr indent="0" lvl="0" marL="0" rtl="0" algn="ctr">
                        <a:spcBef>
                          <a:spcPts val="0"/>
                        </a:spcBef>
                        <a:spcAft>
                          <a:spcPts val="0"/>
                        </a:spcAft>
                        <a:buNone/>
                      </a:pPr>
                      <a:r>
                        <a:rPr b="1" lang="en" sz="1500">
                          <a:latin typeface="Poppins"/>
                          <a:ea typeface="Poppins"/>
                          <a:cs typeface="Poppins"/>
                          <a:sym typeface="Poppins"/>
                        </a:rPr>
                        <a:t>IN-PERSON INSTRUCTION</a:t>
                      </a:r>
                      <a:endParaRPr b="1" sz="15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hMerge="1"/>
                <a:tc hMerge="1"/>
                <a:tc hMerge="1"/>
                <a:tc hMerge="1"/>
              </a:tr>
              <a:tr h="523325">
                <a:tc>
                  <a:txBody>
                    <a:bodyPr/>
                    <a:lstStyle/>
                    <a:p>
                      <a:pPr indent="0" lvl="0" marL="0" rtl="0" algn="ctr">
                        <a:spcBef>
                          <a:spcPts val="0"/>
                        </a:spcBef>
                        <a:spcAft>
                          <a:spcPts val="0"/>
                        </a:spcAft>
                        <a:buNone/>
                      </a:pPr>
                      <a:r>
                        <a:rPr b="1" lang="en" sz="1200">
                          <a:latin typeface="Poppins"/>
                          <a:ea typeface="Poppins"/>
                          <a:cs typeface="Poppins"/>
                          <a:sym typeface="Poppins"/>
                        </a:rPr>
                        <a:t>Look-For</a:t>
                      </a:r>
                      <a:endParaRPr b="1"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1143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Poppins"/>
                          <a:ea typeface="Poppins"/>
                          <a:cs typeface="Poppins"/>
                          <a:sym typeface="Poppins"/>
                        </a:rPr>
                        <a:t>Dimension (Behavioral, Affective, Cognitive)</a:t>
                      </a:r>
                      <a:endParaRPr b="1"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1143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Poppins"/>
                          <a:ea typeface="Poppins"/>
                          <a:cs typeface="Poppins"/>
                          <a:sym typeface="Poppins"/>
                        </a:rPr>
                        <a:t>Evidence</a:t>
                      </a:r>
                      <a:endParaRPr b="1"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1143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Poppins"/>
                          <a:ea typeface="Poppins"/>
                          <a:cs typeface="Poppins"/>
                          <a:sym typeface="Poppins"/>
                        </a:rPr>
                        <a:t>Present</a:t>
                      </a:r>
                      <a:endParaRPr b="1"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1143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Poppins"/>
                          <a:ea typeface="Poppins"/>
                          <a:cs typeface="Poppins"/>
                          <a:sym typeface="Poppins"/>
                        </a:rPr>
                        <a:t>Not Present</a:t>
                      </a:r>
                      <a:endParaRPr b="1"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114300">
                      <a:solidFill>
                        <a:schemeClr val="lt2"/>
                      </a:solidFill>
                      <a:prstDash val="solid"/>
                      <a:round/>
                      <a:headEnd len="sm" w="sm" type="none"/>
                      <a:tailEnd len="sm" w="sm" type="none"/>
                    </a:lnB>
                  </a:tcPr>
                </a:tc>
              </a:tr>
              <a:tr h="603150">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114300">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114300">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114300">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114300">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114300">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603150">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r>
              <a:tr h="603150">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603150">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r>
            </a:tbl>
          </a:graphicData>
        </a:graphic>
      </p:graphicFrame>
      <p:sp>
        <p:nvSpPr>
          <p:cNvPr id="1633" name="Google Shape;1633;p67"/>
          <p:cNvSpPr/>
          <p:nvPr/>
        </p:nvSpPr>
        <p:spPr>
          <a:xfrm>
            <a:off x="5721425" y="1600487"/>
            <a:ext cx="400135" cy="381685"/>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1634" name="Google Shape;1634;p67"/>
          <p:cNvSpPr txBox="1"/>
          <p:nvPr/>
        </p:nvSpPr>
        <p:spPr>
          <a:xfrm>
            <a:off x="176550" y="1602775"/>
            <a:ext cx="5342700" cy="400200"/>
          </a:xfrm>
          <a:prstGeom prst="rect">
            <a:avLst/>
          </a:prstGeom>
          <a:noFill/>
          <a:ln cap="flat" cmpd="sng" w="19050">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Poppins"/>
                <a:ea typeface="Poppins"/>
                <a:cs typeface="Poppins"/>
                <a:sym typeface="Poppins"/>
              </a:rPr>
              <a:t>Drag and Drop Stickers for Checklist</a:t>
            </a:r>
            <a:endParaRPr b="1">
              <a:latin typeface="Poppins"/>
              <a:ea typeface="Poppins"/>
              <a:cs typeface="Poppins"/>
              <a:sym typeface="Poppins"/>
            </a:endParaRPr>
          </a:p>
        </p:txBody>
      </p:sp>
      <p:sp>
        <p:nvSpPr>
          <p:cNvPr id="1635" name="Google Shape;1635;p67"/>
          <p:cNvSpPr/>
          <p:nvPr/>
        </p:nvSpPr>
        <p:spPr>
          <a:xfrm>
            <a:off x="5721450" y="1600487"/>
            <a:ext cx="400135" cy="381685"/>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1636" name="Google Shape;1636;p67"/>
          <p:cNvSpPr/>
          <p:nvPr/>
        </p:nvSpPr>
        <p:spPr>
          <a:xfrm>
            <a:off x="6374476" y="1529875"/>
            <a:ext cx="522900" cy="522900"/>
          </a:xfrm>
          <a:prstGeom prst="mathMultiply">
            <a:avLst>
              <a:gd fmla="val 23520" name="adj1"/>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3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67"/>
          <p:cNvSpPr/>
          <p:nvPr/>
        </p:nvSpPr>
        <p:spPr>
          <a:xfrm>
            <a:off x="6374476" y="1529875"/>
            <a:ext cx="522900" cy="522900"/>
          </a:xfrm>
          <a:prstGeom prst="mathMultiply">
            <a:avLst>
              <a:gd fmla="val 23520" name="adj1"/>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3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638" name="Google Shape;1638;p67"/>
          <p:cNvGraphicFramePr/>
          <p:nvPr/>
        </p:nvGraphicFramePr>
        <p:xfrm>
          <a:off x="176538" y="6034588"/>
          <a:ext cx="3000000" cy="3000000"/>
        </p:xfrm>
        <a:graphic>
          <a:graphicData uri="http://schemas.openxmlformats.org/drawingml/2006/table">
            <a:tbl>
              <a:tblPr>
                <a:noFill/>
                <a:tableStyleId>{FC72AE3C-9F97-4905-AC4B-5E5AFB15FA01}</a:tableStyleId>
              </a:tblPr>
              <a:tblGrid>
                <a:gridCol w="1949825"/>
                <a:gridCol w="1207625"/>
                <a:gridCol w="2185300"/>
                <a:gridCol w="786675"/>
                <a:gridCol w="781100"/>
              </a:tblGrid>
              <a:tr h="461225">
                <a:tc gridSpan="5">
                  <a:txBody>
                    <a:bodyPr/>
                    <a:lstStyle/>
                    <a:p>
                      <a:pPr indent="0" lvl="0" marL="0" rtl="0" algn="ctr">
                        <a:spcBef>
                          <a:spcPts val="0"/>
                        </a:spcBef>
                        <a:spcAft>
                          <a:spcPts val="0"/>
                        </a:spcAft>
                        <a:buNone/>
                      </a:pPr>
                      <a:r>
                        <a:rPr b="1" lang="en" sz="1500">
                          <a:latin typeface="Poppins"/>
                          <a:ea typeface="Poppins"/>
                          <a:cs typeface="Poppins"/>
                          <a:sym typeface="Poppins"/>
                        </a:rPr>
                        <a:t> REMOTE/HYBRID INSTRUCTION</a:t>
                      </a:r>
                      <a:endParaRPr b="1" sz="15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lt2"/>
                    </a:solidFill>
                  </a:tcPr>
                </a:tc>
                <a:tc hMerge="1"/>
                <a:tc hMerge="1"/>
                <a:tc hMerge="1"/>
                <a:tc hMerge="1"/>
              </a:tr>
              <a:tr h="523325">
                <a:tc>
                  <a:txBody>
                    <a:bodyPr/>
                    <a:lstStyle/>
                    <a:p>
                      <a:pPr indent="0" lvl="0" marL="0" rtl="0" algn="ctr">
                        <a:spcBef>
                          <a:spcPts val="0"/>
                        </a:spcBef>
                        <a:spcAft>
                          <a:spcPts val="0"/>
                        </a:spcAft>
                        <a:buNone/>
                      </a:pPr>
                      <a:r>
                        <a:rPr b="1" lang="en" sz="1200">
                          <a:latin typeface="Poppins"/>
                          <a:ea typeface="Poppins"/>
                          <a:cs typeface="Poppins"/>
                          <a:sym typeface="Poppins"/>
                        </a:rPr>
                        <a:t>Look-For</a:t>
                      </a:r>
                      <a:endParaRPr b="1"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1143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Poppins"/>
                          <a:ea typeface="Poppins"/>
                          <a:cs typeface="Poppins"/>
                          <a:sym typeface="Poppins"/>
                        </a:rPr>
                        <a:t>Dimension (Behavioral, Affective, Cognitive)</a:t>
                      </a:r>
                      <a:endParaRPr b="1"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1143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Poppins"/>
                          <a:ea typeface="Poppins"/>
                          <a:cs typeface="Poppins"/>
                          <a:sym typeface="Poppins"/>
                        </a:rPr>
                        <a:t>Evidence</a:t>
                      </a:r>
                      <a:endParaRPr b="1"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1143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Poppins"/>
                          <a:ea typeface="Poppins"/>
                          <a:cs typeface="Poppins"/>
                          <a:sym typeface="Poppins"/>
                        </a:rPr>
                        <a:t>Present</a:t>
                      </a:r>
                      <a:endParaRPr b="1"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1143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Poppins"/>
                          <a:ea typeface="Poppins"/>
                          <a:cs typeface="Poppins"/>
                          <a:sym typeface="Poppins"/>
                        </a:rPr>
                        <a:t>Not Present</a:t>
                      </a:r>
                      <a:endParaRPr b="1"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114300">
                      <a:solidFill>
                        <a:schemeClr val="lt2"/>
                      </a:solidFill>
                      <a:prstDash val="solid"/>
                      <a:round/>
                      <a:headEnd len="sm" w="sm" type="none"/>
                      <a:tailEnd len="sm" w="sm" type="none"/>
                    </a:lnB>
                  </a:tcPr>
                </a:tc>
              </a:tr>
              <a:tr h="603150">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114300">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114300">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114300">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114300">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114300">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603150">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r>
              <a:tr h="603150">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603150">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sz="1200">
                        <a:latin typeface="Poppins"/>
                        <a:ea typeface="Poppins"/>
                        <a:cs typeface="Poppins"/>
                        <a:sym typeface="Poppins"/>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F3F3F3"/>
                    </a:solidFill>
                  </a:tcPr>
                </a:tc>
              </a:tr>
            </a:tbl>
          </a:graphicData>
        </a:graphic>
      </p:graphicFrame>
      <p:sp>
        <p:nvSpPr>
          <p:cNvPr id="1639" name="Google Shape;1639;p67"/>
          <p:cNvSpPr/>
          <p:nvPr/>
        </p:nvSpPr>
        <p:spPr>
          <a:xfrm>
            <a:off x="5721425" y="1596587"/>
            <a:ext cx="400135" cy="381685"/>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1640" name="Google Shape;1640;p67"/>
          <p:cNvSpPr/>
          <p:nvPr/>
        </p:nvSpPr>
        <p:spPr>
          <a:xfrm>
            <a:off x="6374476" y="1529875"/>
            <a:ext cx="522900" cy="522900"/>
          </a:xfrm>
          <a:prstGeom prst="mathMultiply">
            <a:avLst>
              <a:gd fmla="val 23520" name="adj1"/>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3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4" name="Shape 1644"/>
        <p:cNvGrpSpPr/>
        <p:nvPr/>
      </p:nvGrpSpPr>
      <p:grpSpPr>
        <a:xfrm>
          <a:off x="0" y="0"/>
          <a:ext cx="0" cy="0"/>
          <a:chOff x="0" y="0"/>
          <a:chExt cx="0" cy="0"/>
        </a:xfrm>
      </p:grpSpPr>
      <p:grpSp>
        <p:nvGrpSpPr>
          <p:cNvPr id="1645" name="Google Shape;1645;p68"/>
          <p:cNvGrpSpPr/>
          <p:nvPr/>
        </p:nvGrpSpPr>
        <p:grpSpPr>
          <a:xfrm>
            <a:off x="224350" y="224350"/>
            <a:ext cx="7116900" cy="9597300"/>
            <a:chOff x="224350" y="224350"/>
            <a:chExt cx="7116900" cy="9597300"/>
          </a:xfrm>
        </p:grpSpPr>
        <p:sp>
          <p:nvSpPr>
            <p:cNvPr id="1646" name="Google Shape;1646;p68"/>
            <p:cNvSpPr/>
            <p:nvPr/>
          </p:nvSpPr>
          <p:spPr>
            <a:xfrm>
              <a:off x="224350" y="224350"/>
              <a:ext cx="6967500" cy="9597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68"/>
            <p:cNvSpPr/>
            <p:nvPr/>
          </p:nvSpPr>
          <p:spPr>
            <a:xfrm rot="5400000">
              <a:off x="6936250" y="4442350"/>
              <a:ext cx="660600" cy="149400"/>
            </a:xfrm>
            <a:prstGeom prst="triangle">
              <a:avLst>
                <a:gd fmla="val 5088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8" name="Google Shape;1648;p68"/>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05</a:t>
            </a:r>
            <a:endParaRPr/>
          </a:p>
        </p:txBody>
      </p:sp>
      <p:cxnSp>
        <p:nvCxnSpPr>
          <p:cNvPr id="1649" name="Google Shape;1649;p68"/>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650" name="Google Shape;1650;p68"/>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Planning for Instruction Across Learning Environments</a:t>
            </a:r>
            <a:endParaRPr/>
          </a:p>
        </p:txBody>
      </p:sp>
      <p:sp>
        <p:nvSpPr>
          <p:cNvPr id="1651" name="Google Shape;1651;p68">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52" name="Google Shape;1652;p68">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53" name="Google Shape;1653;p68">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54" name="Google Shape;1654;p68">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55" name="Google Shape;1655;p68">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56" name="Google Shape;1656;p68">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57" name="Google Shape;1657;p68">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58" name="Google Shape;1658;p68">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59" name="Google Shape;1659;p68">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60" name="Google Shape;1660;p68">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61" name="Google Shape;1661;p68">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62" name="Google Shape;1662;p68">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663" name="Google Shape;1663;p68">
            <a:hlinkClick action="ppaction://hlinksldjump" r:id="rId15"/>
          </p:cNvPr>
          <p:cNvPicPr preferRelativeResize="0"/>
          <p:nvPr/>
        </p:nvPicPr>
        <p:blipFill>
          <a:blip r:embed="rId16">
            <a:alphaModFix/>
          </a:blip>
          <a:stretch>
            <a:fillRect/>
          </a:stretch>
        </p:blipFill>
        <p:spPr>
          <a:xfrm>
            <a:off x="476675" y="9063250"/>
            <a:ext cx="580200" cy="580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4"/>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a:t>
            </a:r>
            <a:endParaRPr/>
          </a:p>
        </p:txBody>
      </p:sp>
      <p:sp>
        <p:nvSpPr>
          <p:cNvPr id="319" name="Google Shape;319;p24"/>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hlink"/>
                </a:solidFill>
              </a:rPr>
              <a:t>At the start of each session in Module 1, we establish the key terms and </a:t>
            </a:r>
            <a:r>
              <a:rPr lang="en">
                <a:solidFill>
                  <a:schemeClr val="hlink"/>
                </a:solidFill>
              </a:rPr>
              <a:t>working</a:t>
            </a:r>
            <a:r>
              <a:rPr lang="en">
                <a:solidFill>
                  <a:schemeClr val="hlink"/>
                </a:solidFill>
              </a:rPr>
              <a:t> definitions relevant to the session.  </a:t>
            </a:r>
            <a:endParaRPr>
              <a:solidFill>
                <a:schemeClr val="hlink"/>
              </a:solidFill>
            </a:endParaRPr>
          </a:p>
          <a:p>
            <a:pPr indent="0" lvl="0" marL="0" rtl="0" algn="l">
              <a:lnSpc>
                <a:spcPct val="115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rPr b="1" lang="en">
                <a:solidFill>
                  <a:schemeClr val="hlink"/>
                </a:solidFill>
              </a:rPr>
              <a:t>Where did these working definitions come from? </a:t>
            </a:r>
            <a:endParaRPr b="1">
              <a:solidFill>
                <a:schemeClr val="hlink"/>
              </a:solidFill>
            </a:endParaRPr>
          </a:p>
          <a:p>
            <a:pPr indent="0" lvl="0" marL="0" rtl="0" algn="l">
              <a:lnSpc>
                <a:spcPct val="115000"/>
              </a:lnSpc>
              <a:spcBef>
                <a:spcPts val="0"/>
              </a:spcBef>
              <a:spcAft>
                <a:spcPts val="0"/>
              </a:spcAft>
              <a:buNone/>
            </a:pPr>
            <a:r>
              <a:rPr lang="en">
                <a:solidFill>
                  <a:schemeClr val="hlink"/>
                </a:solidFill>
              </a:rPr>
              <a:t>The TALE Academy team developed the working definitions by drawing from multiple sources, including research (e.g., peer-reviewed studies), emerging discourse (e.g., newspaper and blog articles), field use (particularly from </a:t>
            </a:r>
            <a:r>
              <a:rPr lang="en" u="sng">
                <a:solidFill>
                  <a:schemeClr val="hlink"/>
                </a:solidFill>
                <a:hlinkClick r:id="rId3"/>
              </a:rPr>
              <a:t>Phase 1 implementation of the TRLE project</a:t>
            </a:r>
            <a:r>
              <a:rPr lang="en">
                <a:solidFill>
                  <a:schemeClr val="hlink"/>
                </a:solidFill>
              </a:rPr>
              <a:t>), and policy reviews. </a:t>
            </a:r>
            <a:endParaRPr>
              <a:solidFill>
                <a:schemeClr val="hlink"/>
              </a:solidFill>
            </a:endParaRPr>
          </a:p>
          <a:p>
            <a:pPr indent="0" lvl="0" marL="0" rtl="0" algn="l">
              <a:lnSpc>
                <a:spcPct val="115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Clr>
                <a:schemeClr val="hlink"/>
              </a:buClr>
              <a:buSzPts val="1100"/>
              <a:buFont typeface="Arial"/>
              <a:buNone/>
            </a:pPr>
            <a:r>
              <a:rPr b="1" lang="en">
                <a:solidFill>
                  <a:schemeClr val="hlink"/>
                </a:solidFill>
              </a:rPr>
              <a:t>Can I take notes on the key terms throughout the module? </a:t>
            </a:r>
            <a:endParaRPr b="1">
              <a:solidFill>
                <a:schemeClr val="hlink"/>
              </a:solidFill>
            </a:endParaRPr>
          </a:p>
          <a:p>
            <a:pPr indent="0" lvl="0" marL="0" rtl="0" algn="l">
              <a:lnSpc>
                <a:spcPct val="115000"/>
              </a:lnSpc>
              <a:spcBef>
                <a:spcPts val="0"/>
              </a:spcBef>
              <a:spcAft>
                <a:spcPts val="0"/>
              </a:spcAft>
              <a:buNone/>
            </a:pPr>
            <a:r>
              <a:rPr lang="en">
                <a:solidFill>
                  <a:schemeClr val="hlink"/>
                </a:solidFill>
              </a:rPr>
              <a:t>On the same page of this workbook on which we define key terms for each session, there is space for you to add to and refine these definitions, put them in your own words, or note examples related to the terms. This is not an activity that you are required to do. The key terms are for reference purposes only.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sp>
        <p:nvSpPr>
          <p:cNvPr id="320" name="Google Shape;320;p24">
            <a:hlinkClick action="ppaction://hlinksldjump" r:id="rId4"/>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21" name="Google Shape;321;p24">
            <a:hlinkClick action="ppaction://hlinksldjump" r:id="rId5"/>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22" name="Google Shape;322;p24">
            <a:hlinkClick action="ppaction://hlinksldjump" r:id="rId6"/>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23" name="Google Shape;323;p24">
            <a:hlinkClick action="ppaction://hlinksldjump" r:id="rId7"/>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24" name="Google Shape;324;p24">
            <a:hlinkClick action="ppaction://hlinksldjump" r:id="rId8"/>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25" name="Google Shape;325;p24">
            <a:hlinkClick action="ppaction://hlinksldjump" r:id="rId9"/>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26" name="Google Shape;326;p24">
            <a:hlinkClick action="ppaction://hlinksldjump" r:id="rId10"/>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27" name="Google Shape;327;p24">
            <a:hlinkClick action="ppaction://hlinksldjump" r:id="rId11"/>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28" name="Google Shape;328;p24">
            <a:hlinkClick action="ppaction://hlinksldjump" r:id="rId12"/>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29" name="Google Shape;329;p24">
            <a:hlinkClick action="ppaction://hlinksldjump" r:id="rId13"/>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pSp>
        <p:nvGrpSpPr>
          <p:cNvPr id="330" name="Google Shape;330;p24"/>
          <p:cNvGrpSpPr/>
          <p:nvPr/>
        </p:nvGrpSpPr>
        <p:grpSpPr>
          <a:xfrm>
            <a:off x="1409720" y="8114071"/>
            <a:ext cx="726183" cy="523289"/>
            <a:chOff x="2726625" y="3753879"/>
            <a:chExt cx="505769" cy="364433"/>
          </a:xfrm>
        </p:grpSpPr>
        <p:sp>
          <p:nvSpPr>
            <p:cNvPr id="331" name="Google Shape;331;p24"/>
            <p:cNvSpPr/>
            <p:nvPr/>
          </p:nvSpPr>
          <p:spPr>
            <a:xfrm>
              <a:off x="2726625" y="384239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2" name="Google Shape;332;p24"/>
            <p:cNvSpPr/>
            <p:nvPr/>
          </p:nvSpPr>
          <p:spPr>
            <a:xfrm>
              <a:off x="2726625" y="3900037"/>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3" name="Google Shape;333;p24"/>
            <p:cNvSpPr/>
            <p:nvPr/>
          </p:nvSpPr>
          <p:spPr>
            <a:xfrm>
              <a:off x="2726625" y="3957681"/>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4" name="Google Shape;334;p24"/>
            <p:cNvSpPr/>
            <p:nvPr/>
          </p:nvSpPr>
          <p:spPr>
            <a:xfrm>
              <a:off x="2726625" y="4015325"/>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5" name="Google Shape;335;p24"/>
            <p:cNvSpPr/>
            <p:nvPr/>
          </p:nvSpPr>
          <p:spPr>
            <a:xfrm>
              <a:off x="2760872" y="3871337"/>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6" name="Google Shape;336;p24"/>
            <p:cNvSpPr/>
            <p:nvPr/>
          </p:nvSpPr>
          <p:spPr>
            <a:xfrm>
              <a:off x="2760872" y="3928979"/>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7" name="Google Shape;337;p24"/>
            <p:cNvSpPr/>
            <p:nvPr/>
          </p:nvSpPr>
          <p:spPr>
            <a:xfrm>
              <a:off x="2760872" y="3986623"/>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8" name="Google Shape;338;p24"/>
            <p:cNvSpPr/>
            <p:nvPr/>
          </p:nvSpPr>
          <p:spPr>
            <a:xfrm>
              <a:off x="3100462" y="3837088"/>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9" name="Google Shape;339;p24"/>
            <p:cNvSpPr/>
            <p:nvPr/>
          </p:nvSpPr>
          <p:spPr>
            <a:xfrm>
              <a:off x="3100462" y="3894732"/>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0" name="Google Shape;340;p24"/>
            <p:cNvSpPr/>
            <p:nvPr/>
          </p:nvSpPr>
          <p:spPr>
            <a:xfrm>
              <a:off x="3100462" y="3952376"/>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1" name="Google Shape;341;p24"/>
            <p:cNvSpPr/>
            <p:nvPr/>
          </p:nvSpPr>
          <p:spPr>
            <a:xfrm>
              <a:off x="3100462" y="4010017"/>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2" name="Google Shape;342;p24"/>
            <p:cNvSpPr/>
            <p:nvPr/>
          </p:nvSpPr>
          <p:spPr>
            <a:xfrm>
              <a:off x="3134711" y="3866030"/>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3" name="Google Shape;343;p24"/>
            <p:cNvSpPr/>
            <p:nvPr/>
          </p:nvSpPr>
          <p:spPr>
            <a:xfrm>
              <a:off x="3134711" y="3923674"/>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4" name="Google Shape;344;p24"/>
            <p:cNvSpPr/>
            <p:nvPr/>
          </p:nvSpPr>
          <p:spPr>
            <a:xfrm>
              <a:off x="3134711" y="3981075"/>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5" name="Google Shape;345;p24"/>
            <p:cNvSpPr/>
            <p:nvPr/>
          </p:nvSpPr>
          <p:spPr>
            <a:xfrm>
              <a:off x="2800427" y="3840947"/>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6" name="Google Shape;346;p24"/>
            <p:cNvSpPr/>
            <p:nvPr/>
          </p:nvSpPr>
          <p:spPr>
            <a:xfrm>
              <a:off x="2800427" y="3898591"/>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7" name="Google Shape;347;p24"/>
            <p:cNvSpPr/>
            <p:nvPr/>
          </p:nvSpPr>
          <p:spPr>
            <a:xfrm>
              <a:off x="2800427" y="3956235"/>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8" name="Google Shape;348;p24"/>
            <p:cNvSpPr/>
            <p:nvPr/>
          </p:nvSpPr>
          <p:spPr>
            <a:xfrm>
              <a:off x="2800427" y="4013876"/>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9" name="Google Shape;349;p24"/>
            <p:cNvSpPr/>
            <p:nvPr/>
          </p:nvSpPr>
          <p:spPr>
            <a:xfrm>
              <a:off x="2834917" y="3869889"/>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0" name="Google Shape;350;p24"/>
            <p:cNvSpPr/>
            <p:nvPr/>
          </p:nvSpPr>
          <p:spPr>
            <a:xfrm>
              <a:off x="2834917" y="3927533"/>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1" name="Google Shape;351;p24"/>
            <p:cNvSpPr/>
            <p:nvPr/>
          </p:nvSpPr>
          <p:spPr>
            <a:xfrm>
              <a:off x="2834917" y="3985177"/>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2" name="Google Shape;352;p24"/>
            <p:cNvSpPr/>
            <p:nvPr/>
          </p:nvSpPr>
          <p:spPr>
            <a:xfrm>
              <a:off x="2874231" y="3841671"/>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3" name="Google Shape;353;p24"/>
            <p:cNvSpPr/>
            <p:nvPr/>
          </p:nvSpPr>
          <p:spPr>
            <a:xfrm>
              <a:off x="2874231" y="389931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4" name="Google Shape;354;p24"/>
            <p:cNvSpPr/>
            <p:nvPr/>
          </p:nvSpPr>
          <p:spPr>
            <a:xfrm>
              <a:off x="2874231" y="3956956"/>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5" name="Google Shape;355;p24"/>
            <p:cNvSpPr/>
            <p:nvPr/>
          </p:nvSpPr>
          <p:spPr>
            <a:xfrm>
              <a:off x="2874231" y="4014600"/>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6" name="Google Shape;356;p24"/>
            <p:cNvSpPr/>
            <p:nvPr/>
          </p:nvSpPr>
          <p:spPr>
            <a:xfrm>
              <a:off x="2908478" y="3870613"/>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7" name="Google Shape;357;p24"/>
            <p:cNvSpPr/>
            <p:nvPr/>
          </p:nvSpPr>
          <p:spPr>
            <a:xfrm>
              <a:off x="2908478" y="3928257"/>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8" name="Google Shape;358;p24"/>
            <p:cNvSpPr/>
            <p:nvPr/>
          </p:nvSpPr>
          <p:spPr>
            <a:xfrm>
              <a:off x="2908478" y="3985899"/>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9" name="Google Shape;359;p24"/>
            <p:cNvSpPr/>
            <p:nvPr/>
          </p:nvSpPr>
          <p:spPr>
            <a:xfrm>
              <a:off x="2948032" y="3840223"/>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0" name="Google Shape;360;p24"/>
            <p:cNvSpPr/>
            <p:nvPr/>
          </p:nvSpPr>
          <p:spPr>
            <a:xfrm>
              <a:off x="2948032" y="3897867"/>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1" name="Google Shape;361;p24"/>
            <p:cNvSpPr/>
            <p:nvPr/>
          </p:nvSpPr>
          <p:spPr>
            <a:xfrm>
              <a:off x="2948032" y="3955511"/>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2" name="Google Shape;362;p24"/>
            <p:cNvSpPr/>
            <p:nvPr/>
          </p:nvSpPr>
          <p:spPr>
            <a:xfrm>
              <a:off x="2948032" y="401315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3" name="Google Shape;363;p24"/>
            <p:cNvSpPr/>
            <p:nvPr/>
          </p:nvSpPr>
          <p:spPr>
            <a:xfrm>
              <a:off x="2982523" y="386916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4" name="Google Shape;364;p24"/>
            <p:cNvSpPr/>
            <p:nvPr/>
          </p:nvSpPr>
          <p:spPr>
            <a:xfrm>
              <a:off x="2982523" y="3926809"/>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5" name="Google Shape;365;p24"/>
            <p:cNvSpPr/>
            <p:nvPr/>
          </p:nvSpPr>
          <p:spPr>
            <a:xfrm>
              <a:off x="2982523" y="3984212"/>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6" name="Google Shape;366;p24"/>
            <p:cNvSpPr/>
            <p:nvPr/>
          </p:nvSpPr>
          <p:spPr>
            <a:xfrm>
              <a:off x="2982523" y="3753879"/>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7" name="Google Shape;367;p24"/>
            <p:cNvSpPr/>
            <p:nvPr/>
          </p:nvSpPr>
          <p:spPr>
            <a:xfrm>
              <a:off x="3024490" y="3782097"/>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8" name="Google Shape;368;p24"/>
            <p:cNvSpPr/>
            <p:nvPr/>
          </p:nvSpPr>
          <p:spPr>
            <a:xfrm>
              <a:off x="3024490" y="4060668"/>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9" name="Google Shape;369;p24"/>
            <p:cNvSpPr/>
            <p:nvPr/>
          </p:nvSpPr>
          <p:spPr>
            <a:xfrm>
              <a:off x="2982523" y="3811523"/>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0" name="Google Shape;370;p24"/>
            <p:cNvSpPr/>
            <p:nvPr/>
          </p:nvSpPr>
          <p:spPr>
            <a:xfrm>
              <a:off x="3176676" y="3894732"/>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1" name="Google Shape;371;p24"/>
            <p:cNvSpPr/>
            <p:nvPr/>
          </p:nvSpPr>
          <p:spPr>
            <a:xfrm>
              <a:off x="3213580" y="3923674"/>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2" name="Google Shape;372;p24"/>
            <p:cNvSpPr/>
            <p:nvPr/>
          </p:nvSpPr>
          <p:spPr>
            <a:xfrm>
              <a:off x="3176676" y="3952376"/>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3" name="Google Shape;373;p24"/>
            <p:cNvSpPr/>
            <p:nvPr/>
          </p:nvSpPr>
          <p:spPr>
            <a:xfrm>
              <a:off x="2985900" y="4041854"/>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4" name="Google Shape;374;p24"/>
            <p:cNvSpPr/>
            <p:nvPr/>
          </p:nvSpPr>
          <p:spPr>
            <a:xfrm>
              <a:off x="2985900" y="4099498"/>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5" name="Google Shape;375;p24"/>
            <p:cNvSpPr/>
            <p:nvPr/>
          </p:nvSpPr>
          <p:spPr>
            <a:xfrm>
              <a:off x="3024490" y="3837088"/>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6" name="Google Shape;376;p24"/>
            <p:cNvSpPr/>
            <p:nvPr/>
          </p:nvSpPr>
          <p:spPr>
            <a:xfrm>
              <a:off x="3024490" y="3894732"/>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7" name="Google Shape;377;p24"/>
            <p:cNvSpPr/>
            <p:nvPr/>
          </p:nvSpPr>
          <p:spPr>
            <a:xfrm>
              <a:off x="3024490" y="3952376"/>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8" name="Google Shape;378;p24"/>
            <p:cNvSpPr/>
            <p:nvPr/>
          </p:nvSpPr>
          <p:spPr>
            <a:xfrm>
              <a:off x="3024490" y="4010017"/>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9" name="Google Shape;379;p24"/>
            <p:cNvSpPr/>
            <p:nvPr/>
          </p:nvSpPr>
          <p:spPr>
            <a:xfrm>
              <a:off x="3058737" y="3866030"/>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0" name="Google Shape;380;p24"/>
            <p:cNvSpPr/>
            <p:nvPr/>
          </p:nvSpPr>
          <p:spPr>
            <a:xfrm>
              <a:off x="3058737" y="3923674"/>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1" name="Google Shape;381;p24"/>
            <p:cNvSpPr/>
            <p:nvPr/>
          </p:nvSpPr>
          <p:spPr>
            <a:xfrm>
              <a:off x="3058737" y="3981075"/>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2" name="Google Shape;382;p24"/>
            <p:cNvSpPr/>
            <p:nvPr/>
          </p:nvSpPr>
          <p:spPr>
            <a:xfrm>
              <a:off x="3058737" y="3808386"/>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83" name="Google Shape;383;p24"/>
            <p:cNvSpPr/>
            <p:nvPr/>
          </p:nvSpPr>
          <p:spPr>
            <a:xfrm>
              <a:off x="3062115" y="4038719"/>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384" name="Google Shape;384;p24">
            <a:hlinkClick action="ppaction://hlinksldjump" r:id="rId1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5" name="Google Shape;385;p24">
            <a:hlinkClick action="ppaction://hlinksldjump" r:id="rId1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6" name="Google Shape;386;p24">
            <a:hlinkClick action="ppaction://hlinksldjump" r:id="rId16"/>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7" name="Google Shape;387;p24">
            <a:hlinkClick action="ppaction://hlinksldjump" r:id="rId17"/>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8" name="Google Shape;388;p24">
            <a:hlinkClick action="ppaction://hlinksldjump" r:id="rId18"/>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9" name="Google Shape;389;p24">
            <a:hlinkClick action="ppaction://hlinksldjump" r:id="rId19"/>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0" name="Google Shape;390;p24">
            <a:hlinkClick action="ppaction://hlinksldjump" r:id="rId20"/>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1" name="Google Shape;391;p24">
            <a:hlinkClick action="ppaction://hlinksldjump" r:id="rId21"/>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2" name="Google Shape;392;p24">
            <a:hlinkClick action="ppaction://hlinksldjump" r:id="rId22"/>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3" name="Google Shape;393;p24">
            <a:hlinkClick action="ppaction://hlinksldjump" r:id="rId23"/>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7" name="Shape 1667"/>
        <p:cNvGrpSpPr/>
        <p:nvPr/>
      </p:nvGrpSpPr>
      <p:grpSpPr>
        <a:xfrm>
          <a:off x="0" y="0"/>
          <a:ext cx="0" cy="0"/>
          <a:chOff x="0" y="0"/>
          <a:chExt cx="0" cy="0"/>
        </a:xfrm>
      </p:grpSpPr>
      <p:sp>
        <p:nvSpPr>
          <p:cNvPr id="1668" name="Google Shape;1668;p69"/>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669" name="Google Shape;1669;p69"/>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sp>
        <p:nvSpPr>
          <p:cNvPr id="1670" name="Google Shape;1670;p69">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71" name="Google Shape;1671;p69">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72" name="Google Shape;1672;p69">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73" name="Google Shape;1673;p69">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74" name="Google Shape;1674;p69">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75" name="Google Shape;1675;p69">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76" name="Google Shape;1676;p69">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77" name="Google Shape;1677;p69">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78" name="Google Shape;1678;p69">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79" name="Google Shape;1679;p69">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1680" name="Google Shape;1680;p69"/>
          <p:cNvGraphicFramePr/>
          <p:nvPr/>
        </p:nvGraphicFramePr>
        <p:xfrm>
          <a:off x="504825" y="1090700"/>
          <a:ext cx="3000000" cy="3000000"/>
        </p:xfrm>
        <a:graphic>
          <a:graphicData uri="http://schemas.openxmlformats.org/drawingml/2006/table">
            <a:tbl>
              <a:tblPr>
                <a:noFill/>
                <a:tableStyleId>{FC72AE3C-9F97-4905-AC4B-5E5AFB15FA01}</a:tableStyleId>
              </a:tblPr>
              <a:tblGrid>
                <a:gridCol w="1470850"/>
                <a:gridCol w="2824950"/>
                <a:gridCol w="2147900"/>
              </a:tblGrid>
              <a:tr h="3810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a:solidFill>
                            <a:srgbClr val="333333"/>
                          </a:solidFill>
                          <a:latin typeface="Poppins"/>
                          <a:ea typeface="Poppins"/>
                          <a:cs typeface="Poppins"/>
                          <a:sym typeface="Poppins"/>
                        </a:rPr>
                        <a:t>Backward Design (also known as Backward Planning or Backward Mapping)</a:t>
                      </a:r>
                      <a:endParaRPr b="1">
                        <a:solidFill>
                          <a:srgbClr val="333333"/>
                        </a:solidFill>
                        <a:latin typeface="Poppins"/>
                        <a:ea typeface="Poppins"/>
                        <a:cs typeface="Poppins"/>
                        <a:sym typeface="Poppins"/>
                      </a:endParaRPr>
                    </a:p>
                    <a:p>
                      <a:pPr indent="0" lvl="0" marL="0" rtl="0" algn="l">
                        <a:lnSpc>
                          <a:spcPct val="115000"/>
                        </a:lnSpc>
                        <a:spcBef>
                          <a:spcPts val="0"/>
                        </a:spcBef>
                        <a:spcAft>
                          <a:spcPts val="0"/>
                        </a:spcAft>
                        <a:buNone/>
                      </a:pPr>
                      <a:r>
                        <a:t/>
                      </a:r>
                      <a:endParaRPr>
                        <a:solidFill>
                          <a:srgbClr val="333333"/>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333333"/>
                          </a:solidFill>
                          <a:latin typeface="Poppins"/>
                          <a:ea typeface="Poppins"/>
                          <a:cs typeface="Poppins"/>
                          <a:sym typeface="Poppins"/>
                        </a:rPr>
                        <a:t>A process that educators use to design </a:t>
                      </a:r>
                      <a:r>
                        <a:rPr lang="en">
                          <a:solidFill>
                            <a:srgbClr val="333333"/>
                          </a:solidFill>
                          <a:uFill>
                            <a:noFill/>
                          </a:uFill>
                          <a:latin typeface="Poppins"/>
                          <a:ea typeface="Poppins"/>
                          <a:cs typeface="Poppins"/>
                          <a:sym typeface="Poppins"/>
                          <a:hlinkClick r:id="rId13">
                            <a:extLst>
                              <a:ext uri="{A12FA001-AC4F-418D-AE19-62706E023703}">
                                <ahyp:hlinkClr val="tx"/>
                              </a:ext>
                            </a:extLst>
                          </a:hlinkClick>
                        </a:rPr>
                        <a:t>learning experiences</a:t>
                      </a:r>
                      <a:r>
                        <a:rPr lang="en">
                          <a:solidFill>
                            <a:srgbClr val="333333"/>
                          </a:solidFill>
                          <a:latin typeface="Poppins"/>
                          <a:ea typeface="Poppins"/>
                          <a:cs typeface="Poppins"/>
                          <a:sym typeface="Poppins"/>
                        </a:rPr>
                        <a:t> and instructional techniques to achieve specific learning goals; it helps teachers focus on the goal (learning) rather than the process (teaching).</a:t>
                      </a:r>
                      <a:endParaRPr>
                        <a:solidFill>
                          <a:srgbClr val="333333"/>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a:solidFill>
                            <a:srgbClr val="333333"/>
                          </a:solidFill>
                          <a:latin typeface="Poppins"/>
                          <a:ea typeface="Poppins"/>
                          <a:cs typeface="Poppins"/>
                          <a:sym typeface="Poppins"/>
                        </a:rPr>
                        <a:t>Deeper Learning</a:t>
                      </a:r>
                      <a:endParaRPr b="1">
                        <a:solidFill>
                          <a:srgbClr val="333333"/>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333333"/>
                          </a:solidFill>
                          <a:latin typeface="Poppins"/>
                          <a:ea typeface="Poppins"/>
                          <a:cs typeface="Poppins"/>
                          <a:sym typeface="Poppins"/>
                        </a:rPr>
                        <a:t>A curriculum and instruction orientation that seeks to support students’ development of skills such as collaboration, communication, and creative problem-solving</a:t>
                      </a:r>
                      <a:endParaRPr>
                        <a:solidFill>
                          <a:srgbClr val="333333"/>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a:solidFill>
                            <a:srgbClr val="333333"/>
                          </a:solidFill>
                          <a:latin typeface="Poppins"/>
                          <a:ea typeface="Poppins"/>
                          <a:cs typeface="Poppins"/>
                          <a:sym typeface="Poppins"/>
                        </a:rPr>
                        <a:t>Essential Questions</a:t>
                      </a:r>
                      <a:endParaRPr b="1">
                        <a:solidFill>
                          <a:srgbClr val="333333"/>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333333"/>
                          </a:solidFill>
                          <a:latin typeface="Poppins"/>
                          <a:ea typeface="Poppins"/>
                          <a:cs typeface="Poppins"/>
                          <a:sym typeface="Poppins"/>
                        </a:rPr>
                        <a:t>O</a:t>
                      </a:r>
                      <a:r>
                        <a:rPr lang="en">
                          <a:solidFill>
                            <a:srgbClr val="333333"/>
                          </a:solidFill>
                          <a:latin typeface="Poppins"/>
                          <a:ea typeface="Poppins"/>
                          <a:cs typeface="Poppins"/>
                          <a:sym typeface="Poppins"/>
                        </a:rPr>
                        <a:t>verarching or topical questions that guide the lesson plan</a:t>
                      </a:r>
                      <a:endParaRPr>
                        <a:solidFill>
                          <a:srgbClr val="333333"/>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a:solidFill>
                            <a:srgbClr val="333333"/>
                          </a:solidFill>
                          <a:latin typeface="Poppins"/>
                          <a:ea typeface="Poppins"/>
                          <a:cs typeface="Poppins"/>
                          <a:sym typeface="Poppins"/>
                        </a:rPr>
                        <a:t>Learner Variability</a:t>
                      </a:r>
                      <a:endParaRPr b="1">
                        <a:solidFill>
                          <a:srgbClr val="333333"/>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333333"/>
                          </a:solidFill>
                          <a:latin typeface="Poppins"/>
                          <a:ea typeface="Poppins"/>
                          <a:cs typeface="Poppins"/>
                          <a:sym typeface="Poppins"/>
                        </a:rPr>
                        <a:t>The recognition that all students differ. Learning sciences research shows that these differences matter for learning. Variability among learners is the rule rather than the exception.</a:t>
                      </a:r>
                      <a:endParaRPr>
                        <a:solidFill>
                          <a:srgbClr val="333333"/>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sp>
        <p:nvSpPr>
          <p:cNvPr id="1681" name="Google Shape;1681;p69">
            <a:hlinkClick action="ppaction://hlinksldjump" r:id="rId1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82" name="Google Shape;1682;p69">
            <a:hlinkClick action="ppaction://hlinksldjump" r:id="rId15"/>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83" name="Google Shape;1683;p69"/>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7" name="Shape 1687"/>
        <p:cNvGrpSpPr/>
        <p:nvPr/>
      </p:nvGrpSpPr>
      <p:grpSpPr>
        <a:xfrm>
          <a:off x="0" y="0"/>
          <a:ext cx="0" cy="0"/>
          <a:chOff x="0" y="0"/>
          <a:chExt cx="0" cy="0"/>
        </a:xfrm>
      </p:grpSpPr>
      <p:sp>
        <p:nvSpPr>
          <p:cNvPr id="1688" name="Google Shape;1688;p70"/>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(Continued) </a:t>
            </a:r>
            <a:endParaRPr/>
          </a:p>
        </p:txBody>
      </p:sp>
      <p:sp>
        <p:nvSpPr>
          <p:cNvPr id="1689" name="Google Shape;1689;p70"/>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sp>
        <p:nvSpPr>
          <p:cNvPr id="1690" name="Google Shape;1690;p70">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91" name="Google Shape;1691;p70">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92" name="Google Shape;1692;p70">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93" name="Google Shape;1693;p70">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94" name="Google Shape;1694;p70">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95" name="Google Shape;1695;p70">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96" name="Google Shape;1696;p70">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97" name="Google Shape;1697;p70">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98" name="Google Shape;1698;p70">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99" name="Google Shape;1699;p70">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1700" name="Google Shape;1700;p70"/>
          <p:cNvGraphicFramePr/>
          <p:nvPr/>
        </p:nvGraphicFramePr>
        <p:xfrm>
          <a:off x="504825" y="1090700"/>
          <a:ext cx="3000000" cy="3000000"/>
        </p:xfrm>
        <a:graphic>
          <a:graphicData uri="http://schemas.openxmlformats.org/drawingml/2006/table">
            <a:tbl>
              <a:tblPr>
                <a:noFill/>
                <a:tableStyleId>{FC72AE3C-9F97-4905-AC4B-5E5AFB15FA01}</a:tableStyleId>
              </a:tblPr>
              <a:tblGrid>
                <a:gridCol w="1470850"/>
                <a:gridCol w="2824950"/>
                <a:gridCol w="2147900"/>
              </a:tblGrid>
              <a:tr h="3810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a:solidFill>
                            <a:srgbClr val="333333"/>
                          </a:solidFill>
                          <a:latin typeface="Poppins"/>
                          <a:ea typeface="Poppins"/>
                          <a:cs typeface="Poppins"/>
                          <a:sym typeface="Poppins"/>
                        </a:rPr>
                        <a:t>Resilient Design for Learning</a:t>
                      </a:r>
                      <a:endParaRPr b="1">
                        <a:solidFill>
                          <a:srgbClr val="333333"/>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333333"/>
                          </a:solidFill>
                          <a:latin typeface="Poppins"/>
                          <a:ea typeface="Poppins"/>
                          <a:cs typeface="Poppins"/>
                          <a:sym typeface="Poppins"/>
                        </a:rPr>
                        <a:t>A three-principle framework for implementing resilient pedagogy that includes planning for extensibility, flexibility, and redundancy</a:t>
                      </a:r>
                      <a:endParaRPr>
                        <a:solidFill>
                          <a:srgbClr val="333333"/>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a:solidFill>
                            <a:srgbClr val="333333"/>
                          </a:solidFill>
                          <a:latin typeface="Poppins"/>
                          <a:ea typeface="Poppins"/>
                          <a:cs typeface="Poppins"/>
                          <a:sym typeface="Poppins"/>
                        </a:rPr>
                        <a:t>Resilient Pedagogy</a:t>
                      </a:r>
                      <a:endParaRPr b="1">
                        <a:solidFill>
                          <a:srgbClr val="333333"/>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333333"/>
                          </a:solidFill>
                          <a:latin typeface="Poppins"/>
                          <a:ea typeface="Poppins"/>
                          <a:cs typeface="Poppins"/>
                          <a:sym typeface="Poppins"/>
                        </a:rPr>
                        <a:t>The ability to facilitate learning experiences that are adaptable to fluctuating conditions and disruptions and across learning environments</a:t>
                      </a:r>
                      <a:endParaRPr>
                        <a:solidFill>
                          <a:srgbClr val="333333"/>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a:solidFill>
                            <a:srgbClr val="333333"/>
                          </a:solidFill>
                          <a:latin typeface="Poppins"/>
                          <a:ea typeface="Poppins"/>
                          <a:cs typeface="Poppins"/>
                          <a:sym typeface="Poppins"/>
                        </a:rPr>
                        <a:t>Universal Design for Learning (UDL)</a:t>
                      </a:r>
                      <a:endParaRPr b="1">
                        <a:solidFill>
                          <a:srgbClr val="333333"/>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333333"/>
                          </a:solidFill>
                          <a:latin typeface="Poppins"/>
                          <a:ea typeface="Poppins"/>
                          <a:cs typeface="Poppins"/>
                          <a:sym typeface="Poppins"/>
                        </a:rPr>
                        <a:t>An educational framework that guides the development of flexible </a:t>
                      </a:r>
                      <a:r>
                        <a:rPr lang="en">
                          <a:solidFill>
                            <a:srgbClr val="333333"/>
                          </a:solidFill>
                          <a:uFill>
                            <a:noFill/>
                          </a:uFill>
                          <a:latin typeface="Poppins"/>
                          <a:ea typeface="Poppins"/>
                          <a:cs typeface="Poppins"/>
                          <a:sym typeface="Poppins"/>
                          <a:hlinkClick r:id="rId13">
                            <a:extLst>
                              <a:ext uri="{A12FA001-AC4F-418D-AE19-62706E023703}">
                                <ahyp:hlinkClr val="tx"/>
                              </a:ext>
                            </a:extLst>
                          </a:hlinkClick>
                        </a:rPr>
                        <a:t>learning environments</a:t>
                      </a:r>
                      <a:r>
                        <a:rPr lang="en">
                          <a:solidFill>
                            <a:srgbClr val="333333"/>
                          </a:solidFill>
                          <a:latin typeface="Poppins"/>
                          <a:ea typeface="Poppins"/>
                          <a:cs typeface="Poppins"/>
                          <a:sym typeface="Poppins"/>
                        </a:rPr>
                        <a:t> and </a:t>
                      </a:r>
                      <a:r>
                        <a:rPr lang="en">
                          <a:solidFill>
                            <a:srgbClr val="333333"/>
                          </a:solidFill>
                          <a:uFill>
                            <a:noFill/>
                          </a:uFill>
                          <a:latin typeface="Poppins"/>
                          <a:ea typeface="Poppins"/>
                          <a:cs typeface="Poppins"/>
                          <a:sym typeface="Poppins"/>
                          <a:hlinkClick r:id="rId14">
                            <a:extLst>
                              <a:ext uri="{A12FA001-AC4F-418D-AE19-62706E023703}">
                                <ahyp:hlinkClr val="tx"/>
                              </a:ext>
                            </a:extLst>
                          </a:hlinkClick>
                        </a:rPr>
                        <a:t>learning spaces</a:t>
                      </a:r>
                      <a:r>
                        <a:rPr lang="en">
                          <a:solidFill>
                            <a:srgbClr val="333333"/>
                          </a:solidFill>
                          <a:latin typeface="Poppins"/>
                          <a:ea typeface="Poppins"/>
                          <a:cs typeface="Poppins"/>
                          <a:sym typeface="Poppins"/>
                        </a:rPr>
                        <a:t> that can accommodate individual learning differences</a:t>
                      </a:r>
                      <a:endParaRPr>
                        <a:solidFill>
                          <a:srgbClr val="333333"/>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sp>
        <p:nvSpPr>
          <p:cNvPr id="1701" name="Google Shape;1701;p70">
            <a:hlinkClick action="ppaction://hlinksldjump" r:id="rId1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2" name="Google Shape;1702;p70">
            <a:hlinkClick action="ppaction://hlinksldjump" r:id="rId16"/>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6" name="Shape 1706"/>
        <p:cNvGrpSpPr/>
        <p:nvPr/>
      </p:nvGrpSpPr>
      <p:grpSpPr>
        <a:xfrm>
          <a:off x="0" y="0"/>
          <a:ext cx="0" cy="0"/>
          <a:chOff x="0" y="0"/>
          <a:chExt cx="0" cy="0"/>
        </a:xfrm>
      </p:grpSpPr>
      <p:sp>
        <p:nvSpPr>
          <p:cNvPr id="1707" name="Google Shape;1707;p71"/>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1.5.1 - </a:t>
            </a:r>
            <a:r>
              <a:rPr lang="en"/>
              <a:t>Forward</a:t>
            </a:r>
            <a:r>
              <a:rPr lang="en"/>
              <a:t> or Backward?</a:t>
            </a:r>
            <a:endParaRPr/>
          </a:p>
          <a:p>
            <a:pPr indent="0" lvl="0" marL="0" rtl="0" algn="l">
              <a:spcBef>
                <a:spcPts val="0"/>
              </a:spcBef>
              <a:spcAft>
                <a:spcPts val="0"/>
              </a:spcAft>
              <a:buNone/>
            </a:pPr>
            <a:r>
              <a:t/>
            </a:r>
            <a:endParaRPr/>
          </a:p>
        </p:txBody>
      </p:sp>
      <p:sp>
        <p:nvSpPr>
          <p:cNvPr id="1708" name="Google Shape;1708;p71"/>
          <p:cNvSpPr txBox="1"/>
          <p:nvPr>
            <p:ph idx="1" type="body"/>
          </p:nvPr>
        </p:nvSpPr>
        <p:spPr>
          <a:xfrm>
            <a:off x="374550" y="952500"/>
            <a:ext cx="6514500" cy="868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ENGAGE: Activate Prior Knowledge</a:t>
            </a:r>
            <a:endParaRPr b="1"/>
          </a:p>
          <a:p>
            <a:pPr indent="0" lvl="0" marL="0" rtl="0" algn="l">
              <a:spcBef>
                <a:spcPts val="0"/>
              </a:spcBef>
              <a:spcAft>
                <a:spcPts val="0"/>
              </a:spcAft>
              <a:buNone/>
            </a:pPr>
            <a:r>
              <a:t/>
            </a:r>
            <a:endParaRPr b="1" sz="1600"/>
          </a:p>
          <a:p>
            <a:pPr indent="0" lvl="0" marL="0" rtl="0" algn="l">
              <a:lnSpc>
                <a:spcPct val="100000"/>
              </a:lnSpc>
              <a:spcBef>
                <a:spcPts val="0"/>
              </a:spcBef>
              <a:spcAft>
                <a:spcPts val="0"/>
              </a:spcAft>
              <a:buNone/>
            </a:pPr>
            <a:r>
              <a:rPr lang="en">
                <a:solidFill>
                  <a:schemeClr val="hlink"/>
                </a:solidFill>
              </a:rPr>
              <a:t>We can plan in two directions: forward or backward.</a:t>
            </a:r>
            <a:endParaRPr>
              <a:solidFill>
                <a:schemeClr val="hlink"/>
              </a:solidFill>
            </a:endParaRPr>
          </a:p>
          <a:p>
            <a:pPr indent="0" lvl="0" marL="0" rtl="0" algn="l">
              <a:lnSpc>
                <a:spcPct val="100000"/>
              </a:lnSpc>
              <a:spcBef>
                <a:spcPts val="0"/>
              </a:spcBef>
              <a:spcAft>
                <a:spcPts val="0"/>
              </a:spcAft>
              <a:buNone/>
            </a:pPr>
            <a:r>
              <a:t/>
            </a:r>
            <a:endParaRPr sz="1700">
              <a:solidFill>
                <a:schemeClr val="hlink"/>
              </a:solidFill>
            </a:endParaRPr>
          </a:p>
          <a:p>
            <a:pPr indent="0" lvl="0" marL="0" rtl="0" algn="l">
              <a:lnSpc>
                <a:spcPct val="100000"/>
              </a:lnSpc>
              <a:spcBef>
                <a:spcPts val="0"/>
              </a:spcBef>
              <a:spcAft>
                <a:spcPts val="0"/>
              </a:spcAft>
              <a:buNone/>
            </a:pPr>
            <a:r>
              <a:rPr b="1" lang="en">
                <a:solidFill>
                  <a:schemeClr val="hlink"/>
                </a:solidFill>
              </a:rPr>
              <a:t>Forward planning</a:t>
            </a:r>
            <a:r>
              <a:rPr lang="en">
                <a:solidFill>
                  <a:schemeClr val="hlink"/>
                </a:solidFill>
              </a:rPr>
              <a:t> is familiar. Teachers</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identify a topic or content that needs to be taught,</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plan a sequence of lessons/activities to teach that content, and </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create an assessment to measure the learning.</a:t>
            </a:r>
            <a:endParaRPr>
              <a:solidFill>
                <a:schemeClr val="hlink"/>
              </a:solidFill>
            </a:endParaRPr>
          </a:p>
          <a:p>
            <a:pPr indent="0" lvl="0" marL="0" rtl="0" algn="l">
              <a:lnSpc>
                <a:spcPct val="100000"/>
              </a:lnSpc>
              <a:spcBef>
                <a:spcPts val="0"/>
              </a:spcBef>
              <a:spcAft>
                <a:spcPts val="0"/>
              </a:spcAft>
              <a:buNone/>
            </a:pPr>
            <a:r>
              <a:t/>
            </a:r>
            <a:endParaRPr sz="1700">
              <a:solidFill>
                <a:schemeClr val="hlink"/>
              </a:solidFill>
            </a:endParaRPr>
          </a:p>
          <a:p>
            <a:pPr indent="0" lvl="0" marL="0" rtl="0" algn="l">
              <a:lnSpc>
                <a:spcPct val="100000"/>
              </a:lnSpc>
              <a:spcBef>
                <a:spcPts val="0"/>
              </a:spcBef>
              <a:spcAft>
                <a:spcPts val="0"/>
              </a:spcAft>
              <a:buNone/>
            </a:pPr>
            <a:r>
              <a:rPr b="1" lang="en">
                <a:solidFill>
                  <a:schemeClr val="hlink"/>
                </a:solidFill>
              </a:rPr>
              <a:t>Backward planning</a:t>
            </a:r>
            <a:r>
              <a:rPr lang="en">
                <a:solidFill>
                  <a:schemeClr val="hlink"/>
                </a:solidFill>
              </a:rPr>
              <a:t> is one strategy we will learn more about in this session. In backward planning, teachers</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identify the core skills that students should gain, </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design assessments that allow students to show what they have learned, and</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develop activities, materials, and resources that lead to the essential skills and understanding.</a:t>
            </a:r>
            <a:endParaRPr>
              <a:solidFill>
                <a:schemeClr val="hlink"/>
              </a:solidFill>
            </a:endParaRPr>
          </a:p>
          <a:p>
            <a:pPr indent="0" lvl="0" marL="0" rtl="0" algn="l">
              <a:lnSpc>
                <a:spcPct val="100000"/>
              </a:lnSpc>
              <a:spcBef>
                <a:spcPts val="0"/>
              </a:spcBef>
              <a:spcAft>
                <a:spcPts val="0"/>
              </a:spcAft>
              <a:buNone/>
            </a:pPr>
            <a:r>
              <a:t/>
            </a:r>
            <a:endParaRPr i="1" sz="1700">
              <a:solidFill>
                <a:schemeClr val="hlink"/>
              </a:solidFill>
            </a:endParaRPr>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As a </a:t>
            </a:r>
            <a:r>
              <a:rPr i="1" lang="en">
                <a:solidFill>
                  <a:schemeClr val="hlink"/>
                </a:solidFill>
              </a:rPr>
              <a:t>thought exercise</a:t>
            </a:r>
            <a:r>
              <a:rPr lang="en">
                <a:solidFill>
                  <a:schemeClr val="hlink"/>
                </a:solidFill>
              </a:rPr>
              <a:t>, think about a lesson you typically plan in a forward (traditional) manner.</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Sketch how the planning would look if you used a backward planning approach. Use the table </a:t>
            </a:r>
            <a:r>
              <a:rPr i="1" lang="en">
                <a:solidFill>
                  <a:schemeClr val="hlink"/>
                </a:solidFill>
              </a:rPr>
              <a:t>on the following page. </a:t>
            </a:r>
            <a:endParaRPr i="1">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An example is provided on the following page, as well. After you’ve read the example, you can delete it to create more space to write. </a:t>
            </a:r>
            <a:endParaRPr>
              <a:solidFill>
                <a:schemeClr val="hlink"/>
              </a:solidFill>
            </a:endParaRPr>
          </a:p>
        </p:txBody>
      </p:sp>
      <p:sp>
        <p:nvSpPr>
          <p:cNvPr id="1709" name="Google Shape;1709;p71">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10" name="Google Shape;1710;p71">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11" name="Google Shape;1711;p71">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12" name="Google Shape;1712;p71">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13" name="Google Shape;1713;p71">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14" name="Google Shape;1714;p71">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15" name="Google Shape;1715;p71">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16" name="Google Shape;1716;p71">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17" name="Google Shape;1717;p71">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18" name="Google Shape;1718;p71">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19" name="Google Shape;1719;p71">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0" name="Google Shape;1720;p71">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1" name="Google Shape;1721;p71">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2" name="Google Shape;1722;p71">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3" name="Google Shape;1723;p71">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4" name="Google Shape;1724;p71">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5" name="Google Shape;1725;p71">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6" name="Google Shape;1726;p71">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7" name="Google Shape;1727;p71">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8" name="Google Shape;1728;p71">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9" name="Google Shape;1729;p71"/>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3" name="Shape 1733"/>
        <p:cNvGrpSpPr/>
        <p:nvPr/>
      </p:nvGrpSpPr>
      <p:grpSpPr>
        <a:xfrm>
          <a:off x="0" y="0"/>
          <a:ext cx="0" cy="0"/>
          <a:chOff x="0" y="0"/>
          <a:chExt cx="0" cy="0"/>
        </a:xfrm>
      </p:grpSpPr>
      <p:sp>
        <p:nvSpPr>
          <p:cNvPr id="1734" name="Google Shape;1734;p72"/>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1.5.1 - Forward or Backward? (Continued)</a:t>
            </a:r>
            <a:endParaRPr/>
          </a:p>
          <a:p>
            <a:pPr indent="0" lvl="0" marL="0" rtl="0" algn="l">
              <a:spcBef>
                <a:spcPts val="0"/>
              </a:spcBef>
              <a:spcAft>
                <a:spcPts val="0"/>
              </a:spcAft>
              <a:buNone/>
            </a:pPr>
            <a:r>
              <a:t/>
            </a:r>
            <a:endParaRPr/>
          </a:p>
        </p:txBody>
      </p:sp>
      <p:sp>
        <p:nvSpPr>
          <p:cNvPr id="1735" name="Google Shape;1735;p72">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36" name="Google Shape;1736;p72">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37" name="Google Shape;1737;p72">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38" name="Google Shape;1738;p72">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39" name="Google Shape;1739;p72">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40" name="Google Shape;1740;p72">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41" name="Google Shape;1741;p72">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42" name="Google Shape;1742;p72">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43" name="Google Shape;1743;p72">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44" name="Google Shape;1744;p72">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1745" name="Google Shape;1745;p72"/>
          <p:cNvGraphicFramePr/>
          <p:nvPr/>
        </p:nvGraphicFramePr>
        <p:xfrm>
          <a:off x="592875" y="1696225"/>
          <a:ext cx="3000000" cy="3000000"/>
        </p:xfrm>
        <a:graphic>
          <a:graphicData uri="http://schemas.openxmlformats.org/drawingml/2006/table">
            <a:tbl>
              <a:tblPr>
                <a:noFill/>
                <a:tableStyleId>{FC72AE3C-9F97-4905-AC4B-5E5AFB15FA01}</a:tableStyleId>
              </a:tblPr>
              <a:tblGrid>
                <a:gridCol w="1688400"/>
                <a:gridCol w="1996925"/>
                <a:gridCol w="2182075"/>
              </a:tblGrid>
              <a:tr h="381000">
                <a:tc>
                  <a:txBody>
                    <a:bodyPr/>
                    <a:lstStyle/>
                    <a:p>
                      <a:pPr indent="0" lvl="0" marL="457200" rtl="0" algn="l">
                        <a:spcBef>
                          <a:spcPts val="0"/>
                        </a:spcBef>
                        <a:spcAft>
                          <a:spcPts val="0"/>
                        </a:spcAft>
                        <a:buNone/>
                      </a:pPr>
                      <a:r>
                        <a:rPr b="1" lang="en" sz="1600">
                          <a:solidFill>
                            <a:srgbClr val="262626"/>
                          </a:solidFill>
                          <a:latin typeface="Poppins"/>
                          <a:ea typeface="Poppins"/>
                          <a:cs typeface="Poppins"/>
                          <a:sym typeface="Poppins"/>
                        </a:rPr>
                        <a:t>GOAL</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EVIDENCE OF SUCCESS</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LEARNING EXPERIENCE</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Measurable Objectives</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Assessment</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Activities and Instruction </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381000">
                <a:tc>
                  <a:txBody>
                    <a:bodyPr/>
                    <a:lstStyle/>
                    <a:p>
                      <a:pPr indent="0" lvl="0" marL="0" rtl="0" algn="l">
                        <a:spcBef>
                          <a:spcPts val="0"/>
                        </a:spcBef>
                        <a:spcAft>
                          <a:spcPts val="0"/>
                        </a:spcAft>
                        <a:buNone/>
                      </a:pPr>
                      <a:r>
                        <a:rPr i="1" lang="en">
                          <a:solidFill>
                            <a:srgbClr val="333333"/>
                          </a:solidFill>
                          <a:latin typeface="Poppins"/>
                          <a:ea typeface="Poppins"/>
                          <a:cs typeface="Poppins"/>
                          <a:sym typeface="Poppins"/>
                        </a:rPr>
                        <a:t>Grade 3 geometry: Students will be able to identify and distinguish between examples and non-examples of quadrilaterals.</a:t>
                      </a:r>
                      <a:endParaRPr i="1">
                        <a:solidFill>
                          <a:srgbClr val="333333"/>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i="1" lang="en">
                          <a:solidFill>
                            <a:srgbClr val="333333"/>
                          </a:solidFill>
                          <a:latin typeface="Poppins"/>
                          <a:ea typeface="Poppins"/>
                          <a:cs typeface="Poppins"/>
                          <a:sym typeface="Poppins"/>
                        </a:rPr>
                        <a:t>Formative assessments: Observe sorting and drawing activities throughout the lesson.</a:t>
                      </a:r>
                      <a:endParaRPr i="1">
                        <a:solidFill>
                          <a:srgbClr val="333333"/>
                        </a:solidFill>
                        <a:latin typeface="Poppins"/>
                        <a:ea typeface="Poppins"/>
                        <a:cs typeface="Poppins"/>
                        <a:sym typeface="Poppins"/>
                      </a:endParaRPr>
                    </a:p>
                    <a:p>
                      <a:pPr indent="0" lvl="0" marL="0" rtl="0" algn="l">
                        <a:spcBef>
                          <a:spcPts val="0"/>
                        </a:spcBef>
                        <a:spcAft>
                          <a:spcPts val="0"/>
                        </a:spcAft>
                        <a:buNone/>
                      </a:pPr>
                      <a:r>
                        <a:rPr i="1" lang="en">
                          <a:solidFill>
                            <a:srgbClr val="333333"/>
                          </a:solidFill>
                          <a:latin typeface="Poppins"/>
                          <a:ea typeface="Poppins"/>
                          <a:cs typeface="Poppins"/>
                          <a:sym typeface="Poppins"/>
                        </a:rPr>
                        <a:t>Summative: In-class matching worksheet collected as a document of learning.</a:t>
                      </a:r>
                      <a:endParaRPr i="1">
                        <a:solidFill>
                          <a:srgbClr val="333333"/>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i="1" lang="en">
                          <a:solidFill>
                            <a:srgbClr val="333333"/>
                          </a:solidFill>
                          <a:latin typeface="Poppins"/>
                          <a:ea typeface="Poppins"/>
                          <a:cs typeface="Poppins"/>
                          <a:sym typeface="Poppins"/>
                        </a:rPr>
                        <a:t>Students will  use construction paper quadrilateral kits (rhombus, rectangle, square).</a:t>
                      </a:r>
                      <a:endParaRPr i="1">
                        <a:solidFill>
                          <a:srgbClr val="333333"/>
                        </a:solidFill>
                        <a:latin typeface="Poppins"/>
                        <a:ea typeface="Poppins"/>
                        <a:cs typeface="Poppins"/>
                        <a:sym typeface="Poppins"/>
                      </a:endParaRPr>
                    </a:p>
                    <a:p>
                      <a:pPr indent="0" lvl="0" marL="0" rtl="0" algn="l">
                        <a:spcBef>
                          <a:spcPts val="0"/>
                        </a:spcBef>
                        <a:spcAft>
                          <a:spcPts val="0"/>
                        </a:spcAft>
                        <a:buNone/>
                      </a:pPr>
                      <a:r>
                        <a:rPr i="1" lang="en">
                          <a:solidFill>
                            <a:srgbClr val="333333"/>
                          </a:solidFill>
                          <a:latin typeface="Poppins"/>
                          <a:ea typeface="Poppins"/>
                          <a:cs typeface="Poppins"/>
                          <a:sym typeface="Poppins"/>
                        </a:rPr>
                        <a:t>Pairs of students will design quadrilaterals that meet the definition but are not examples of a  rhombus, rectangle, or square.</a:t>
                      </a:r>
                      <a:endParaRPr i="1">
                        <a:solidFill>
                          <a:srgbClr val="333333"/>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sp>
        <p:nvSpPr>
          <p:cNvPr id="1746" name="Google Shape;1746;p72">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47" name="Google Shape;1747;p72">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48" name="Google Shape;1748;p72">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49" name="Google Shape;1749;p72">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0" name="Google Shape;1750;p72">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1" name="Google Shape;1751;p72">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2" name="Google Shape;1752;p72">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3" name="Google Shape;1753;p72">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4" name="Google Shape;1754;p72">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5" name="Google Shape;1755;p72">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9" name="Shape 1759"/>
        <p:cNvGrpSpPr/>
        <p:nvPr/>
      </p:nvGrpSpPr>
      <p:grpSpPr>
        <a:xfrm>
          <a:off x="0" y="0"/>
          <a:ext cx="0" cy="0"/>
          <a:chOff x="0" y="0"/>
          <a:chExt cx="0" cy="0"/>
        </a:xfrm>
      </p:grpSpPr>
      <p:sp>
        <p:nvSpPr>
          <p:cNvPr id="1760" name="Google Shape;1760;p73"/>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100"/>
              <a:t>Activity 1.5.2 - </a:t>
            </a:r>
            <a:r>
              <a:rPr lang="en" sz="3100"/>
              <a:t>Revise a Lesson</a:t>
            </a:r>
            <a:endParaRPr sz="3100"/>
          </a:p>
        </p:txBody>
      </p:sp>
      <p:sp>
        <p:nvSpPr>
          <p:cNvPr id="1761" name="Google Shape;1761;p73"/>
          <p:cNvSpPr txBox="1"/>
          <p:nvPr>
            <p:ph idx="1" type="body"/>
          </p:nvPr>
        </p:nvSpPr>
        <p:spPr>
          <a:xfrm>
            <a:off x="374550" y="876300"/>
            <a:ext cx="6514500" cy="709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ESTABLISH: Reflection for Action</a:t>
            </a:r>
            <a:endParaRPr b="1"/>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15000"/>
              </a:lnSpc>
              <a:spcBef>
                <a:spcPts val="0"/>
              </a:spcBef>
              <a:spcAft>
                <a:spcPts val="0"/>
              </a:spcAft>
              <a:buClr>
                <a:schemeClr val="hlink"/>
              </a:buClr>
              <a:buSzPts val="1900"/>
              <a:buFont typeface="Noto Sans Symbols"/>
              <a:buChar char="●"/>
            </a:pPr>
            <a:r>
              <a:rPr lang="en">
                <a:solidFill>
                  <a:schemeClr val="hlink"/>
                </a:solidFill>
              </a:rPr>
              <a:t>Considering what you just learned, think about a lesson that you currently teach. </a:t>
            </a:r>
            <a:endParaRPr>
              <a:solidFill>
                <a:schemeClr val="hlink"/>
              </a:solidFill>
            </a:endParaRPr>
          </a:p>
          <a:p>
            <a:pPr indent="-349250" lvl="0" marL="457200" rtl="0" algn="l">
              <a:lnSpc>
                <a:spcPct val="115000"/>
              </a:lnSpc>
              <a:spcBef>
                <a:spcPts val="0"/>
              </a:spcBef>
              <a:spcAft>
                <a:spcPts val="0"/>
              </a:spcAft>
              <a:buClr>
                <a:schemeClr val="hlink"/>
              </a:buClr>
              <a:buSzPts val="1900"/>
              <a:buFont typeface="Noto Sans Symbols"/>
              <a:buChar char="●"/>
            </a:pPr>
            <a:r>
              <a:rPr lang="en">
                <a:solidFill>
                  <a:schemeClr val="hlink"/>
                </a:solidFill>
              </a:rPr>
              <a:t>In the table on the next page, decide if that lesson would benefit from using principles of essential questions, backward design, or universal design for learning (UDL). Which strategy are you most likely to implement? </a:t>
            </a:r>
            <a:endParaRPr>
              <a:solidFill>
                <a:schemeClr val="hlink"/>
              </a:solidFill>
            </a:endParaRPr>
          </a:p>
          <a:p>
            <a:pPr indent="-349250" lvl="0" marL="457200" rtl="0" algn="l">
              <a:lnSpc>
                <a:spcPct val="115000"/>
              </a:lnSpc>
              <a:spcBef>
                <a:spcPts val="0"/>
              </a:spcBef>
              <a:spcAft>
                <a:spcPts val="0"/>
              </a:spcAft>
              <a:buClr>
                <a:schemeClr val="hlink"/>
              </a:buClr>
              <a:buSzPts val="1900"/>
              <a:buFont typeface="Noto Sans Symbols"/>
              <a:buChar char="●"/>
            </a:pPr>
            <a:r>
              <a:rPr lang="en">
                <a:solidFill>
                  <a:schemeClr val="hlink"/>
                </a:solidFill>
              </a:rPr>
              <a:t>Then think of a way that you might extend this lesson to reach students across all learning environments. </a:t>
            </a:r>
            <a:endParaRPr>
              <a:solidFill>
                <a:schemeClr val="hlink"/>
              </a:solidFill>
            </a:endParaRPr>
          </a:p>
          <a:p>
            <a:pPr indent="-349250" lvl="0" marL="457200" rtl="0" algn="l">
              <a:lnSpc>
                <a:spcPct val="115000"/>
              </a:lnSpc>
              <a:spcBef>
                <a:spcPts val="0"/>
              </a:spcBef>
              <a:spcAft>
                <a:spcPts val="0"/>
              </a:spcAft>
              <a:buClr>
                <a:schemeClr val="hlink"/>
              </a:buClr>
              <a:buSzPts val="1900"/>
              <a:buFont typeface="Noto Sans Symbols"/>
              <a:buChar char="●"/>
            </a:pPr>
            <a:r>
              <a:rPr lang="en">
                <a:solidFill>
                  <a:schemeClr val="hlink"/>
                </a:solidFill>
              </a:rPr>
              <a:t>An example is provided in the table on the following page to get you started. After you’ve read the example, you can delete it to create more space to write.</a:t>
            </a:r>
            <a:endParaRPr>
              <a:solidFill>
                <a:schemeClr val="hlink"/>
              </a:solidFill>
            </a:endParaRPr>
          </a:p>
        </p:txBody>
      </p:sp>
      <p:sp>
        <p:nvSpPr>
          <p:cNvPr id="1762" name="Google Shape;1762;p73">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63" name="Google Shape;1763;p73">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64" name="Google Shape;1764;p73">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65" name="Google Shape;1765;p73">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66" name="Google Shape;1766;p73">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67" name="Google Shape;1767;p73">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68" name="Google Shape;1768;p73">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69" name="Google Shape;1769;p73">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70" name="Google Shape;1770;p73">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71" name="Google Shape;1771;p73">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72" name="Google Shape;1772;p73">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3" name="Google Shape;1773;p73">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4" name="Google Shape;1774;p73">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5" name="Google Shape;1775;p73">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6" name="Google Shape;1776;p73">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7" name="Google Shape;1777;p73">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8" name="Google Shape;1778;p73">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9" name="Google Shape;1779;p73">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0" name="Google Shape;1780;p73">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1" name="Google Shape;1781;p73">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2" name="Google Shape;1782;p73"/>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6" name="Shape 1786"/>
        <p:cNvGrpSpPr/>
        <p:nvPr/>
      </p:nvGrpSpPr>
      <p:grpSpPr>
        <a:xfrm>
          <a:off x="0" y="0"/>
          <a:ext cx="0" cy="0"/>
          <a:chOff x="0" y="0"/>
          <a:chExt cx="0" cy="0"/>
        </a:xfrm>
      </p:grpSpPr>
      <p:sp>
        <p:nvSpPr>
          <p:cNvPr id="1787" name="Google Shape;1787;p74"/>
          <p:cNvSpPr txBox="1"/>
          <p:nvPr>
            <p:ph type="title"/>
          </p:nvPr>
        </p:nvSpPr>
        <p:spPr>
          <a:xfrm>
            <a:off x="374550" y="322825"/>
            <a:ext cx="59607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100"/>
              <a:t>Activity 1.5.2 - </a:t>
            </a:r>
            <a:r>
              <a:rPr lang="en" sz="3100"/>
              <a:t>Revise a Lesson (Continued)</a:t>
            </a:r>
            <a:endParaRPr sz="3100"/>
          </a:p>
        </p:txBody>
      </p:sp>
      <p:sp>
        <p:nvSpPr>
          <p:cNvPr id="1788" name="Google Shape;1788;p74">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89" name="Google Shape;1789;p74">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90" name="Google Shape;1790;p74">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91" name="Google Shape;1791;p74">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92" name="Google Shape;1792;p74">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93" name="Google Shape;1793;p74">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94" name="Google Shape;1794;p74">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95" name="Google Shape;1795;p74">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96" name="Google Shape;1796;p74">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797" name="Google Shape;1797;p74">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1798" name="Google Shape;1798;p74"/>
          <p:cNvGraphicFramePr/>
          <p:nvPr/>
        </p:nvGraphicFramePr>
        <p:xfrm>
          <a:off x="656950" y="1480995"/>
          <a:ext cx="3000000" cy="3000000"/>
        </p:xfrm>
        <a:graphic>
          <a:graphicData uri="http://schemas.openxmlformats.org/drawingml/2006/table">
            <a:tbl>
              <a:tblPr>
                <a:noFill/>
                <a:tableStyleId>{FC72AE3C-9F97-4905-AC4B-5E5AFB15FA01}</a:tableStyleId>
              </a:tblPr>
              <a:tblGrid>
                <a:gridCol w="1955800"/>
                <a:gridCol w="1955800"/>
                <a:gridCol w="1955800"/>
              </a:tblGrid>
              <a:tr h="1643500">
                <a:tc>
                  <a:txBody>
                    <a:bodyPr/>
                    <a:lstStyle/>
                    <a:p>
                      <a:pPr indent="0" lvl="0" marL="0" rtl="0" algn="l">
                        <a:spcBef>
                          <a:spcPts val="0"/>
                        </a:spcBef>
                        <a:spcAft>
                          <a:spcPts val="0"/>
                        </a:spcAft>
                        <a:buNone/>
                      </a:pPr>
                      <a:r>
                        <a:rPr b="1" lang="en" sz="1600">
                          <a:latin typeface="Poppins"/>
                          <a:ea typeface="Poppins"/>
                          <a:cs typeface="Poppins"/>
                          <a:sym typeface="Poppins"/>
                        </a:rPr>
                        <a:t>Lesson (Brief Summary)</a:t>
                      </a:r>
                      <a:endParaRPr b="1" sz="1600">
                        <a:latin typeface="Poppins"/>
                        <a:ea typeface="Poppins"/>
                        <a:cs typeface="Poppins"/>
                        <a:sym typeface="Poppins"/>
                      </a:endParaRPr>
                    </a:p>
                    <a:p>
                      <a:pPr indent="0" lvl="0" marL="0" rtl="0" algn="l">
                        <a:spcBef>
                          <a:spcPts val="0"/>
                        </a:spcBef>
                        <a:spcAft>
                          <a:spcPts val="0"/>
                        </a:spcAft>
                        <a:buNone/>
                      </a:pPr>
                      <a:r>
                        <a:t/>
                      </a:r>
                      <a:endParaRPr b="1" sz="1600">
                        <a:latin typeface="Poppins"/>
                        <a:ea typeface="Poppins"/>
                        <a:cs typeface="Poppins"/>
                        <a:sym typeface="Poppins"/>
                      </a:endParaRPr>
                    </a:p>
                    <a:p>
                      <a:pPr indent="0" lvl="0" marL="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b="1" lang="en" sz="1600">
                          <a:latin typeface="Poppins"/>
                          <a:ea typeface="Poppins"/>
                          <a:cs typeface="Poppins"/>
                          <a:sym typeface="Poppins"/>
                        </a:rPr>
                        <a:t>Apply one of these strategies:</a:t>
                      </a:r>
                      <a:endParaRPr b="1" sz="1600">
                        <a:latin typeface="Poppins"/>
                        <a:ea typeface="Poppins"/>
                        <a:cs typeface="Poppins"/>
                        <a:sym typeface="Poppins"/>
                      </a:endParaRPr>
                    </a:p>
                    <a:p>
                      <a:pPr indent="-292100" lvl="0" marL="457200" rtl="0" algn="l">
                        <a:spcBef>
                          <a:spcPts val="0"/>
                        </a:spcBef>
                        <a:spcAft>
                          <a:spcPts val="0"/>
                        </a:spcAft>
                        <a:buClr>
                          <a:schemeClr val="hlink"/>
                        </a:buClr>
                        <a:buSzPts val="1000"/>
                        <a:buFont typeface="Calibri"/>
                        <a:buChar char="●"/>
                      </a:pPr>
                      <a:r>
                        <a:rPr b="1" lang="en" sz="1600">
                          <a:latin typeface="Poppins"/>
                          <a:ea typeface="Poppins"/>
                          <a:cs typeface="Poppins"/>
                          <a:sym typeface="Poppins"/>
                        </a:rPr>
                        <a:t>Essential Questions</a:t>
                      </a:r>
                      <a:endParaRPr b="1" sz="1600">
                        <a:latin typeface="Poppins"/>
                        <a:ea typeface="Poppins"/>
                        <a:cs typeface="Poppins"/>
                        <a:sym typeface="Poppins"/>
                      </a:endParaRPr>
                    </a:p>
                    <a:p>
                      <a:pPr indent="-292100" lvl="0" marL="457200" rtl="0" algn="l">
                        <a:spcBef>
                          <a:spcPts val="0"/>
                        </a:spcBef>
                        <a:spcAft>
                          <a:spcPts val="0"/>
                        </a:spcAft>
                        <a:buClr>
                          <a:schemeClr val="hlink"/>
                        </a:buClr>
                        <a:buSzPts val="1000"/>
                        <a:buFont typeface="Calibri"/>
                        <a:buChar char="●"/>
                      </a:pPr>
                      <a:r>
                        <a:rPr b="1" lang="en" sz="1600">
                          <a:latin typeface="Poppins"/>
                          <a:ea typeface="Poppins"/>
                          <a:cs typeface="Poppins"/>
                          <a:sym typeface="Poppins"/>
                        </a:rPr>
                        <a:t>Backward Design</a:t>
                      </a:r>
                      <a:endParaRPr b="1" sz="1600">
                        <a:latin typeface="Poppins"/>
                        <a:ea typeface="Poppins"/>
                        <a:cs typeface="Poppins"/>
                        <a:sym typeface="Poppins"/>
                      </a:endParaRPr>
                    </a:p>
                    <a:p>
                      <a:pPr indent="-292100" lvl="0" marL="457200" rtl="0" algn="l">
                        <a:spcBef>
                          <a:spcPts val="0"/>
                        </a:spcBef>
                        <a:spcAft>
                          <a:spcPts val="0"/>
                        </a:spcAft>
                        <a:buClr>
                          <a:schemeClr val="hlink"/>
                        </a:buClr>
                        <a:buSzPts val="1000"/>
                        <a:buFont typeface="Calibri"/>
                        <a:buChar char="●"/>
                      </a:pPr>
                      <a:r>
                        <a:rPr b="1" lang="en" sz="1600">
                          <a:latin typeface="Poppins"/>
                          <a:ea typeface="Poppins"/>
                          <a:cs typeface="Poppins"/>
                          <a:sym typeface="Poppins"/>
                        </a:rPr>
                        <a:t>UDL</a:t>
                      </a:r>
                      <a:endParaRPr b="1" sz="16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b="1" lang="en" sz="1600">
                          <a:latin typeface="Poppins"/>
                          <a:ea typeface="Poppins"/>
                          <a:cs typeface="Poppins"/>
                          <a:sym typeface="Poppins"/>
                        </a:rPr>
                        <a:t>How might this reach students across all learning environments?</a:t>
                      </a:r>
                      <a:endParaRPr b="1" sz="16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r>
              <a:tr h="3555625">
                <a:tc>
                  <a:txBody>
                    <a:bodyPr/>
                    <a:lstStyle/>
                    <a:p>
                      <a:pPr indent="0" lvl="0" marL="0" rtl="0" algn="l">
                        <a:spcBef>
                          <a:spcPts val="0"/>
                        </a:spcBef>
                        <a:spcAft>
                          <a:spcPts val="0"/>
                        </a:spcAft>
                        <a:buNone/>
                      </a:pPr>
                      <a:r>
                        <a:rPr i="1" lang="en">
                          <a:solidFill>
                            <a:srgbClr val="333333"/>
                          </a:solidFill>
                          <a:latin typeface="Poppins"/>
                          <a:ea typeface="Poppins"/>
                          <a:cs typeface="Poppins"/>
                          <a:sym typeface="Poppins"/>
                        </a:rPr>
                        <a:t>Example: </a:t>
                      </a:r>
                      <a:endParaRPr i="1">
                        <a:solidFill>
                          <a:srgbClr val="333333"/>
                        </a:solidFill>
                        <a:latin typeface="Poppins"/>
                        <a:ea typeface="Poppins"/>
                        <a:cs typeface="Poppins"/>
                        <a:sym typeface="Poppins"/>
                      </a:endParaRPr>
                    </a:p>
                    <a:p>
                      <a:pPr indent="0" lvl="0" marL="0" rtl="0" algn="l">
                        <a:spcBef>
                          <a:spcPts val="0"/>
                        </a:spcBef>
                        <a:spcAft>
                          <a:spcPts val="0"/>
                        </a:spcAft>
                        <a:buNone/>
                      </a:pPr>
                      <a:r>
                        <a:rPr i="1" lang="en">
                          <a:solidFill>
                            <a:srgbClr val="333333"/>
                          </a:solidFill>
                          <a:latin typeface="Poppins"/>
                          <a:ea typeface="Poppins"/>
                          <a:cs typeface="Poppins"/>
                          <a:sym typeface="Poppins"/>
                        </a:rPr>
                        <a:t>A lesson on understanding figurative language through Maya Angelou’s poem </a:t>
                      </a:r>
                      <a:r>
                        <a:rPr lang="en">
                          <a:solidFill>
                            <a:srgbClr val="333333"/>
                          </a:solidFill>
                          <a:latin typeface="Poppins"/>
                          <a:ea typeface="Poppins"/>
                          <a:cs typeface="Poppins"/>
                          <a:sym typeface="Poppins"/>
                        </a:rPr>
                        <a:t>Phenomenal Woman</a:t>
                      </a:r>
                      <a:endParaRPr b="1">
                        <a:solidFill>
                          <a:srgbClr val="333333"/>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i="1" lang="en">
                          <a:solidFill>
                            <a:srgbClr val="333333"/>
                          </a:solidFill>
                          <a:latin typeface="Poppins"/>
                          <a:ea typeface="Poppins"/>
                          <a:cs typeface="Poppins"/>
                          <a:sym typeface="Poppins"/>
                        </a:rPr>
                        <a:t>This lesson would benefit from applying UDL, especially multiple means of action and expression. How can all of my students express their knowledge of figurative language? (Write a poem, record a rap song, create a painting or other artistic rendering)</a:t>
                      </a:r>
                      <a:endParaRPr i="1">
                        <a:solidFill>
                          <a:srgbClr val="333333"/>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i="1" lang="en">
                          <a:solidFill>
                            <a:srgbClr val="333333"/>
                          </a:solidFill>
                          <a:latin typeface="Poppins"/>
                          <a:ea typeface="Poppins"/>
                          <a:cs typeface="Poppins"/>
                          <a:sym typeface="Poppins"/>
                        </a:rPr>
                        <a:t>Students in all learning environments can team up to collaborate depending on their preferred means of action and expression - for example, those who want to create a visual might do a Google Slideshow together, while some might write a poem, collectively posting ideas on Jamboard.</a:t>
                      </a:r>
                      <a:endParaRPr i="1">
                        <a:solidFill>
                          <a:srgbClr val="333333"/>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2455025">
                <a:tc>
                  <a:txBody>
                    <a:bodyPr/>
                    <a:lstStyle/>
                    <a:p>
                      <a:pPr indent="0" lvl="0" marL="0" rtl="0" algn="l">
                        <a:spcBef>
                          <a:spcPts val="0"/>
                        </a:spcBef>
                        <a:spcAft>
                          <a:spcPts val="0"/>
                        </a:spcAft>
                        <a:buNone/>
                      </a:pPr>
                      <a:r>
                        <a:t/>
                      </a:r>
                      <a:endParaRPr sz="1200">
                        <a:solidFill>
                          <a:srgbClr val="333333"/>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333333"/>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333333"/>
                        </a:solidFill>
                        <a:latin typeface="Poppins"/>
                        <a:ea typeface="Poppins"/>
                        <a:cs typeface="Poppins"/>
                        <a:sym typeface="Poppins"/>
                      </a:endParaRPr>
                    </a:p>
                    <a:p>
                      <a:pPr indent="0" lvl="0" marL="0" rtl="0" algn="l">
                        <a:spcBef>
                          <a:spcPts val="0"/>
                        </a:spcBef>
                        <a:spcAft>
                          <a:spcPts val="0"/>
                        </a:spcAft>
                        <a:buNone/>
                      </a:pPr>
                      <a:r>
                        <a:t/>
                      </a:r>
                      <a:endParaRPr sz="1200">
                        <a:solidFill>
                          <a:srgbClr val="333333"/>
                        </a:solidFill>
                        <a:latin typeface="Poppins"/>
                        <a:ea typeface="Poppins"/>
                        <a:cs typeface="Poppins"/>
                        <a:sym typeface="Poppins"/>
                      </a:endParaRPr>
                    </a:p>
                    <a:p>
                      <a:pPr indent="0" lvl="0" marL="0" rtl="0" algn="l">
                        <a:spcBef>
                          <a:spcPts val="0"/>
                        </a:spcBef>
                        <a:spcAft>
                          <a:spcPts val="0"/>
                        </a:spcAft>
                        <a:buNone/>
                      </a:pPr>
                      <a:r>
                        <a:t/>
                      </a:r>
                      <a:endParaRPr sz="1200">
                        <a:solidFill>
                          <a:srgbClr val="333333"/>
                        </a:solidFill>
                        <a:latin typeface="Poppins"/>
                        <a:ea typeface="Poppins"/>
                        <a:cs typeface="Poppins"/>
                        <a:sym typeface="Poppins"/>
                      </a:endParaRPr>
                    </a:p>
                    <a:p>
                      <a:pPr indent="0" lvl="0" marL="0" rtl="0" algn="l">
                        <a:spcBef>
                          <a:spcPts val="0"/>
                        </a:spcBef>
                        <a:spcAft>
                          <a:spcPts val="0"/>
                        </a:spcAft>
                        <a:buNone/>
                      </a:pPr>
                      <a:r>
                        <a:t/>
                      </a:r>
                      <a:endParaRPr sz="1200">
                        <a:solidFill>
                          <a:srgbClr val="333333"/>
                        </a:solidFill>
                        <a:latin typeface="Poppins"/>
                        <a:ea typeface="Poppins"/>
                        <a:cs typeface="Poppins"/>
                        <a:sym typeface="Poppins"/>
                      </a:endParaRPr>
                    </a:p>
                    <a:p>
                      <a:pPr indent="0" lvl="0" marL="0" rtl="0" algn="l">
                        <a:spcBef>
                          <a:spcPts val="0"/>
                        </a:spcBef>
                        <a:spcAft>
                          <a:spcPts val="0"/>
                        </a:spcAft>
                        <a:buNone/>
                      </a:pPr>
                      <a:r>
                        <a:t/>
                      </a:r>
                      <a:endParaRPr sz="1200">
                        <a:solidFill>
                          <a:srgbClr val="333333"/>
                        </a:solidFill>
                        <a:latin typeface="Poppins"/>
                        <a:ea typeface="Poppins"/>
                        <a:cs typeface="Poppins"/>
                        <a:sym typeface="Poppins"/>
                      </a:endParaRPr>
                    </a:p>
                    <a:p>
                      <a:pPr indent="0" lvl="0" marL="0" rtl="0" algn="l">
                        <a:spcBef>
                          <a:spcPts val="0"/>
                        </a:spcBef>
                        <a:spcAft>
                          <a:spcPts val="0"/>
                        </a:spcAft>
                        <a:buNone/>
                      </a:pPr>
                      <a:r>
                        <a:t/>
                      </a:r>
                      <a:endParaRPr sz="1200">
                        <a:solidFill>
                          <a:srgbClr val="333333"/>
                        </a:solidFill>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bl>
          </a:graphicData>
        </a:graphic>
      </p:graphicFrame>
      <p:sp>
        <p:nvSpPr>
          <p:cNvPr id="1799" name="Google Shape;1799;p74">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0" name="Google Shape;1800;p74">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1" name="Google Shape;1801;p74">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2" name="Google Shape;1802;p74">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3" name="Google Shape;1803;p74">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4" name="Google Shape;1804;p74">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5" name="Google Shape;1805;p74">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6" name="Google Shape;1806;p74">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7" name="Google Shape;1807;p74">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8" name="Google Shape;1808;p74">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2" name="Shape 1812"/>
        <p:cNvGrpSpPr/>
        <p:nvPr/>
      </p:nvGrpSpPr>
      <p:grpSpPr>
        <a:xfrm>
          <a:off x="0" y="0"/>
          <a:ext cx="0" cy="0"/>
          <a:chOff x="0" y="0"/>
          <a:chExt cx="0" cy="0"/>
        </a:xfrm>
      </p:grpSpPr>
      <p:sp>
        <p:nvSpPr>
          <p:cNvPr id="1813" name="Google Shape;1813;p75"/>
          <p:cNvSpPr txBox="1"/>
          <p:nvPr>
            <p:ph type="title"/>
          </p:nvPr>
        </p:nvSpPr>
        <p:spPr>
          <a:xfrm>
            <a:off x="374550" y="322825"/>
            <a:ext cx="60843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1.5.3 - Applying </a:t>
            </a:r>
            <a:r>
              <a:rPr lang="en"/>
              <a:t>Design</a:t>
            </a:r>
            <a:r>
              <a:rPr lang="en"/>
              <a:t> Strategies</a:t>
            </a:r>
            <a:endParaRPr/>
          </a:p>
        </p:txBody>
      </p:sp>
      <p:sp>
        <p:nvSpPr>
          <p:cNvPr id="1814" name="Google Shape;1814;p75">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15" name="Google Shape;1815;p75">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16" name="Google Shape;1816;p75">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17" name="Google Shape;1817;p75">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18" name="Google Shape;1818;p75">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19" name="Google Shape;1819;p75">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20" name="Google Shape;1820;p75">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21" name="Google Shape;1821;p75">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22" name="Google Shape;1822;p75">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23" name="Google Shape;1823;p75">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24" name="Google Shape;1824;p75"/>
          <p:cNvSpPr txBox="1"/>
          <p:nvPr/>
        </p:nvSpPr>
        <p:spPr>
          <a:xfrm>
            <a:off x="2258250" y="9627300"/>
            <a:ext cx="32559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latin typeface="Esteban"/>
              <a:ea typeface="Esteban"/>
              <a:cs typeface="Esteban"/>
              <a:sym typeface="Esteban"/>
            </a:endParaRPr>
          </a:p>
        </p:txBody>
      </p:sp>
      <p:sp>
        <p:nvSpPr>
          <p:cNvPr id="1825" name="Google Shape;1825;p75">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6" name="Google Shape;1826;p75">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7" name="Google Shape;1827;p75">
            <a:hlinkClick action="ppaction://hlinksldjump" r:id="rId15"/>
          </p:cNvPr>
          <p:cNvSpPr txBox="1"/>
          <p:nvPr/>
        </p:nvSpPr>
        <p:spPr>
          <a:xfrm rot="5400000">
            <a:off x="7205700" y="5652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8" name="Google Shape;1828;p75">
            <a:hlinkClick action="ppaction://hlinksldjump" r:id="rId16"/>
          </p:cNvPr>
          <p:cNvSpPr txBox="1"/>
          <p:nvPr/>
        </p:nvSpPr>
        <p:spPr>
          <a:xfrm rot="5400000">
            <a:off x="7205700" y="95345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9" name="Google Shape;1829;p75">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0" name="Google Shape;1830;p75">
            <a:hlinkClick action="ppaction://hlinksldjump" r:id="rId18"/>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1" name="Google Shape;1831;p75"/>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pic>
        <p:nvPicPr>
          <p:cNvPr id="1832" name="Google Shape;1832;p75"/>
          <p:cNvPicPr preferRelativeResize="0"/>
          <p:nvPr/>
        </p:nvPicPr>
        <p:blipFill rotWithShape="1">
          <a:blip r:embed="rId19">
            <a:alphaModFix/>
          </a:blip>
          <a:srcRect b="2189" l="0" r="0" t="2180"/>
          <a:stretch/>
        </p:blipFill>
        <p:spPr>
          <a:xfrm>
            <a:off x="6056625" y="33625"/>
            <a:ext cx="1158600" cy="1158600"/>
          </a:xfrm>
          <a:prstGeom prst="rect">
            <a:avLst/>
          </a:prstGeom>
          <a:noFill/>
          <a:ln>
            <a:noFill/>
          </a:ln>
        </p:spPr>
      </p:pic>
      <p:sp>
        <p:nvSpPr>
          <p:cNvPr id="1833" name="Google Shape;1833;p75"/>
          <p:cNvSpPr txBox="1"/>
          <p:nvPr>
            <p:ph idx="1" type="body"/>
          </p:nvPr>
        </p:nvSpPr>
        <p:spPr>
          <a:xfrm>
            <a:off x="374550" y="1662750"/>
            <a:ext cx="6514500" cy="7725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15000"/>
              </a:lnSpc>
              <a:spcBef>
                <a:spcPts val="0"/>
              </a:spcBef>
              <a:spcAft>
                <a:spcPts val="0"/>
              </a:spcAft>
              <a:buClr>
                <a:schemeClr val="hlink"/>
              </a:buClr>
              <a:buSzPts val="1900"/>
              <a:buFont typeface="Noto Sans Symbols"/>
              <a:buChar char="●"/>
            </a:pPr>
            <a:r>
              <a:rPr lang="en">
                <a:solidFill>
                  <a:schemeClr val="hlink"/>
                </a:solidFill>
              </a:rPr>
              <a:t>Revisit the lesson plan you identified in Session 1 and worked with again in Session 2.</a:t>
            </a:r>
            <a:endParaRPr>
              <a:solidFill>
                <a:schemeClr val="hlink"/>
              </a:solidFill>
            </a:endParaRPr>
          </a:p>
          <a:p>
            <a:pPr indent="-349250" lvl="0" marL="457200" rtl="0" algn="l">
              <a:lnSpc>
                <a:spcPct val="115000"/>
              </a:lnSpc>
              <a:spcBef>
                <a:spcPts val="0"/>
              </a:spcBef>
              <a:spcAft>
                <a:spcPts val="0"/>
              </a:spcAft>
              <a:buClr>
                <a:schemeClr val="hlink"/>
              </a:buClr>
              <a:buSzPts val="1900"/>
              <a:buFont typeface="Noto Sans Symbols"/>
              <a:buChar char="●"/>
            </a:pPr>
            <a:r>
              <a:rPr lang="en">
                <a:solidFill>
                  <a:schemeClr val="hlink"/>
                </a:solidFill>
              </a:rPr>
              <a:t>Review your lesson plan again through the lens of </a:t>
            </a:r>
            <a:r>
              <a:rPr lang="en">
                <a:solidFill>
                  <a:schemeClr val="hlink"/>
                </a:solidFill>
              </a:rPr>
              <a:t>instructional planning across learning environments</a:t>
            </a:r>
            <a:r>
              <a:rPr lang="en">
                <a:solidFill>
                  <a:schemeClr val="hlink"/>
                </a:solidFill>
              </a:rPr>
              <a:t>:</a:t>
            </a:r>
            <a:endParaRPr>
              <a:solidFill>
                <a:schemeClr val="hlink"/>
              </a:solidFill>
            </a:endParaRPr>
          </a:p>
          <a:p>
            <a:pPr indent="-349250" lvl="1" marL="914400" rtl="0" algn="l">
              <a:lnSpc>
                <a:spcPct val="115000"/>
              </a:lnSpc>
              <a:spcBef>
                <a:spcPts val="0"/>
              </a:spcBef>
              <a:spcAft>
                <a:spcPts val="0"/>
              </a:spcAft>
              <a:buClr>
                <a:schemeClr val="hlink"/>
              </a:buClr>
              <a:buSzPts val="1900"/>
              <a:buFont typeface="Courier New"/>
              <a:buChar char="○"/>
            </a:pPr>
            <a:r>
              <a:rPr lang="en" sz="1900">
                <a:solidFill>
                  <a:schemeClr val="hlink"/>
                </a:solidFill>
              </a:rPr>
              <a:t>Whether we teach in person or online, are we planning with the end in mind?</a:t>
            </a:r>
            <a:endParaRPr sz="1900">
              <a:solidFill>
                <a:schemeClr val="hlink"/>
              </a:solidFill>
            </a:endParaRPr>
          </a:p>
          <a:p>
            <a:pPr indent="-349250" lvl="1" marL="914400" rtl="0" algn="l">
              <a:lnSpc>
                <a:spcPct val="115000"/>
              </a:lnSpc>
              <a:spcBef>
                <a:spcPts val="0"/>
              </a:spcBef>
              <a:spcAft>
                <a:spcPts val="0"/>
              </a:spcAft>
              <a:buClr>
                <a:schemeClr val="hlink"/>
              </a:buClr>
              <a:buSzPts val="1900"/>
              <a:buFont typeface="Courier New"/>
              <a:buChar char="○"/>
            </a:pPr>
            <a:r>
              <a:rPr lang="en" sz="1900">
                <a:solidFill>
                  <a:schemeClr val="hlink"/>
                </a:solidFill>
              </a:rPr>
              <a:t>Do we know what is essential to the lesson? </a:t>
            </a:r>
            <a:endParaRPr sz="1900">
              <a:solidFill>
                <a:schemeClr val="hlink"/>
              </a:solidFill>
            </a:endParaRPr>
          </a:p>
          <a:p>
            <a:pPr indent="-349250" lvl="1" marL="914400" rtl="0" algn="l">
              <a:lnSpc>
                <a:spcPct val="115000"/>
              </a:lnSpc>
              <a:spcBef>
                <a:spcPts val="0"/>
              </a:spcBef>
              <a:spcAft>
                <a:spcPts val="0"/>
              </a:spcAft>
              <a:buClr>
                <a:schemeClr val="hlink"/>
              </a:buClr>
              <a:buSzPts val="1900"/>
              <a:buFont typeface="Courier New"/>
              <a:buChar char="○"/>
            </a:pPr>
            <a:r>
              <a:rPr lang="en" sz="1900">
                <a:solidFill>
                  <a:schemeClr val="hlink"/>
                </a:solidFill>
              </a:rPr>
              <a:t>Do we center the learning of students by developing multiple means of engagement, representation and expression?</a:t>
            </a:r>
            <a:endParaRPr sz="1900">
              <a:solidFill>
                <a:schemeClr val="hlink"/>
              </a:solidFill>
            </a:endParaRPr>
          </a:p>
          <a:p>
            <a:pPr indent="-349250" lvl="0" marL="457200" rtl="0" algn="l">
              <a:lnSpc>
                <a:spcPct val="115000"/>
              </a:lnSpc>
              <a:spcBef>
                <a:spcPts val="0"/>
              </a:spcBef>
              <a:spcAft>
                <a:spcPts val="0"/>
              </a:spcAft>
              <a:buClr>
                <a:schemeClr val="hlink"/>
              </a:buClr>
              <a:buSzPts val="1900"/>
              <a:buFont typeface="Noto Sans Symbols"/>
              <a:buChar char="●"/>
            </a:pPr>
            <a:r>
              <a:rPr lang="en">
                <a:solidFill>
                  <a:schemeClr val="hlink"/>
                </a:solidFill>
              </a:rPr>
              <a:t>Complete the table </a:t>
            </a:r>
            <a:r>
              <a:rPr i="1" lang="en">
                <a:solidFill>
                  <a:schemeClr val="hlink"/>
                </a:solidFill>
              </a:rPr>
              <a:t>on the following page</a:t>
            </a:r>
            <a:r>
              <a:rPr lang="en">
                <a:solidFill>
                  <a:srgbClr val="262626"/>
                </a:solidFill>
              </a:rPr>
              <a:t> to guide your review of your lesson plan. </a:t>
            </a:r>
            <a:endParaRPr>
              <a:solidFill>
                <a:srgbClr val="262626"/>
              </a:solidFill>
            </a:endParaRPr>
          </a:p>
          <a:p>
            <a:pPr indent="-349250" lvl="1" marL="914400" rtl="0" algn="l">
              <a:lnSpc>
                <a:spcPct val="100000"/>
              </a:lnSpc>
              <a:spcBef>
                <a:spcPts val="0"/>
              </a:spcBef>
              <a:spcAft>
                <a:spcPts val="0"/>
              </a:spcAft>
              <a:buClr>
                <a:srgbClr val="262626"/>
              </a:buClr>
              <a:buSzPts val="1900"/>
              <a:buFont typeface="Courier New"/>
              <a:buChar char="○"/>
            </a:pPr>
            <a:r>
              <a:rPr lang="en" sz="1900">
                <a:solidFill>
                  <a:srgbClr val="262626"/>
                </a:solidFill>
              </a:rPr>
              <a:t>In the reflection/evidence column, indicate how your lesson currently does or does not address each consideration. </a:t>
            </a:r>
            <a:endParaRPr sz="1900">
              <a:solidFill>
                <a:srgbClr val="262626"/>
              </a:solidFill>
            </a:endParaRPr>
          </a:p>
          <a:p>
            <a:pPr indent="-349250" lvl="1" marL="914400" rtl="0" algn="l">
              <a:lnSpc>
                <a:spcPct val="100000"/>
              </a:lnSpc>
              <a:spcBef>
                <a:spcPts val="0"/>
              </a:spcBef>
              <a:spcAft>
                <a:spcPts val="0"/>
              </a:spcAft>
              <a:buClr>
                <a:srgbClr val="262626"/>
              </a:buClr>
              <a:buSzPts val="1900"/>
              <a:buFont typeface="Courier New"/>
              <a:buChar char="○"/>
            </a:pPr>
            <a:r>
              <a:rPr lang="en" sz="1900">
                <a:solidFill>
                  <a:srgbClr val="262626"/>
                </a:solidFill>
              </a:rPr>
              <a:t>In the ideas for improvement column, indicate ways that your lesson might be improved. </a:t>
            </a:r>
            <a:endParaRPr sz="1900">
              <a:solidFill>
                <a:schemeClr val="hlink"/>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7" name="Shape 1837"/>
        <p:cNvGrpSpPr/>
        <p:nvPr/>
      </p:nvGrpSpPr>
      <p:grpSpPr>
        <a:xfrm>
          <a:off x="0" y="0"/>
          <a:ext cx="0" cy="0"/>
          <a:chOff x="0" y="0"/>
          <a:chExt cx="0" cy="0"/>
        </a:xfrm>
      </p:grpSpPr>
      <p:sp>
        <p:nvSpPr>
          <p:cNvPr id="1838" name="Google Shape;1838;p76"/>
          <p:cNvSpPr txBox="1"/>
          <p:nvPr>
            <p:ph type="title"/>
          </p:nvPr>
        </p:nvSpPr>
        <p:spPr>
          <a:xfrm>
            <a:off x="374550" y="322825"/>
            <a:ext cx="60843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1.5.3 - Applying Design Strategies (Continued)</a:t>
            </a:r>
            <a:endParaRPr/>
          </a:p>
        </p:txBody>
      </p:sp>
      <p:sp>
        <p:nvSpPr>
          <p:cNvPr id="1839" name="Google Shape;1839;p76">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40" name="Google Shape;1840;p76">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41" name="Google Shape;1841;p76">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42" name="Google Shape;1842;p76">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43" name="Google Shape;1843;p76">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44" name="Google Shape;1844;p76">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45" name="Google Shape;1845;p76">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46" name="Google Shape;1846;p76">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47" name="Google Shape;1847;p76">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48" name="Google Shape;1848;p76">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49" name="Google Shape;1849;p76"/>
          <p:cNvSpPr txBox="1"/>
          <p:nvPr/>
        </p:nvSpPr>
        <p:spPr>
          <a:xfrm>
            <a:off x="2258250" y="9627300"/>
            <a:ext cx="32559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latin typeface="Esteban"/>
              <a:ea typeface="Esteban"/>
              <a:cs typeface="Esteban"/>
              <a:sym typeface="Esteban"/>
            </a:endParaRPr>
          </a:p>
        </p:txBody>
      </p:sp>
      <p:sp>
        <p:nvSpPr>
          <p:cNvPr id="1850" name="Google Shape;1850;p76">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1" name="Google Shape;1851;p76">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2" name="Google Shape;1852;p76">
            <a:hlinkClick action="ppaction://hlinksldjump" r:id="rId15"/>
          </p:cNvPr>
          <p:cNvSpPr txBox="1"/>
          <p:nvPr/>
        </p:nvSpPr>
        <p:spPr>
          <a:xfrm rot="5400000">
            <a:off x="7205700" y="5652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3" name="Google Shape;1853;p76">
            <a:hlinkClick action="ppaction://hlinksldjump" r:id="rId16"/>
          </p:cNvPr>
          <p:cNvSpPr txBox="1"/>
          <p:nvPr/>
        </p:nvSpPr>
        <p:spPr>
          <a:xfrm rot="5400000">
            <a:off x="7205700" y="95345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4" name="Google Shape;1854;p76">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5" name="Google Shape;1855;p76">
            <a:hlinkClick action="ppaction://hlinksldjump" r:id="rId18"/>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856" name="Google Shape;1856;p76"/>
          <p:cNvPicPr preferRelativeResize="0"/>
          <p:nvPr/>
        </p:nvPicPr>
        <p:blipFill rotWithShape="1">
          <a:blip r:embed="rId19">
            <a:alphaModFix/>
          </a:blip>
          <a:srcRect b="2189" l="0" r="0" t="2180"/>
          <a:stretch/>
        </p:blipFill>
        <p:spPr>
          <a:xfrm>
            <a:off x="6056625" y="33625"/>
            <a:ext cx="1158600" cy="1158600"/>
          </a:xfrm>
          <a:prstGeom prst="rect">
            <a:avLst/>
          </a:prstGeom>
          <a:noFill/>
          <a:ln>
            <a:noFill/>
          </a:ln>
        </p:spPr>
      </p:pic>
      <p:graphicFrame>
        <p:nvGraphicFramePr>
          <p:cNvPr id="1857" name="Google Shape;1857;p76"/>
          <p:cNvGraphicFramePr/>
          <p:nvPr/>
        </p:nvGraphicFramePr>
        <p:xfrm>
          <a:off x="266288" y="2730720"/>
          <a:ext cx="3000000" cy="3000000"/>
        </p:xfrm>
        <a:graphic>
          <a:graphicData uri="http://schemas.openxmlformats.org/drawingml/2006/table">
            <a:tbl>
              <a:tblPr>
                <a:noFill/>
                <a:tableStyleId>{FC72AE3C-9F97-4905-AC4B-5E5AFB15FA01}</a:tableStyleId>
              </a:tblPr>
              <a:tblGrid>
                <a:gridCol w="2259600"/>
                <a:gridCol w="2259600"/>
                <a:gridCol w="2259600"/>
              </a:tblGrid>
              <a:tr h="923400">
                <a:tc>
                  <a:txBody>
                    <a:bodyPr/>
                    <a:lstStyle/>
                    <a:p>
                      <a:pPr indent="0" lvl="0" marL="0" rtl="0" algn="ctr">
                        <a:spcBef>
                          <a:spcPts val="0"/>
                        </a:spcBef>
                        <a:spcAft>
                          <a:spcPts val="0"/>
                        </a:spcAft>
                        <a:buNone/>
                      </a:pPr>
                      <a:r>
                        <a:rPr b="1" lang="en">
                          <a:latin typeface="Poppins"/>
                          <a:ea typeface="Poppins"/>
                          <a:cs typeface="Poppins"/>
                          <a:sym typeface="Poppins"/>
                        </a:rPr>
                        <a:t>CONSIDERATION</a:t>
                      </a:r>
                      <a:endParaRPr b="1">
                        <a:latin typeface="Poppins"/>
                        <a:ea typeface="Poppins"/>
                        <a:cs typeface="Poppins"/>
                        <a:sym typeface="Poppi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Poppins"/>
                          <a:ea typeface="Poppins"/>
                          <a:cs typeface="Poppins"/>
                          <a:sym typeface="Poppins"/>
                        </a:rPr>
                        <a:t>REFLECTION/EVIDENCE</a:t>
                      </a:r>
                      <a:endParaRPr b="1">
                        <a:latin typeface="Poppins"/>
                        <a:ea typeface="Poppins"/>
                        <a:cs typeface="Poppins"/>
                        <a:sym typeface="Poppi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Poppins"/>
                          <a:ea typeface="Poppins"/>
                          <a:cs typeface="Poppins"/>
                          <a:sym typeface="Poppins"/>
                        </a:rPr>
                        <a:t>IDEAS FOR IMPROVEMENT</a:t>
                      </a:r>
                      <a:endParaRPr b="1">
                        <a:latin typeface="Poppins"/>
                        <a:ea typeface="Poppins"/>
                        <a:cs typeface="Poppins"/>
                        <a:sym typeface="Poppins"/>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76200">
                      <a:solidFill>
                        <a:schemeClr val="accent1"/>
                      </a:solidFill>
                      <a:prstDash val="solid"/>
                      <a:round/>
                      <a:headEnd len="sm" w="sm" type="none"/>
                      <a:tailEnd len="sm" w="sm" type="none"/>
                    </a:lnB>
                  </a:tcPr>
                </a:tc>
              </a:tr>
              <a:tr h="1901750">
                <a:tc>
                  <a:txBody>
                    <a:bodyPr/>
                    <a:lstStyle/>
                    <a:p>
                      <a:pPr indent="0" lvl="0" marL="0" rtl="0" algn="l">
                        <a:spcBef>
                          <a:spcPts val="0"/>
                        </a:spcBef>
                        <a:spcAft>
                          <a:spcPts val="0"/>
                        </a:spcAft>
                        <a:buNone/>
                      </a:pPr>
                      <a:r>
                        <a:rPr b="1" lang="en">
                          <a:latin typeface="Poppins"/>
                          <a:ea typeface="Poppins"/>
                          <a:cs typeface="Poppins"/>
                          <a:sym typeface="Poppins"/>
                        </a:rPr>
                        <a:t>Is this lesson planned with the end in mind?</a:t>
                      </a:r>
                      <a:endParaRPr b="1">
                        <a:latin typeface="Poppins"/>
                        <a:ea typeface="Poppins"/>
                        <a:cs typeface="Poppins"/>
                        <a:sym typeface="Poppins"/>
                      </a:endParaRPr>
                    </a:p>
                  </a:txBody>
                  <a:tcPr marT="91425" marB="91425" marR="91425" marL="91425">
                    <a:lnL cap="flat" cmpd="sng" w="9525">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76200">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1901750">
                <a:tc>
                  <a:txBody>
                    <a:bodyPr/>
                    <a:lstStyle/>
                    <a:p>
                      <a:pPr indent="0" lvl="0" marL="0" rtl="0" algn="l">
                        <a:spcBef>
                          <a:spcPts val="0"/>
                        </a:spcBef>
                        <a:spcAft>
                          <a:spcPts val="0"/>
                        </a:spcAft>
                        <a:buNone/>
                      </a:pPr>
                      <a:r>
                        <a:rPr b="1" lang="en">
                          <a:latin typeface="Poppins"/>
                          <a:ea typeface="Poppins"/>
                          <a:cs typeface="Poppins"/>
                          <a:sym typeface="Poppins"/>
                        </a:rPr>
                        <a:t>Do you know what is essential to the lesson?</a:t>
                      </a:r>
                      <a:endParaRPr b="1">
                        <a:latin typeface="Poppins"/>
                        <a:ea typeface="Poppins"/>
                        <a:cs typeface="Poppins"/>
                        <a:sym typeface="Poppins"/>
                      </a:endParaRPr>
                    </a:p>
                  </a:txBody>
                  <a:tcPr marT="91425" marB="91425" marR="91425" marL="91425">
                    <a:lnL cap="flat" cmpd="sng" w="9525">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2067375">
                <a:tc>
                  <a:txBody>
                    <a:bodyPr/>
                    <a:lstStyle/>
                    <a:p>
                      <a:pPr indent="0" lvl="0" marL="0" rtl="0" algn="l">
                        <a:spcBef>
                          <a:spcPts val="0"/>
                        </a:spcBef>
                        <a:spcAft>
                          <a:spcPts val="0"/>
                        </a:spcAft>
                        <a:buNone/>
                      </a:pPr>
                      <a:r>
                        <a:rPr b="1" lang="en">
                          <a:latin typeface="Poppins"/>
                          <a:ea typeface="Poppins"/>
                          <a:cs typeface="Poppins"/>
                          <a:sym typeface="Poppins"/>
                        </a:rPr>
                        <a:t>Do you center the learning of students by developing multiple means of engagement, representation and expression?</a:t>
                      </a:r>
                      <a:endParaRPr b="1">
                        <a:latin typeface="Poppins"/>
                        <a:ea typeface="Poppins"/>
                        <a:cs typeface="Poppins"/>
                        <a:sym typeface="Poppins"/>
                      </a:endParaRPr>
                    </a:p>
                  </a:txBody>
                  <a:tcPr marT="91425" marB="91425" marR="91425" marL="91425">
                    <a:lnL cap="flat" cmpd="sng" w="9525">
                      <a:solidFill>
                        <a:schemeClr val="accent1"/>
                      </a:solidFill>
                      <a:prstDash val="solid"/>
                      <a:round/>
                      <a:headEnd len="sm" w="sm" type="none"/>
                      <a:tailEnd len="sm" w="sm" type="none"/>
                    </a:lnL>
                    <a:lnR cap="flat" cmpd="sng" w="76200">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sp>
        <p:nvSpPr>
          <p:cNvPr id="1858" name="Google Shape;1858;p76"/>
          <p:cNvSpPr txBox="1"/>
          <p:nvPr/>
        </p:nvSpPr>
        <p:spPr>
          <a:xfrm>
            <a:off x="266300" y="1705525"/>
            <a:ext cx="6778800" cy="9234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Poppins"/>
                <a:ea typeface="Poppins"/>
                <a:cs typeface="Poppins"/>
                <a:sym typeface="Poppins"/>
              </a:rPr>
              <a:t>Be sure to think about the three principles of resilient pedagogy – </a:t>
            </a:r>
            <a:r>
              <a:rPr b="1" lang="en" sz="1600">
                <a:latin typeface="Poppins"/>
                <a:ea typeface="Poppins"/>
                <a:cs typeface="Poppins"/>
                <a:sym typeface="Poppins"/>
              </a:rPr>
              <a:t>extensibility</a:t>
            </a:r>
            <a:r>
              <a:rPr lang="en" sz="1600">
                <a:latin typeface="Poppins"/>
                <a:ea typeface="Poppins"/>
                <a:cs typeface="Poppins"/>
                <a:sym typeface="Poppins"/>
              </a:rPr>
              <a:t>, </a:t>
            </a:r>
            <a:r>
              <a:rPr b="1" lang="en" sz="1600">
                <a:latin typeface="Poppins"/>
                <a:ea typeface="Poppins"/>
                <a:cs typeface="Poppins"/>
                <a:sym typeface="Poppins"/>
              </a:rPr>
              <a:t>flexibility</a:t>
            </a:r>
            <a:r>
              <a:rPr lang="en" sz="1600">
                <a:latin typeface="Poppins"/>
                <a:ea typeface="Poppins"/>
                <a:cs typeface="Poppins"/>
                <a:sym typeface="Poppins"/>
              </a:rPr>
              <a:t>, and </a:t>
            </a:r>
            <a:r>
              <a:rPr b="1" lang="en" sz="1600">
                <a:latin typeface="Poppins"/>
                <a:ea typeface="Poppins"/>
                <a:cs typeface="Poppins"/>
                <a:sym typeface="Poppins"/>
              </a:rPr>
              <a:t>redundancy</a:t>
            </a:r>
            <a:r>
              <a:rPr lang="en" sz="1600">
                <a:latin typeface="Poppins"/>
                <a:ea typeface="Poppins"/>
                <a:cs typeface="Poppins"/>
                <a:sym typeface="Poppins"/>
              </a:rPr>
              <a:t> – as you draft ideas for improvement.</a:t>
            </a:r>
            <a:endParaRPr sz="1600">
              <a:latin typeface="Poppins"/>
              <a:ea typeface="Poppins"/>
              <a:cs typeface="Poppins"/>
              <a:sym typeface="Poppins"/>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2" name="Shape 1862"/>
        <p:cNvGrpSpPr/>
        <p:nvPr/>
      </p:nvGrpSpPr>
      <p:grpSpPr>
        <a:xfrm>
          <a:off x="0" y="0"/>
          <a:ext cx="0" cy="0"/>
          <a:chOff x="0" y="0"/>
          <a:chExt cx="0" cy="0"/>
        </a:xfrm>
      </p:grpSpPr>
      <p:grpSp>
        <p:nvGrpSpPr>
          <p:cNvPr id="1863" name="Google Shape;1863;p77"/>
          <p:cNvGrpSpPr/>
          <p:nvPr/>
        </p:nvGrpSpPr>
        <p:grpSpPr>
          <a:xfrm>
            <a:off x="224350" y="224350"/>
            <a:ext cx="7116900" cy="9597300"/>
            <a:chOff x="224350" y="224350"/>
            <a:chExt cx="7116900" cy="9597300"/>
          </a:xfrm>
        </p:grpSpPr>
        <p:sp>
          <p:nvSpPr>
            <p:cNvPr id="1864" name="Google Shape;1864;p77"/>
            <p:cNvSpPr/>
            <p:nvPr/>
          </p:nvSpPr>
          <p:spPr>
            <a:xfrm>
              <a:off x="224350" y="224350"/>
              <a:ext cx="6967500" cy="9597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77"/>
            <p:cNvSpPr/>
            <p:nvPr/>
          </p:nvSpPr>
          <p:spPr>
            <a:xfrm rot="5400000">
              <a:off x="6936250" y="5432950"/>
              <a:ext cx="660600" cy="149400"/>
            </a:xfrm>
            <a:prstGeom prst="triangle">
              <a:avLst>
                <a:gd fmla="val 5088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6" name="Google Shape;1866;p77"/>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a:t>
            </a:r>
            <a:r>
              <a:rPr lang="en"/>
              <a:t>06</a:t>
            </a:r>
            <a:endParaRPr/>
          </a:p>
        </p:txBody>
      </p:sp>
      <p:cxnSp>
        <p:nvCxnSpPr>
          <p:cNvPr id="1867" name="Google Shape;1867;p77"/>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868" name="Google Shape;1868;p77"/>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Excellent Teaching Happens Everywhere</a:t>
            </a:r>
            <a:endParaRPr/>
          </a:p>
        </p:txBody>
      </p:sp>
      <p:sp>
        <p:nvSpPr>
          <p:cNvPr id="1869" name="Google Shape;1869;p77">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70" name="Google Shape;1870;p77">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71" name="Google Shape;1871;p77">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72" name="Google Shape;1872;p77">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73" name="Google Shape;1873;p77">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74" name="Google Shape;1874;p77">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75" name="Google Shape;1875;p77">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76" name="Google Shape;1876;p77">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77" name="Google Shape;1877;p77">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78" name="Google Shape;1878;p77">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79" name="Google Shape;1879;p77">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80" name="Google Shape;1880;p77">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881" name="Google Shape;1881;p77">
            <a:hlinkClick action="ppaction://hlinksldjump" r:id="rId15"/>
          </p:cNvPr>
          <p:cNvPicPr preferRelativeResize="0"/>
          <p:nvPr/>
        </p:nvPicPr>
        <p:blipFill>
          <a:blip r:embed="rId16">
            <a:alphaModFix/>
          </a:blip>
          <a:stretch>
            <a:fillRect/>
          </a:stretch>
        </p:blipFill>
        <p:spPr>
          <a:xfrm>
            <a:off x="476675" y="9063250"/>
            <a:ext cx="580200" cy="5802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5" name="Shape 1885"/>
        <p:cNvGrpSpPr/>
        <p:nvPr/>
      </p:nvGrpSpPr>
      <p:grpSpPr>
        <a:xfrm>
          <a:off x="0" y="0"/>
          <a:ext cx="0" cy="0"/>
          <a:chOff x="0" y="0"/>
          <a:chExt cx="0" cy="0"/>
        </a:xfrm>
      </p:grpSpPr>
      <p:sp>
        <p:nvSpPr>
          <p:cNvPr id="1886" name="Google Shape;1886;p78"/>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887" name="Google Shape;1887;p78"/>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sp>
        <p:nvSpPr>
          <p:cNvPr id="1888" name="Google Shape;1888;p78">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89" name="Google Shape;1889;p78">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90" name="Google Shape;1890;p78">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91" name="Google Shape;1891;p78">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92" name="Google Shape;1892;p78">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93" name="Google Shape;1893;p78">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94" name="Google Shape;1894;p78">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95" name="Google Shape;1895;p78">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96" name="Google Shape;1896;p78">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897" name="Google Shape;1897;p78">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1898" name="Google Shape;1898;p78"/>
          <p:cNvGraphicFramePr/>
          <p:nvPr/>
        </p:nvGraphicFramePr>
        <p:xfrm>
          <a:off x="504825" y="1090700"/>
          <a:ext cx="3000000" cy="3000000"/>
        </p:xfrm>
        <a:graphic>
          <a:graphicData uri="http://schemas.openxmlformats.org/drawingml/2006/table">
            <a:tbl>
              <a:tblPr>
                <a:noFill/>
                <a:tableStyleId>{FC72AE3C-9F97-4905-AC4B-5E5AFB15FA01}</a:tableStyleId>
              </a:tblPr>
              <a:tblGrid>
                <a:gridCol w="1470850"/>
                <a:gridCol w="2824950"/>
                <a:gridCol w="2147900"/>
              </a:tblGrid>
              <a:tr h="3810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a:solidFill>
                            <a:srgbClr val="333333"/>
                          </a:solidFill>
                          <a:latin typeface="Poppins"/>
                          <a:ea typeface="Poppins"/>
                          <a:cs typeface="Poppins"/>
                          <a:sym typeface="Poppins"/>
                        </a:rPr>
                        <a:t>Portability</a:t>
                      </a:r>
                      <a:endParaRPr b="1">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333333"/>
                          </a:solidFill>
                          <a:latin typeface="Poppins"/>
                          <a:ea typeface="Poppins"/>
                          <a:cs typeface="Poppins"/>
                          <a:sym typeface="Poppins"/>
                        </a:rPr>
                        <a:t>The ability to be easily carried or moved</a:t>
                      </a:r>
                      <a:endParaRPr>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a:solidFill>
                            <a:srgbClr val="333333"/>
                          </a:solidFill>
                          <a:latin typeface="Poppins"/>
                          <a:ea typeface="Poppins"/>
                          <a:cs typeface="Poppins"/>
                          <a:sym typeface="Poppins"/>
                        </a:rPr>
                        <a:t>Resilient</a:t>
                      </a:r>
                      <a:endParaRPr b="1">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333333"/>
                          </a:solidFill>
                          <a:latin typeface="Poppins"/>
                          <a:ea typeface="Poppins"/>
                          <a:cs typeface="Poppins"/>
                          <a:sym typeface="Poppins"/>
                        </a:rPr>
                        <a:t>Able to withstand or recover quickly from difficult conditions</a:t>
                      </a:r>
                      <a:endParaRPr>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a:solidFill>
                            <a:srgbClr val="333333"/>
                          </a:solidFill>
                          <a:latin typeface="Poppins"/>
                          <a:ea typeface="Poppins"/>
                          <a:cs typeface="Poppins"/>
                          <a:sym typeface="Poppins"/>
                        </a:rPr>
                        <a:t>Restorative Practice</a:t>
                      </a:r>
                      <a:endParaRPr b="1">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333333"/>
                          </a:solidFill>
                          <a:latin typeface="Poppins"/>
                          <a:ea typeface="Poppins"/>
                          <a:cs typeface="Poppins"/>
                          <a:sym typeface="Poppins"/>
                        </a:rPr>
                        <a:t>Focuses on resolving conflict, repairing harm, and healing relationships</a:t>
                      </a:r>
                      <a:endParaRPr>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a:solidFill>
                            <a:srgbClr val="333333"/>
                          </a:solidFill>
                          <a:latin typeface="Poppins"/>
                          <a:ea typeface="Poppins"/>
                          <a:cs typeface="Poppins"/>
                          <a:sym typeface="Poppins"/>
                        </a:rPr>
                        <a:t>Teacher Clarity</a:t>
                      </a:r>
                      <a:endParaRPr b="1">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333333"/>
                          </a:solidFill>
                          <a:latin typeface="Poppins"/>
                          <a:ea typeface="Poppins"/>
                          <a:cs typeface="Poppins"/>
                          <a:sym typeface="Poppins"/>
                        </a:rPr>
                        <a:t>Communicating the learning intention and success criteria so students can identify where they are going in their learning, how they are progressing, and where they will go next, thus providing students enough clarity to own their learning</a:t>
                      </a:r>
                      <a:endParaRPr>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bl>
          </a:graphicData>
        </a:graphic>
      </p:graphicFrame>
      <p:sp>
        <p:nvSpPr>
          <p:cNvPr id="1899" name="Google Shape;1899;p78">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0" name="Google Shape;1900;p78">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5"/>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3700"/>
              <a:t>Stickers</a:t>
            </a:r>
            <a:endParaRPr b="0" i="1" sz="3700">
              <a:latin typeface="Yeseva One"/>
              <a:ea typeface="Yeseva One"/>
              <a:cs typeface="Yeseva One"/>
              <a:sym typeface="Yeseva One"/>
            </a:endParaRPr>
          </a:p>
        </p:txBody>
      </p:sp>
      <p:grpSp>
        <p:nvGrpSpPr>
          <p:cNvPr id="399" name="Google Shape;399;p25"/>
          <p:cNvGrpSpPr/>
          <p:nvPr/>
        </p:nvGrpSpPr>
        <p:grpSpPr>
          <a:xfrm>
            <a:off x="3245640" y="5287275"/>
            <a:ext cx="415409" cy="1807140"/>
            <a:chOff x="3640477" y="1538105"/>
            <a:chExt cx="317203" cy="1380023"/>
          </a:xfrm>
        </p:grpSpPr>
        <p:sp>
          <p:nvSpPr>
            <p:cNvPr id="400" name="Google Shape;400;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1" name="Google Shape;401;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2" name="Google Shape;402;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3" name="Google Shape;403;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4" name="Google Shape;404;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5" name="Google Shape;405;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6" name="Google Shape;406;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7" name="Google Shape;407;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8" name="Google Shape;408;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9" name="Google Shape;409;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0" name="Google Shape;410;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1" name="Google Shape;411;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2" name="Google Shape;412;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3" name="Google Shape;413;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4" name="Google Shape;414;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5" name="Google Shape;415;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6" name="Google Shape;416;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7" name="Google Shape;417;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8" name="Google Shape;418;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9" name="Google Shape;419;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0" name="Google Shape;420;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1" name="Google Shape;421;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2" name="Google Shape;422;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3" name="Google Shape;423;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424" name="Google Shape;424;p25"/>
          <p:cNvGrpSpPr/>
          <p:nvPr/>
        </p:nvGrpSpPr>
        <p:grpSpPr>
          <a:xfrm>
            <a:off x="3759990" y="5287275"/>
            <a:ext cx="415409" cy="1807140"/>
            <a:chOff x="3640477" y="1538105"/>
            <a:chExt cx="317203" cy="1380023"/>
          </a:xfrm>
        </p:grpSpPr>
        <p:sp>
          <p:nvSpPr>
            <p:cNvPr id="425" name="Google Shape;425;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6" name="Google Shape;426;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7" name="Google Shape;427;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8" name="Google Shape;428;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9" name="Google Shape;429;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0" name="Google Shape;430;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1" name="Google Shape;431;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2" name="Google Shape;432;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3" name="Google Shape;433;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4" name="Google Shape;434;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5" name="Google Shape;435;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6" name="Google Shape;436;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7" name="Google Shape;437;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8" name="Google Shape;438;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9" name="Google Shape;439;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0" name="Google Shape;440;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1" name="Google Shape;441;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2" name="Google Shape;442;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3" name="Google Shape;443;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4" name="Google Shape;444;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5" name="Google Shape;445;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6" name="Google Shape;446;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7" name="Google Shape;447;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8" name="Google Shape;448;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449" name="Google Shape;449;p25"/>
          <p:cNvGrpSpPr/>
          <p:nvPr/>
        </p:nvGrpSpPr>
        <p:grpSpPr>
          <a:xfrm>
            <a:off x="4274340" y="5287275"/>
            <a:ext cx="415409" cy="1807140"/>
            <a:chOff x="3640477" y="1538105"/>
            <a:chExt cx="317203" cy="1380023"/>
          </a:xfrm>
        </p:grpSpPr>
        <p:sp>
          <p:nvSpPr>
            <p:cNvPr id="450" name="Google Shape;450;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1" name="Google Shape;451;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2" name="Google Shape;452;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3" name="Google Shape;453;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4" name="Google Shape;454;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5" name="Google Shape;455;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6" name="Google Shape;456;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7" name="Google Shape;457;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8" name="Google Shape;458;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9" name="Google Shape;459;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0" name="Google Shape;460;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1" name="Google Shape;461;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2" name="Google Shape;462;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3" name="Google Shape;463;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4" name="Google Shape;464;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5" name="Google Shape;465;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6" name="Google Shape;466;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7" name="Google Shape;467;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8" name="Google Shape;468;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9" name="Google Shape;469;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0" name="Google Shape;470;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1" name="Google Shape;471;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2" name="Google Shape;472;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3" name="Google Shape;473;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474" name="Google Shape;474;p25"/>
          <p:cNvGrpSpPr/>
          <p:nvPr/>
        </p:nvGrpSpPr>
        <p:grpSpPr>
          <a:xfrm>
            <a:off x="4788690" y="5287275"/>
            <a:ext cx="415409" cy="1807140"/>
            <a:chOff x="3640477" y="1538105"/>
            <a:chExt cx="317203" cy="1380023"/>
          </a:xfrm>
        </p:grpSpPr>
        <p:sp>
          <p:nvSpPr>
            <p:cNvPr id="475" name="Google Shape;475;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6" name="Google Shape;476;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7" name="Google Shape;477;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8" name="Google Shape;478;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9" name="Google Shape;479;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0" name="Google Shape;480;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1" name="Google Shape;481;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2" name="Google Shape;482;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3" name="Google Shape;483;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4" name="Google Shape;484;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5" name="Google Shape;485;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6" name="Google Shape;486;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7" name="Google Shape;487;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8" name="Google Shape;488;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9" name="Google Shape;489;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0" name="Google Shape;490;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1" name="Google Shape;491;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2" name="Google Shape;492;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3" name="Google Shape;493;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4" name="Google Shape;494;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5" name="Google Shape;495;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6" name="Google Shape;496;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7" name="Google Shape;497;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8" name="Google Shape;498;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499" name="Google Shape;499;p25"/>
          <p:cNvGrpSpPr/>
          <p:nvPr/>
        </p:nvGrpSpPr>
        <p:grpSpPr>
          <a:xfrm>
            <a:off x="5303040" y="5287275"/>
            <a:ext cx="415409" cy="1807140"/>
            <a:chOff x="3640477" y="1538105"/>
            <a:chExt cx="317203" cy="1380023"/>
          </a:xfrm>
        </p:grpSpPr>
        <p:sp>
          <p:nvSpPr>
            <p:cNvPr id="500" name="Google Shape;500;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1" name="Google Shape;501;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2" name="Google Shape;502;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3" name="Google Shape;503;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4" name="Google Shape;504;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5" name="Google Shape;505;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6" name="Google Shape;506;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7" name="Google Shape;507;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8" name="Google Shape;508;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9" name="Google Shape;509;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0" name="Google Shape;510;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1" name="Google Shape;511;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2" name="Google Shape;512;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3" name="Google Shape;513;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4" name="Google Shape;514;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5" name="Google Shape;515;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6" name="Google Shape;516;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7" name="Google Shape;517;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8" name="Google Shape;518;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9" name="Google Shape;519;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0" name="Google Shape;520;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1" name="Google Shape;521;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2" name="Google Shape;522;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3" name="Google Shape;523;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24" name="Google Shape;524;p25"/>
          <p:cNvGrpSpPr/>
          <p:nvPr/>
        </p:nvGrpSpPr>
        <p:grpSpPr>
          <a:xfrm>
            <a:off x="5817390" y="5287275"/>
            <a:ext cx="415409" cy="1807140"/>
            <a:chOff x="3640477" y="1538105"/>
            <a:chExt cx="317203" cy="1380023"/>
          </a:xfrm>
        </p:grpSpPr>
        <p:sp>
          <p:nvSpPr>
            <p:cNvPr id="525" name="Google Shape;525;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6" name="Google Shape;526;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7" name="Google Shape;527;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8" name="Google Shape;528;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9" name="Google Shape;529;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0" name="Google Shape;530;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1" name="Google Shape;531;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2" name="Google Shape;532;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3" name="Google Shape;533;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4" name="Google Shape;534;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5" name="Google Shape;535;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6" name="Google Shape;536;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7" name="Google Shape;537;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8" name="Google Shape;538;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9" name="Google Shape;539;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0" name="Google Shape;540;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1" name="Google Shape;541;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2" name="Google Shape;542;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3" name="Google Shape;543;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4" name="Google Shape;544;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5" name="Google Shape;545;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6" name="Google Shape;546;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7" name="Google Shape;547;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8" name="Google Shape;548;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549" name="Google Shape;549;p25"/>
          <p:cNvSpPr/>
          <p:nvPr/>
        </p:nvSpPr>
        <p:spPr>
          <a:xfrm>
            <a:off x="3344263"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0" name="Google Shape;550;p25"/>
          <p:cNvSpPr/>
          <p:nvPr/>
        </p:nvSpPr>
        <p:spPr>
          <a:xfrm>
            <a:off x="3957270"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l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1" name="Google Shape;551;p25"/>
          <p:cNvSpPr/>
          <p:nvPr/>
        </p:nvSpPr>
        <p:spPr>
          <a:xfrm>
            <a:off x="4570276"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2" name="Google Shape;552;p25"/>
          <p:cNvSpPr/>
          <p:nvPr/>
        </p:nvSpPr>
        <p:spPr>
          <a:xfrm>
            <a:off x="5183282"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3" name="Google Shape;553;p25"/>
          <p:cNvSpPr/>
          <p:nvPr/>
        </p:nvSpPr>
        <p:spPr>
          <a:xfrm>
            <a:off x="5796288"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4" name="Google Shape;554;p25"/>
          <p:cNvSpPr/>
          <p:nvPr/>
        </p:nvSpPr>
        <p:spPr>
          <a:xfrm>
            <a:off x="3344276"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5" name="Google Shape;555;p25"/>
          <p:cNvSpPr/>
          <p:nvPr/>
        </p:nvSpPr>
        <p:spPr>
          <a:xfrm>
            <a:off x="3957282"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6" name="Google Shape;556;p25"/>
          <p:cNvSpPr/>
          <p:nvPr/>
        </p:nvSpPr>
        <p:spPr>
          <a:xfrm>
            <a:off x="4570288"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7" name="Google Shape;557;p25"/>
          <p:cNvSpPr/>
          <p:nvPr/>
        </p:nvSpPr>
        <p:spPr>
          <a:xfrm>
            <a:off x="5183295"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8" name="Google Shape;558;p25"/>
          <p:cNvSpPr/>
          <p:nvPr/>
        </p:nvSpPr>
        <p:spPr>
          <a:xfrm>
            <a:off x="5796301"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9" name="Google Shape;559;p25"/>
          <p:cNvSpPr/>
          <p:nvPr/>
        </p:nvSpPr>
        <p:spPr>
          <a:xfrm>
            <a:off x="334436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0" name="Google Shape;560;p25"/>
          <p:cNvSpPr/>
          <p:nvPr/>
        </p:nvSpPr>
        <p:spPr>
          <a:xfrm>
            <a:off x="394701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1" name="Google Shape;561;p25"/>
          <p:cNvSpPr/>
          <p:nvPr/>
        </p:nvSpPr>
        <p:spPr>
          <a:xfrm>
            <a:off x="454966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2" name="Google Shape;562;p25"/>
          <p:cNvSpPr/>
          <p:nvPr/>
        </p:nvSpPr>
        <p:spPr>
          <a:xfrm>
            <a:off x="515231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3" name="Google Shape;563;p25"/>
          <p:cNvSpPr/>
          <p:nvPr/>
        </p:nvSpPr>
        <p:spPr>
          <a:xfrm>
            <a:off x="575496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4" name="Google Shape;564;p25"/>
          <p:cNvSpPr/>
          <p:nvPr/>
        </p:nvSpPr>
        <p:spPr>
          <a:xfrm>
            <a:off x="336506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5" name="Google Shape;565;p25"/>
          <p:cNvSpPr/>
          <p:nvPr/>
        </p:nvSpPr>
        <p:spPr>
          <a:xfrm>
            <a:off x="396771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6" name="Google Shape;566;p25"/>
          <p:cNvSpPr/>
          <p:nvPr/>
        </p:nvSpPr>
        <p:spPr>
          <a:xfrm>
            <a:off x="457036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7" name="Google Shape;567;p25"/>
          <p:cNvSpPr/>
          <p:nvPr/>
        </p:nvSpPr>
        <p:spPr>
          <a:xfrm>
            <a:off x="517301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8" name="Google Shape;568;p25"/>
          <p:cNvSpPr/>
          <p:nvPr/>
        </p:nvSpPr>
        <p:spPr>
          <a:xfrm>
            <a:off x="577566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grpSp>
        <p:nvGrpSpPr>
          <p:cNvPr id="569" name="Google Shape;569;p25"/>
          <p:cNvGrpSpPr/>
          <p:nvPr/>
        </p:nvGrpSpPr>
        <p:grpSpPr>
          <a:xfrm>
            <a:off x="1228621" y="7357843"/>
            <a:ext cx="800410" cy="800410"/>
            <a:chOff x="1923959" y="3509316"/>
            <a:chExt cx="299835" cy="299835"/>
          </a:xfrm>
        </p:grpSpPr>
        <p:sp>
          <p:nvSpPr>
            <p:cNvPr id="570" name="Google Shape;570;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1" name="Google Shape;571;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2" name="Google Shape;572;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3" name="Google Shape;573;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4" name="Google Shape;574;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75" name="Google Shape;575;p25"/>
          <p:cNvGrpSpPr/>
          <p:nvPr/>
        </p:nvGrpSpPr>
        <p:grpSpPr>
          <a:xfrm>
            <a:off x="2273858" y="7357843"/>
            <a:ext cx="800410" cy="800410"/>
            <a:chOff x="1923959" y="3509316"/>
            <a:chExt cx="299835" cy="299835"/>
          </a:xfrm>
        </p:grpSpPr>
        <p:sp>
          <p:nvSpPr>
            <p:cNvPr id="576" name="Google Shape;576;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l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7" name="Google Shape;577;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8" name="Google Shape;578;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9" name="Google Shape;579;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0" name="Google Shape;580;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81" name="Google Shape;581;p25"/>
          <p:cNvGrpSpPr/>
          <p:nvPr/>
        </p:nvGrpSpPr>
        <p:grpSpPr>
          <a:xfrm>
            <a:off x="3319096" y="7357843"/>
            <a:ext cx="800410" cy="800410"/>
            <a:chOff x="1923959" y="3509316"/>
            <a:chExt cx="299835" cy="299835"/>
          </a:xfrm>
        </p:grpSpPr>
        <p:sp>
          <p:nvSpPr>
            <p:cNvPr id="582" name="Google Shape;582;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3" name="Google Shape;583;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4" name="Google Shape;584;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5" name="Google Shape;585;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6" name="Google Shape;586;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87" name="Google Shape;587;p25"/>
          <p:cNvGrpSpPr/>
          <p:nvPr/>
        </p:nvGrpSpPr>
        <p:grpSpPr>
          <a:xfrm>
            <a:off x="4364333" y="7357843"/>
            <a:ext cx="800410" cy="800410"/>
            <a:chOff x="1923959" y="3509316"/>
            <a:chExt cx="299835" cy="299835"/>
          </a:xfrm>
        </p:grpSpPr>
        <p:sp>
          <p:nvSpPr>
            <p:cNvPr id="588" name="Google Shape;588;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9" name="Google Shape;589;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0" name="Google Shape;590;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1" name="Google Shape;591;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2" name="Google Shape;592;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93" name="Google Shape;593;p25"/>
          <p:cNvGrpSpPr/>
          <p:nvPr/>
        </p:nvGrpSpPr>
        <p:grpSpPr>
          <a:xfrm>
            <a:off x="5409571" y="7357843"/>
            <a:ext cx="800410" cy="800410"/>
            <a:chOff x="1923959" y="3509316"/>
            <a:chExt cx="299835" cy="299835"/>
          </a:xfrm>
        </p:grpSpPr>
        <p:sp>
          <p:nvSpPr>
            <p:cNvPr id="594" name="Google Shape;594;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5" name="Google Shape;595;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6" name="Google Shape;596;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7" name="Google Shape;597;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8" name="Google Shape;598;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99" name="Google Shape;599;p25"/>
          <p:cNvGrpSpPr/>
          <p:nvPr/>
        </p:nvGrpSpPr>
        <p:grpSpPr>
          <a:xfrm>
            <a:off x="1228621" y="8252118"/>
            <a:ext cx="800410" cy="800410"/>
            <a:chOff x="1923959" y="3509316"/>
            <a:chExt cx="299835" cy="299835"/>
          </a:xfrm>
        </p:grpSpPr>
        <p:sp>
          <p:nvSpPr>
            <p:cNvPr id="600" name="Google Shape;600;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1" name="Google Shape;601;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2" name="Google Shape;602;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3" name="Google Shape;603;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4" name="Google Shape;604;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05" name="Google Shape;605;p25"/>
          <p:cNvGrpSpPr/>
          <p:nvPr/>
        </p:nvGrpSpPr>
        <p:grpSpPr>
          <a:xfrm>
            <a:off x="2273858" y="8252118"/>
            <a:ext cx="800410" cy="800410"/>
            <a:chOff x="1923959" y="3509316"/>
            <a:chExt cx="299835" cy="299835"/>
          </a:xfrm>
        </p:grpSpPr>
        <p:sp>
          <p:nvSpPr>
            <p:cNvPr id="606" name="Google Shape;606;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7" name="Google Shape;607;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8" name="Google Shape;608;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9" name="Google Shape;609;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0" name="Google Shape;610;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11" name="Google Shape;611;p25"/>
          <p:cNvGrpSpPr/>
          <p:nvPr/>
        </p:nvGrpSpPr>
        <p:grpSpPr>
          <a:xfrm>
            <a:off x="3319096" y="8252118"/>
            <a:ext cx="800410" cy="800410"/>
            <a:chOff x="1923959" y="3509316"/>
            <a:chExt cx="299835" cy="299835"/>
          </a:xfrm>
        </p:grpSpPr>
        <p:sp>
          <p:nvSpPr>
            <p:cNvPr id="612" name="Google Shape;612;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3" name="Google Shape;613;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4" name="Google Shape;614;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5" name="Google Shape;615;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6" name="Google Shape;616;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17" name="Google Shape;617;p25"/>
          <p:cNvGrpSpPr/>
          <p:nvPr/>
        </p:nvGrpSpPr>
        <p:grpSpPr>
          <a:xfrm>
            <a:off x="4364333" y="8252118"/>
            <a:ext cx="800410" cy="800410"/>
            <a:chOff x="1923959" y="3509316"/>
            <a:chExt cx="299835" cy="299835"/>
          </a:xfrm>
        </p:grpSpPr>
        <p:sp>
          <p:nvSpPr>
            <p:cNvPr id="618" name="Google Shape;618;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9" name="Google Shape;619;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0" name="Google Shape;620;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1" name="Google Shape;621;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2" name="Google Shape;622;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23" name="Google Shape;623;p25"/>
          <p:cNvGrpSpPr/>
          <p:nvPr/>
        </p:nvGrpSpPr>
        <p:grpSpPr>
          <a:xfrm>
            <a:off x="5409571" y="8252118"/>
            <a:ext cx="800410" cy="800410"/>
            <a:chOff x="1923959" y="3509316"/>
            <a:chExt cx="299835" cy="299835"/>
          </a:xfrm>
        </p:grpSpPr>
        <p:sp>
          <p:nvSpPr>
            <p:cNvPr id="624" name="Google Shape;624;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5" name="Google Shape;625;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6" name="Google Shape;626;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7" name="Google Shape;627;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8" name="Google Shape;628;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629" name="Google Shape;629;p25"/>
          <p:cNvSpPr/>
          <p:nvPr/>
        </p:nvSpPr>
        <p:spPr>
          <a:xfrm>
            <a:off x="953746" y="2642050"/>
            <a:ext cx="1913100" cy="376200"/>
          </a:xfrm>
          <a:prstGeom prst="chevron">
            <a:avLst>
              <a:gd fmla="val 50000" name="adj"/>
            </a:avLst>
          </a:pr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0" name="Google Shape;630;p25"/>
          <p:cNvSpPr/>
          <p:nvPr/>
        </p:nvSpPr>
        <p:spPr>
          <a:xfrm>
            <a:off x="953746" y="3189044"/>
            <a:ext cx="1913100" cy="376200"/>
          </a:xfrm>
          <a:prstGeom prst="chevron">
            <a:avLst>
              <a:gd fmla="val 50000" name="adj"/>
            </a:avLst>
          </a:pr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631" name="Google Shape;631;p25"/>
          <p:cNvSpPr/>
          <p:nvPr/>
        </p:nvSpPr>
        <p:spPr>
          <a:xfrm>
            <a:off x="953746" y="3800650"/>
            <a:ext cx="1913100" cy="376200"/>
          </a:xfrm>
          <a:prstGeom prst="chevron">
            <a:avLst>
              <a:gd fmla="val 50000" name="adj"/>
            </a:avLst>
          </a:pr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2" name="Google Shape;632;p25"/>
          <p:cNvSpPr/>
          <p:nvPr/>
        </p:nvSpPr>
        <p:spPr>
          <a:xfrm>
            <a:off x="953746" y="4347644"/>
            <a:ext cx="1913100" cy="376200"/>
          </a:xfrm>
          <a:prstGeom prst="chevron">
            <a:avLst>
              <a:gd fmla="val 50000" name="adj"/>
            </a:avLst>
          </a:pr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3" name="Google Shape;633;p25"/>
          <p:cNvSpPr/>
          <p:nvPr/>
        </p:nvSpPr>
        <p:spPr>
          <a:xfrm>
            <a:off x="953735" y="4959251"/>
            <a:ext cx="1653019" cy="376209"/>
          </a:xfrm>
          <a:custGeom>
            <a:rect b="b" l="l" r="r" t="t"/>
            <a:pathLst>
              <a:path extrusionOk="0" h="118491" w="520636">
                <a:moveTo>
                  <a:pt x="339" y="-13"/>
                </a:moveTo>
                <a:cubicBezTo>
                  <a:pt x="339" y="4178"/>
                  <a:pt x="520975" y="-13"/>
                  <a:pt x="520975" y="-13"/>
                </a:cubicBezTo>
                <a:lnTo>
                  <a:pt x="466016" y="59232"/>
                </a:lnTo>
                <a:lnTo>
                  <a:pt x="520975" y="118478"/>
                </a:lnTo>
                <a:lnTo>
                  <a:pt x="339" y="118478"/>
                </a:ln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634" name="Google Shape;634;p25"/>
          <p:cNvSpPr/>
          <p:nvPr/>
        </p:nvSpPr>
        <p:spPr>
          <a:xfrm>
            <a:off x="953735" y="5570803"/>
            <a:ext cx="1653019" cy="376209"/>
          </a:xfrm>
          <a:custGeom>
            <a:rect b="b" l="l" r="r" t="t"/>
            <a:pathLst>
              <a:path extrusionOk="0" h="118491" w="520636">
                <a:moveTo>
                  <a:pt x="339" y="-13"/>
                </a:moveTo>
                <a:cubicBezTo>
                  <a:pt x="339" y="4178"/>
                  <a:pt x="520975" y="-13"/>
                  <a:pt x="520975" y="-13"/>
                </a:cubicBezTo>
                <a:lnTo>
                  <a:pt x="466016" y="59232"/>
                </a:lnTo>
                <a:lnTo>
                  <a:pt x="520975" y="118478"/>
                </a:lnTo>
                <a:lnTo>
                  <a:pt x="339" y="118478"/>
                </a:ln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635" name="Google Shape;635;p25"/>
          <p:cNvSpPr/>
          <p:nvPr/>
        </p:nvSpPr>
        <p:spPr>
          <a:xfrm>
            <a:off x="953735" y="6182356"/>
            <a:ext cx="1653019" cy="376209"/>
          </a:xfrm>
          <a:custGeom>
            <a:rect b="b" l="l" r="r" t="t"/>
            <a:pathLst>
              <a:path extrusionOk="0" h="118491" w="520636">
                <a:moveTo>
                  <a:pt x="339" y="-13"/>
                </a:moveTo>
                <a:cubicBezTo>
                  <a:pt x="339" y="4178"/>
                  <a:pt x="520975" y="-13"/>
                  <a:pt x="520975" y="-13"/>
                </a:cubicBezTo>
                <a:lnTo>
                  <a:pt x="466016" y="59232"/>
                </a:lnTo>
                <a:lnTo>
                  <a:pt x="520975" y="118478"/>
                </a:lnTo>
                <a:lnTo>
                  <a:pt x="339" y="118478"/>
                </a:ln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636" name="Google Shape;636;p25"/>
          <p:cNvSpPr txBox="1"/>
          <p:nvPr/>
        </p:nvSpPr>
        <p:spPr>
          <a:xfrm>
            <a:off x="565350" y="1151850"/>
            <a:ext cx="6199800" cy="12960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 sz="1900">
                <a:solidFill>
                  <a:srgbClr val="353535"/>
                </a:solidFill>
                <a:latin typeface="Poppins"/>
                <a:ea typeface="Poppins"/>
                <a:cs typeface="Poppins"/>
                <a:sym typeface="Poppins"/>
              </a:rPr>
              <a:t>You can copy and paste the stickers below to note important text in your workbook. This is </a:t>
            </a:r>
            <a:r>
              <a:rPr lang="en" sz="1900">
                <a:solidFill>
                  <a:srgbClr val="353535"/>
                </a:solidFill>
                <a:latin typeface="Poppins"/>
                <a:ea typeface="Poppins"/>
                <a:cs typeface="Poppins"/>
                <a:sym typeface="Poppins"/>
              </a:rPr>
              <a:t>optional</a:t>
            </a:r>
            <a:r>
              <a:rPr lang="en" sz="1900">
                <a:solidFill>
                  <a:srgbClr val="353535"/>
                </a:solidFill>
                <a:latin typeface="Poppins"/>
                <a:ea typeface="Poppins"/>
                <a:cs typeface="Poppins"/>
                <a:sym typeface="Poppins"/>
              </a:rPr>
              <a:t>. </a:t>
            </a:r>
            <a:r>
              <a:rPr b="1" lang="en" sz="1900">
                <a:solidFill>
                  <a:srgbClr val="353535"/>
                </a:solidFill>
                <a:latin typeface="Poppins"/>
                <a:ea typeface="Poppins"/>
                <a:cs typeface="Poppins"/>
                <a:sym typeface="Poppins"/>
              </a:rPr>
              <a:t>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4" name="Shape 1904"/>
        <p:cNvGrpSpPr/>
        <p:nvPr/>
      </p:nvGrpSpPr>
      <p:grpSpPr>
        <a:xfrm>
          <a:off x="0" y="0"/>
          <a:ext cx="0" cy="0"/>
          <a:chOff x="0" y="0"/>
          <a:chExt cx="0" cy="0"/>
        </a:xfrm>
      </p:grpSpPr>
      <p:sp>
        <p:nvSpPr>
          <p:cNvPr id="1905" name="Google Shape;1905;p79"/>
          <p:cNvSpPr txBox="1"/>
          <p:nvPr>
            <p:ph type="title"/>
          </p:nvPr>
        </p:nvSpPr>
        <p:spPr>
          <a:xfrm>
            <a:off x="374550" y="322850"/>
            <a:ext cx="6514500" cy="809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1.6.1 - What Are My Go-To’s?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06" name="Google Shape;1906;p79"/>
          <p:cNvSpPr txBox="1"/>
          <p:nvPr>
            <p:ph idx="1" type="body"/>
          </p:nvPr>
        </p:nvSpPr>
        <p:spPr>
          <a:xfrm>
            <a:off x="374550" y="1131950"/>
            <a:ext cx="6514500" cy="8405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ENGAGE: Activate Prior Knowledge</a:t>
            </a:r>
            <a:endParaRPr i="1" sz="1700">
              <a:solidFill>
                <a:schemeClr val="hlink"/>
              </a:solidFill>
            </a:endParaRPr>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Take a moment to consider a few of your go-to teaching practices that work across learning environments.</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Noto Sans Symbols"/>
              <a:buChar char="●"/>
            </a:pPr>
            <a:r>
              <a:rPr lang="en">
                <a:solidFill>
                  <a:schemeClr val="hlink"/>
                </a:solidFill>
              </a:rPr>
              <a:t>Use the chart on the following page to describe how this practice looks in-person and remote.</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Noto Sans Symbols"/>
              <a:buChar char="●"/>
            </a:pPr>
            <a:r>
              <a:rPr lang="en">
                <a:solidFill>
                  <a:schemeClr val="hlink"/>
                </a:solidFill>
              </a:rPr>
              <a:t>An example is provided below. </a:t>
            </a:r>
            <a:endParaRPr>
              <a:solidFill>
                <a:schemeClr val="hlink"/>
              </a:solidFill>
            </a:endParaRPr>
          </a:p>
        </p:txBody>
      </p:sp>
      <p:sp>
        <p:nvSpPr>
          <p:cNvPr id="1907" name="Google Shape;1907;p79">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08" name="Google Shape;1908;p79">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09" name="Google Shape;1909;p79">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10" name="Google Shape;1910;p79">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11" name="Google Shape;1911;p79">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12" name="Google Shape;1912;p79">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13" name="Google Shape;1913;p79">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14" name="Google Shape;1914;p79">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15" name="Google Shape;1915;p79">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16" name="Google Shape;1916;p79">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17" name="Google Shape;1917;p79">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18" name="Google Shape;1918;p79">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19" name="Google Shape;1919;p79">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0" name="Google Shape;1920;p79">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1" name="Google Shape;1921;p79">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2" name="Google Shape;1922;p79">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3" name="Google Shape;1923;p79">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4" name="Google Shape;1924;p79">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5" name="Google Shape;1925;p79">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6" name="Google Shape;1926;p79">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927" name="Google Shape;1927;p79"/>
          <p:cNvGraphicFramePr/>
          <p:nvPr/>
        </p:nvGraphicFramePr>
        <p:xfrm>
          <a:off x="483713" y="4194718"/>
          <a:ext cx="3000000" cy="3000000"/>
        </p:xfrm>
        <a:graphic>
          <a:graphicData uri="http://schemas.openxmlformats.org/drawingml/2006/table">
            <a:tbl>
              <a:tblPr>
                <a:noFill/>
                <a:tableStyleId>{FC72AE3C-9F97-4905-AC4B-5E5AFB15FA01}</a:tableStyleId>
              </a:tblPr>
              <a:tblGrid>
                <a:gridCol w="2098725"/>
                <a:gridCol w="2098725"/>
                <a:gridCol w="2098725"/>
              </a:tblGrid>
              <a:tr h="502925">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WHAT IT LOOKS LIKE IN-PERSON</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762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TEACHING </a:t>
                      </a:r>
                      <a:r>
                        <a:rPr b="1" lang="en" sz="1600">
                          <a:solidFill>
                            <a:srgbClr val="262626"/>
                          </a:solidFill>
                          <a:latin typeface="Poppins"/>
                          <a:ea typeface="Poppins"/>
                          <a:cs typeface="Poppins"/>
                          <a:sym typeface="Poppins"/>
                        </a:rPr>
                        <a:t>PRACTICE</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762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WHAT IT LOOKS LIKE REMOTE</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762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r>
              <a:tr h="3246175">
                <a:tc>
                  <a:txBody>
                    <a:bodyPr/>
                    <a:lstStyle/>
                    <a:p>
                      <a:pPr indent="0" lvl="0" marL="0" rtl="0" algn="l">
                        <a:spcBef>
                          <a:spcPts val="0"/>
                        </a:spcBef>
                        <a:spcAft>
                          <a:spcPts val="0"/>
                        </a:spcAft>
                        <a:buNone/>
                      </a:pPr>
                      <a:r>
                        <a:rPr i="1" lang="en">
                          <a:solidFill>
                            <a:srgbClr val="333333"/>
                          </a:solidFill>
                          <a:latin typeface="Poppins"/>
                          <a:ea typeface="Poppins"/>
                          <a:cs typeface="Poppins"/>
                          <a:sym typeface="Poppins"/>
                        </a:rPr>
                        <a:t>When I want to allow my kids to process their thoughts, I have them turn to their elbow partner and take turns responding to the prompt. After a few minutes, I invite students to share either their thoughts or something their partner said that they thought was cool.</a:t>
                      </a:r>
                      <a:endParaRPr i="1">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i="1" lang="en">
                          <a:solidFill>
                            <a:srgbClr val="333333"/>
                          </a:solidFill>
                          <a:latin typeface="Poppins"/>
                          <a:ea typeface="Poppins"/>
                          <a:cs typeface="Poppins"/>
                          <a:sym typeface="Poppins"/>
                        </a:rPr>
                        <a:t>P</a:t>
                      </a:r>
                      <a:r>
                        <a:rPr i="1" lang="en">
                          <a:solidFill>
                            <a:srgbClr val="333333"/>
                          </a:solidFill>
                          <a:latin typeface="Poppins"/>
                          <a:ea typeface="Poppins"/>
                          <a:cs typeface="Poppins"/>
                          <a:sym typeface="Poppins"/>
                        </a:rPr>
                        <a:t>air-share</a:t>
                      </a:r>
                      <a:endParaRPr i="1">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i="1" lang="en">
                          <a:solidFill>
                            <a:srgbClr val="333333"/>
                          </a:solidFill>
                          <a:latin typeface="Poppins"/>
                          <a:ea typeface="Poppins"/>
                          <a:cs typeface="Poppins"/>
                          <a:sym typeface="Poppins"/>
                        </a:rPr>
                        <a:t>On Zoom, I pre-set partners for each day of class. They know they will have a new partner each day. Then when it’s time for pair-share, I whisk them into breakout rooms for two minutes with a visible timer. I pop into one or two breakouts to listen in. Then they can share their own thoughts or something their partner said in the chat or by raising their hand icon.</a:t>
                      </a:r>
                      <a:endParaRPr i="1">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EFEFEF"/>
                    </a:solidFill>
                  </a:tcPr>
                </a:tc>
              </a:tr>
            </a:tbl>
          </a:graphicData>
        </a:graphic>
      </p:graphicFrame>
      <p:sp>
        <p:nvSpPr>
          <p:cNvPr id="1928" name="Google Shape;1928;p79"/>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2" name="Shape 1932"/>
        <p:cNvGrpSpPr/>
        <p:nvPr/>
      </p:nvGrpSpPr>
      <p:grpSpPr>
        <a:xfrm>
          <a:off x="0" y="0"/>
          <a:ext cx="0" cy="0"/>
          <a:chOff x="0" y="0"/>
          <a:chExt cx="0" cy="0"/>
        </a:xfrm>
      </p:grpSpPr>
      <p:sp>
        <p:nvSpPr>
          <p:cNvPr id="1933" name="Google Shape;1933;p80"/>
          <p:cNvSpPr txBox="1"/>
          <p:nvPr>
            <p:ph type="title"/>
          </p:nvPr>
        </p:nvSpPr>
        <p:spPr>
          <a:xfrm>
            <a:off x="374550" y="322850"/>
            <a:ext cx="6514500" cy="132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1.6.1 - </a:t>
            </a:r>
            <a:r>
              <a:rPr lang="en"/>
              <a:t>What Are My Go-To’s?</a:t>
            </a:r>
            <a:endParaRPr/>
          </a:p>
          <a:p>
            <a:pPr indent="0" lvl="0" marL="0" rtl="0" algn="l">
              <a:spcBef>
                <a:spcPts val="0"/>
              </a:spcBef>
              <a:spcAft>
                <a:spcPts val="0"/>
              </a:spcAft>
              <a:buNone/>
            </a:pPr>
            <a:r>
              <a:rPr lang="en"/>
              <a:t>(Continued)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34" name="Google Shape;1934;p80">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35" name="Google Shape;1935;p80">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36" name="Google Shape;1936;p80">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37" name="Google Shape;1937;p80">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38" name="Google Shape;1938;p80">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39" name="Google Shape;1939;p80">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40" name="Google Shape;1940;p80">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41" name="Google Shape;1941;p80">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42" name="Google Shape;1942;p80">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43" name="Google Shape;1943;p80">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44" name="Google Shape;1944;p80">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45" name="Google Shape;1945;p80">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46" name="Google Shape;1946;p80">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47" name="Google Shape;1947;p80">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48" name="Google Shape;1948;p80">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49" name="Google Shape;1949;p80">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0" name="Google Shape;1950;p80">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1" name="Google Shape;1951;p80">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2" name="Google Shape;1952;p80">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3" name="Google Shape;1953;p80">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954" name="Google Shape;1954;p80"/>
          <p:cNvGraphicFramePr/>
          <p:nvPr/>
        </p:nvGraphicFramePr>
        <p:xfrm>
          <a:off x="483713" y="1859440"/>
          <a:ext cx="3000000" cy="3000000"/>
        </p:xfrm>
        <a:graphic>
          <a:graphicData uri="http://schemas.openxmlformats.org/drawingml/2006/table">
            <a:tbl>
              <a:tblPr>
                <a:noFill/>
                <a:tableStyleId>{FC72AE3C-9F97-4905-AC4B-5E5AFB15FA01}</a:tableStyleId>
              </a:tblPr>
              <a:tblGrid>
                <a:gridCol w="2098725"/>
                <a:gridCol w="2098725"/>
                <a:gridCol w="2098725"/>
              </a:tblGrid>
              <a:tr h="6918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WHAT IT LOOKS LIKE IN-PERSON</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762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TEACHING PRACTICE</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762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WHAT IT LOOKS LIKE REMOTE</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762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r>
              <a:tr h="6124300">
                <a:tc>
                  <a:txBody>
                    <a:bodyPr/>
                    <a:lstStyle/>
                    <a:p>
                      <a:pPr indent="0" lvl="0" marL="0" rtl="0" algn="l">
                        <a:spcBef>
                          <a:spcPts val="0"/>
                        </a:spcBef>
                        <a:spcAft>
                          <a:spcPts val="0"/>
                        </a:spcAft>
                        <a:buNone/>
                      </a:pPr>
                      <a:r>
                        <a:t/>
                      </a:r>
                      <a:endParaRPr i="1">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t/>
                      </a:r>
                      <a:endParaRPr>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EFEFEF"/>
                    </a:solidFill>
                  </a:tcPr>
                </a:tc>
              </a:tr>
            </a:tbl>
          </a:graphicData>
        </a:graphic>
      </p:graphicFrame>
      <p:sp>
        <p:nvSpPr>
          <p:cNvPr id="1955" name="Google Shape;1955;p80"/>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9" name="Shape 1959"/>
        <p:cNvGrpSpPr/>
        <p:nvPr/>
      </p:nvGrpSpPr>
      <p:grpSpPr>
        <a:xfrm>
          <a:off x="0" y="0"/>
          <a:ext cx="0" cy="0"/>
          <a:chOff x="0" y="0"/>
          <a:chExt cx="0" cy="0"/>
        </a:xfrm>
      </p:grpSpPr>
      <p:sp>
        <p:nvSpPr>
          <p:cNvPr id="1960" name="Google Shape;1960;p81"/>
          <p:cNvSpPr txBox="1"/>
          <p:nvPr>
            <p:ph type="title"/>
          </p:nvPr>
        </p:nvSpPr>
        <p:spPr>
          <a:xfrm>
            <a:off x="374550" y="322850"/>
            <a:ext cx="6514500" cy="1404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1.6.1 - What Are My Go-To’s? (Continued)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61" name="Google Shape;1961;p81">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62" name="Google Shape;1962;p81">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63" name="Google Shape;1963;p81">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64" name="Google Shape;1964;p81">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65" name="Google Shape;1965;p81">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66" name="Google Shape;1966;p81">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67" name="Google Shape;1967;p81">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68" name="Google Shape;1968;p81">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69" name="Google Shape;1969;p81">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70" name="Google Shape;1970;p81">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71" name="Google Shape;1971;p81">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2" name="Google Shape;1972;p81">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3" name="Google Shape;1973;p81">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4" name="Google Shape;1974;p81">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5" name="Google Shape;1975;p81">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6" name="Google Shape;1976;p81">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7" name="Google Shape;1977;p81">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8" name="Google Shape;1978;p81">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9" name="Google Shape;1979;p81">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80" name="Google Shape;1980;p81">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981" name="Google Shape;1981;p81"/>
          <p:cNvGraphicFramePr/>
          <p:nvPr/>
        </p:nvGraphicFramePr>
        <p:xfrm>
          <a:off x="504938" y="1879990"/>
          <a:ext cx="3000000" cy="3000000"/>
        </p:xfrm>
        <a:graphic>
          <a:graphicData uri="http://schemas.openxmlformats.org/drawingml/2006/table">
            <a:tbl>
              <a:tblPr>
                <a:noFill/>
                <a:tableStyleId>{FC72AE3C-9F97-4905-AC4B-5E5AFB15FA01}</a:tableStyleId>
              </a:tblPr>
              <a:tblGrid>
                <a:gridCol w="6253725"/>
              </a:tblGrid>
              <a:tr h="1590025">
                <a:tc>
                  <a:txBody>
                    <a:bodyPr/>
                    <a:lstStyle/>
                    <a:p>
                      <a:pPr indent="0" lvl="0" marL="0" rtl="0" algn="ctr">
                        <a:spcBef>
                          <a:spcPts val="0"/>
                        </a:spcBef>
                        <a:spcAft>
                          <a:spcPts val="0"/>
                        </a:spcAft>
                        <a:buNone/>
                      </a:pPr>
                      <a:r>
                        <a:rPr b="1" lang="en" sz="1900">
                          <a:solidFill>
                            <a:srgbClr val="262626"/>
                          </a:solidFill>
                          <a:latin typeface="Poppins"/>
                          <a:ea typeface="Poppins"/>
                          <a:cs typeface="Poppins"/>
                          <a:sym typeface="Poppins"/>
                        </a:rPr>
                        <a:t>Meta Moment:</a:t>
                      </a:r>
                      <a:endParaRPr b="1" sz="1900">
                        <a:solidFill>
                          <a:srgbClr val="262626"/>
                        </a:solidFill>
                        <a:latin typeface="Poppins"/>
                        <a:ea typeface="Poppins"/>
                        <a:cs typeface="Poppins"/>
                        <a:sym typeface="Poppins"/>
                      </a:endParaRPr>
                    </a:p>
                    <a:p>
                      <a:pPr indent="0" lvl="0" marL="0" rtl="0" algn="ctr">
                        <a:spcBef>
                          <a:spcPts val="0"/>
                        </a:spcBef>
                        <a:spcAft>
                          <a:spcPts val="0"/>
                        </a:spcAft>
                        <a:buNone/>
                      </a:pPr>
                      <a:r>
                        <a:t/>
                      </a:r>
                      <a:endParaRPr b="1" sz="1900">
                        <a:solidFill>
                          <a:srgbClr val="262626"/>
                        </a:solidFill>
                        <a:latin typeface="Poppins"/>
                        <a:ea typeface="Poppins"/>
                        <a:cs typeface="Poppins"/>
                        <a:sym typeface="Poppins"/>
                      </a:endParaRPr>
                    </a:p>
                    <a:p>
                      <a:pPr indent="0" lvl="0" marL="0" rtl="0" algn="ctr">
                        <a:spcBef>
                          <a:spcPts val="0"/>
                        </a:spcBef>
                        <a:spcAft>
                          <a:spcPts val="0"/>
                        </a:spcAft>
                        <a:buNone/>
                      </a:pPr>
                      <a:r>
                        <a:rPr lang="en" sz="1900">
                          <a:solidFill>
                            <a:srgbClr val="262626"/>
                          </a:solidFill>
                          <a:latin typeface="Poppins"/>
                          <a:ea typeface="Poppins"/>
                          <a:cs typeface="Poppins"/>
                          <a:sym typeface="Poppins"/>
                        </a:rPr>
                        <a:t>What do the teaching practices you chose have in common that make them nimble and portable? </a:t>
                      </a:r>
                      <a:endParaRPr sz="1900">
                        <a:solidFill>
                          <a:srgbClr val="262626"/>
                        </a:solidFill>
                        <a:latin typeface="Poppins"/>
                        <a:ea typeface="Poppins"/>
                        <a:cs typeface="Poppins"/>
                        <a:sym typeface="Poppins"/>
                      </a:endParaRPr>
                    </a:p>
                    <a:p>
                      <a:pPr indent="0" lvl="0" marL="0" rtl="0" algn="ctr">
                        <a:spcBef>
                          <a:spcPts val="0"/>
                        </a:spcBef>
                        <a:spcAft>
                          <a:spcPts val="0"/>
                        </a:spcAft>
                        <a:buNone/>
                      </a:pPr>
                      <a:r>
                        <a:t/>
                      </a:r>
                      <a:endParaRPr sz="1900">
                        <a:solidFill>
                          <a:srgbClr val="262626"/>
                        </a:solidFill>
                        <a:latin typeface="Poppins"/>
                        <a:ea typeface="Poppins"/>
                        <a:cs typeface="Poppins"/>
                        <a:sym typeface="Poppins"/>
                      </a:endParaRPr>
                    </a:p>
                    <a:p>
                      <a:pPr indent="0" lvl="0" marL="0" rtl="0" algn="ctr">
                        <a:spcBef>
                          <a:spcPts val="0"/>
                        </a:spcBef>
                        <a:spcAft>
                          <a:spcPts val="0"/>
                        </a:spcAft>
                        <a:buNone/>
                      </a:pPr>
                      <a:r>
                        <a:rPr lang="en" sz="1900">
                          <a:solidFill>
                            <a:srgbClr val="262626"/>
                          </a:solidFill>
                          <a:latin typeface="Poppins"/>
                          <a:ea typeface="Poppins"/>
                          <a:cs typeface="Poppins"/>
                          <a:sym typeface="Poppins"/>
                        </a:rPr>
                        <a:t>Write your reflection in the space below.</a:t>
                      </a:r>
                      <a:endParaRPr sz="1900">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762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r>
              <a:tr h="4913350">
                <a:tc>
                  <a:txBody>
                    <a:bodyPr/>
                    <a:lstStyle/>
                    <a:p>
                      <a:pPr indent="0" lvl="0" marL="0" rtl="0" algn="l">
                        <a:spcBef>
                          <a:spcPts val="0"/>
                        </a:spcBef>
                        <a:spcAft>
                          <a:spcPts val="0"/>
                        </a:spcAft>
                        <a:buNone/>
                      </a:pPr>
                      <a:r>
                        <a:t/>
                      </a:r>
                      <a:endParaRPr sz="1900">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accent2"/>
                    </a:solidFill>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5" name="Shape 1985"/>
        <p:cNvGrpSpPr/>
        <p:nvPr/>
      </p:nvGrpSpPr>
      <p:grpSpPr>
        <a:xfrm>
          <a:off x="0" y="0"/>
          <a:ext cx="0" cy="0"/>
          <a:chOff x="0" y="0"/>
          <a:chExt cx="0" cy="0"/>
        </a:xfrm>
      </p:grpSpPr>
      <p:sp>
        <p:nvSpPr>
          <p:cNvPr id="1986" name="Google Shape;1986;p82"/>
          <p:cNvSpPr txBox="1"/>
          <p:nvPr>
            <p:ph type="title"/>
          </p:nvPr>
        </p:nvSpPr>
        <p:spPr>
          <a:xfrm>
            <a:off x="374550" y="322835"/>
            <a:ext cx="6514500" cy="106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1.6.2 - </a:t>
            </a:r>
            <a:r>
              <a:rPr lang="en"/>
              <a:t>Taking Stock of My Teaching Environment</a:t>
            </a:r>
            <a:endParaRPr/>
          </a:p>
          <a:p>
            <a:pPr indent="0" lvl="0" marL="0" rtl="0" algn="l">
              <a:spcBef>
                <a:spcPts val="0"/>
              </a:spcBef>
              <a:spcAft>
                <a:spcPts val="0"/>
              </a:spcAft>
              <a:buNone/>
            </a:pPr>
            <a:r>
              <a:t/>
            </a:r>
            <a:endParaRPr/>
          </a:p>
        </p:txBody>
      </p:sp>
      <p:sp>
        <p:nvSpPr>
          <p:cNvPr id="1987" name="Google Shape;1987;p82"/>
          <p:cNvSpPr txBox="1"/>
          <p:nvPr>
            <p:ph idx="1" type="body"/>
          </p:nvPr>
        </p:nvSpPr>
        <p:spPr>
          <a:xfrm>
            <a:off x="374550" y="1604400"/>
            <a:ext cx="6514500" cy="793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ESTABLISH: Reflection for Action</a:t>
            </a:r>
            <a:endParaRPr b="1" sz="1600"/>
          </a:p>
          <a:p>
            <a:pPr indent="0" lvl="0" marL="0" rtl="0" algn="l">
              <a:lnSpc>
                <a:spcPct val="100000"/>
              </a:lnSpc>
              <a:spcBef>
                <a:spcPts val="0"/>
              </a:spcBef>
              <a:spcAft>
                <a:spcPts val="0"/>
              </a:spcAft>
              <a:buNone/>
            </a:pPr>
            <a:r>
              <a:rPr lang="en">
                <a:solidFill>
                  <a:schemeClr val="hlink"/>
                </a:solidFill>
              </a:rPr>
              <a:t>The three strategies we focused on during this session were </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sz="1900">
                <a:solidFill>
                  <a:schemeClr val="hlink"/>
                </a:solidFill>
              </a:rPr>
              <a:t>creating a student-centered classroom, </a:t>
            </a:r>
            <a:endParaRPr sz="1900">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sz="1900">
                <a:solidFill>
                  <a:schemeClr val="hlink"/>
                </a:solidFill>
              </a:rPr>
              <a:t>examining how teacher role affects student expectations, and </a:t>
            </a:r>
            <a:endParaRPr sz="1900">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sz="1900">
                <a:solidFill>
                  <a:schemeClr val="hlink"/>
                </a:solidFill>
              </a:rPr>
              <a:t>building relationships that promote a safe and positive environment. </a:t>
            </a:r>
            <a:endParaRPr sz="1900">
              <a:solidFill>
                <a:schemeClr val="hlink"/>
              </a:solidFill>
            </a:endParaRPr>
          </a:p>
          <a:p>
            <a:pPr indent="0" lvl="0" marL="0" rtl="0" algn="l">
              <a:lnSpc>
                <a:spcPct val="100000"/>
              </a:lnSpc>
              <a:spcBef>
                <a:spcPts val="0"/>
              </a:spcBef>
              <a:spcAft>
                <a:spcPts val="0"/>
              </a:spcAft>
              <a:buNone/>
            </a:pPr>
            <a:r>
              <a:t/>
            </a:r>
            <a:endParaRPr i="1" sz="1700">
              <a:solidFill>
                <a:schemeClr val="hlink"/>
              </a:solidFill>
            </a:endParaRPr>
          </a:p>
          <a:p>
            <a:pPr indent="0" lvl="0" marL="0" rtl="0" algn="l">
              <a:lnSpc>
                <a:spcPct val="100000"/>
              </a:lnSpc>
              <a:spcBef>
                <a:spcPts val="0"/>
              </a:spcBef>
              <a:spcAft>
                <a:spcPts val="0"/>
              </a:spcAft>
              <a:buNone/>
            </a:pPr>
            <a:r>
              <a:rPr i="1" lang="en">
                <a:solidFill>
                  <a:schemeClr val="hlink"/>
                </a:solidFill>
              </a:rPr>
              <a:t>INSTRUCTIONS:</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Noto Sans Symbols"/>
              <a:buChar char="●"/>
            </a:pPr>
            <a:r>
              <a:rPr lang="en">
                <a:solidFill>
                  <a:schemeClr val="hlink"/>
                </a:solidFill>
              </a:rPr>
              <a:t>Reflect on your current teaching strategies in these areas and apply what you learned to extend your ideas to teaching across learning environments.</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Noto Sans Symbols"/>
              <a:buChar char="●"/>
            </a:pPr>
            <a:r>
              <a:rPr lang="en">
                <a:solidFill>
                  <a:schemeClr val="hlink"/>
                </a:solidFill>
              </a:rPr>
              <a:t>Complete the table </a:t>
            </a:r>
            <a:r>
              <a:rPr i="1" lang="en">
                <a:solidFill>
                  <a:schemeClr val="hlink"/>
                </a:solidFill>
              </a:rPr>
              <a:t>on the following page</a:t>
            </a:r>
            <a:r>
              <a:rPr lang="en">
                <a:solidFill>
                  <a:schemeClr val="hlink"/>
                </a:solidFill>
              </a:rPr>
              <a:t>. </a:t>
            </a:r>
            <a:endParaRPr>
              <a:solidFill>
                <a:schemeClr val="hlink"/>
              </a:solidFill>
            </a:endParaRPr>
          </a:p>
        </p:txBody>
      </p:sp>
      <p:sp>
        <p:nvSpPr>
          <p:cNvPr id="1988" name="Google Shape;1988;p82">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89" name="Google Shape;1989;p82">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90" name="Google Shape;1990;p82">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91" name="Google Shape;1991;p82">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92" name="Google Shape;1992;p82">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93" name="Google Shape;1993;p82">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94" name="Google Shape;1994;p82">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95" name="Google Shape;1995;p82">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96" name="Google Shape;1996;p82">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97" name="Google Shape;1997;p82">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98" name="Google Shape;1998;p82">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9" name="Google Shape;1999;p82">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00" name="Google Shape;2000;p82">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01" name="Google Shape;2001;p82">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02" name="Google Shape;2002;p82">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03" name="Google Shape;2003;p82">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04" name="Google Shape;2004;p82">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05" name="Google Shape;2005;p82">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06" name="Google Shape;2006;p82">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07" name="Google Shape;2007;p82">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08" name="Google Shape;2008;p82"/>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2" name="Shape 2012"/>
        <p:cNvGrpSpPr/>
        <p:nvPr/>
      </p:nvGrpSpPr>
      <p:grpSpPr>
        <a:xfrm>
          <a:off x="0" y="0"/>
          <a:ext cx="0" cy="0"/>
          <a:chOff x="0" y="0"/>
          <a:chExt cx="0" cy="0"/>
        </a:xfrm>
      </p:grpSpPr>
      <p:sp>
        <p:nvSpPr>
          <p:cNvPr id="2013" name="Google Shape;2013;p83"/>
          <p:cNvSpPr/>
          <p:nvPr/>
        </p:nvSpPr>
        <p:spPr>
          <a:xfrm>
            <a:off x="459950" y="3362175"/>
            <a:ext cx="6010800" cy="18168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014" name="Google Shape;2014;p83"/>
          <p:cNvSpPr txBox="1"/>
          <p:nvPr/>
        </p:nvSpPr>
        <p:spPr>
          <a:xfrm>
            <a:off x="459950" y="3393750"/>
            <a:ext cx="60108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hlink"/>
              </a:buClr>
              <a:buSzPts val="1100"/>
              <a:buFont typeface="Arial"/>
              <a:buNone/>
            </a:pPr>
            <a:r>
              <a:rPr b="1" lang="en" sz="1600">
                <a:solidFill>
                  <a:schemeClr val="hlink"/>
                </a:solidFill>
                <a:latin typeface="Poppins"/>
                <a:ea typeface="Poppins"/>
                <a:cs typeface="Poppins"/>
                <a:sym typeface="Poppins"/>
              </a:rPr>
              <a:t>Moving forward, I can extend these practices across learning environments by…</a:t>
            </a:r>
            <a:endParaRPr b="1" sz="1600">
              <a:solidFill>
                <a:schemeClr val="hlink"/>
              </a:solidFill>
              <a:latin typeface="Poppins"/>
              <a:ea typeface="Poppins"/>
              <a:cs typeface="Poppins"/>
              <a:sym typeface="Poppins"/>
            </a:endParaRPr>
          </a:p>
          <a:p>
            <a:pPr indent="0" lvl="0" marL="0" rtl="0" algn="ctr">
              <a:spcBef>
                <a:spcPts val="0"/>
              </a:spcBef>
              <a:spcAft>
                <a:spcPts val="0"/>
              </a:spcAft>
              <a:buClr>
                <a:schemeClr val="hlink"/>
              </a:buClr>
              <a:buSzPts val="1100"/>
              <a:buFont typeface="Arial"/>
              <a:buNone/>
            </a:pPr>
            <a:r>
              <a:t/>
            </a:r>
            <a:endParaRPr b="1" sz="1600">
              <a:solidFill>
                <a:schemeClr val="hlink"/>
              </a:solidFill>
              <a:latin typeface="Poppins"/>
              <a:ea typeface="Poppins"/>
              <a:cs typeface="Poppins"/>
              <a:sym typeface="Poppins"/>
            </a:endParaRPr>
          </a:p>
          <a:p>
            <a:pPr indent="-330200" lvl="0" marL="457200" rtl="0" algn="l">
              <a:spcBef>
                <a:spcPts val="0"/>
              </a:spcBef>
              <a:spcAft>
                <a:spcPts val="0"/>
              </a:spcAft>
              <a:buClr>
                <a:schemeClr val="hlink"/>
              </a:buClr>
              <a:buSzPts val="1600"/>
              <a:buFont typeface="Poppins"/>
              <a:buAutoNum type="arabicPeriod"/>
            </a:pPr>
            <a:r>
              <a:t/>
            </a:r>
            <a:endParaRPr b="1" sz="1600">
              <a:solidFill>
                <a:schemeClr val="hlink"/>
              </a:solidFill>
              <a:latin typeface="Poppins"/>
              <a:ea typeface="Poppins"/>
              <a:cs typeface="Poppins"/>
              <a:sym typeface="Poppins"/>
            </a:endParaRPr>
          </a:p>
          <a:p>
            <a:pPr indent="0" lvl="0" marL="457200" rtl="0" algn="l">
              <a:spcBef>
                <a:spcPts val="0"/>
              </a:spcBef>
              <a:spcAft>
                <a:spcPts val="0"/>
              </a:spcAft>
              <a:buNone/>
            </a:pPr>
            <a:r>
              <a:rPr b="1" lang="en" sz="1600">
                <a:solidFill>
                  <a:schemeClr val="hlink"/>
                </a:solidFill>
                <a:latin typeface="Poppins"/>
                <a:ea typeface="Poppins"/>
                <a:cs typeface="Poppins"/>
                <a:sym typeface="Poppins"/>
              </a:rPr>
              <a:t>   </a:t>
            </a:r>
            <a:endParaRPr b="1" sz="1600">
              <a:solidFill>
                <a:schemeClr val="hlink"/>
              </a:solidFill>
              <a:latin typeface="Poppins"/>
              <a:ea typeface="Poppins"/>
              <a:cs typeface="Poppins"/>
              <a:sym typeface="Poppins"/>
            </a:endParaRPr>
          </a:p>
          <a:p>
            <a:pPr indent="-330200" lvl="0" marL="457200" rtl="0" algn="l">
              <a:spcBef>
                <a:spcPts val="0"/>
              </a:spcBef>
              <a:spcAft>
                <a:spcPts val="0"/>
              </a:spcAft>
              <a:buClr>
                <a:schemeClr val="hlink"/>
              </a:buClr>
              <a:buSzPts val="1600"/>
              <a:buFont typeface="Poppins"/>
              <a:buAutoNum type="arabicPeriod"/>
            </a:pPr>
            <a:r>
              <a:t/>
            </a:r>
            <a:endParaRPr b="1" sz="1600">
              <a:solidFill>
                <a:schemeClr val="hlink"/>
              </a:solidFill>
              <a:latin typeface="Poppins"/>
              <a:ea typeface="Poppins"/>
              <a:cs typeface="Poppins"/>
              <a:sym typeface="Poppins"/>
            </a:endParaRPr>
          </a:p>
        </p:txBody>
      </p:sp>
      <p:sp>
        <p:nvSpPr>
          <p:cNvPr id="2015" name="Google Shape;2015;p83"/>
          <p:cNvSpPr txBox="1"/>
          <p:nvPr>
            <p:ph type="title"/>
          </p:nvPr>
        </p:nvSpPr>
        <p:spPr>
          <a:xfrm>
            <a:off x="374550" y="322825"/>
            <a:ext cx="6763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1.6.2 - </a:t>
            </a:r>
            <a:r>
              <a:rPr lang="en"/>
              <a:t>Taking Stock of My Teaching Environment </a:t>
            </a:r>
            <a:r>
              <a:rPr lang="en"/>
              <a:t>(Continued)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16" name="Google Shape;2016;p83">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17" name="Google Shape;2017;p83">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18" name="Google Shape;2018;p83">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19" name="Google Shape;2019;p83">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20" name="Google Shape;2020;p83">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21" name="Google Shape;2021;p83">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22" name="Google Shape;2022;p83">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23" name="Google Shape;2023;p83">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24" name="Google Shape;2024;p83">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25" name="Google Shape;2025;p83">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26" name="Google Shape;2026;p83">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27" name="Google Shape;2027;p83">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28" name="Google Shape;2028;p83"/>
          <p:cNvSpPr/>
          <p:nvPr/>
        </p:nvSpPr>
        <p:spPr>
          <a:xfrm>
            <a:off x="459950" y="1786275"/>
            <a:ext cx="6010800" cy="1575900"/>
          </a:xfrm>
          <a:prstGeom prst="rect">
            <a:avLst/>
          </a:prstGeom>
          <a:solidFill>
            <a:srgbClr val="F3F3F3"/>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029" name="Google Shape;2029;p83"/>
          <p:cNvSpPr txBox="1"/>
          <p:nvPr/>
        </p:nvSpPr>
        <p:spPr>
          <a:xfrm>
            <a:off x="459950" y="1836213"/>
            <a:ext cx="60108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hlink"/>
              </a:buClr>
              <a:buSzPts val="1100"/>
              <a:buFont typeface="Arial"/>
              <a:buNone/>
            </a:pPr>
            <a:r>
              <a:rPr b="1" lang="en" sz="1600">
                <a:solidFill>
                  <a:schemeClr val="hlink"/>
                </a:solidFill>
                <a:latin typeface="Poppins"/>
                <a:ea typeface="Poppins"/>
                <a:cs typeface="Poppins"/>
                <a:sym typeface="Poppins"/>
              </a:rPr>
              <a:t>Currently, I create a student-centered classroom by…</a:t>
            </a:r>
            <a:endParaRPr b="1" sz="1600">
              <a:solidFill>
                <a:schemeClr val="hlink"/>
              </a:solidFill>
              <a:latin typeface="Poppins"/>
              <a:ea typeface="Poppins"/>
              <a:cs typeface="Poppins"/>
              <a:sym typeface="Poppins"/>
            </a:endParaRPr>
          </a:p>
          <a:p>
            <a:pPr indent="0" lvl="0" marL="0" rtl="0" algn="ctr">
              <a:spcBef>
                <a:spcPts val="0"/>
              </a:spcBef>
              <a:spcAft>
                <a:spcPts val="0"/>
              </a:spcAft>
              <a:buClr>
                <a:schemeClr val="hlink"/>
              </a:buClr>
              <a:buSzPts val="1100"/>
              <a:buFont typeface="Arial"/>
              <a:buNone/>
            </a:pPr>
            <a:r>
              <a:t/>
            </a:r>
            <a:endParaRPr b="1" sz="1600">
              <a:solidFill>
                <a:schemeClr val="hlink"/>
              </a:solidFill>
              <a:latin typeface="Poppins"/>
              <a:ea typeface="Poppins"/>
              <a:cs typeface="Poppins"/>
              <a:sym typeface="Poppins"/>
            </a:endParaRPr>
          </a:p>
          <a:p>
            <a:pPr indent="-330200" lvl="0" marL="457200" rtl="0" algn="l">
              <a:spcBef>
                <a:spcPts val="0"/>
              </a:spcBef>
              <a:spcAft>
                <a:spcPts val="0"/>
              </a:spcAft>
              <a:buClr>
                <a:schemeClr val="hlink"/>
              </a:buClr>
              <a:buSzPts val="1600"/>
              <a:buFont typeface="Poppins"/>
              <a:buAutoNum type="arabicPeriod"/>
            </a:pPr>
            <a:r>
              <a:t/>
            </a:r>
            <a:endParaRPr b="1" sz="1600">
              <a:solidFill>
                <a:schemeClr val="hlink"/>
              </a:solidFill>
              <a:latin typeface="Poppins"/>
              <a:ea typeface="Poppins"/>
              <a:cs typeface="Poppins"/>
              <a:sym typeface="Poppins"/>
            </a:endParaRPr>
          </a:p>
          <a:p>
            <a:pPr indent="0" lvl="0" marL="457200" rtl="0" algn="l">
              <a:spcBef>
                <a:spcPts val="0"/>
              </a:spcBef>
              <a:spcAft>
                <a:spcPts val="0"/>
              </a:spcAft>
              <a:buNone/>
            </a:pPr>
            <a:r>
              <a:rPr b="1" lang="en" sz="1600">
                <a:solidFill>
                  <a:schemeClr val="hlink"/>
                </a:solidFill>
                <a:latin typeface="Poppins"/>
                <a:ea typeface="Poppins"/>
                <a:cs typeface="Poppins"/>
                <a:sym typeface="Poppins"/>
              </a:rPr>
              <a:t>   </a:t>
            </a:r>
            <a:endParaRPr b="1" sz="1600">
              <a:solidFill>
                <a:schemeClr val="hlink"/>
              </a:solidFill>
              <a:latin typeface="Poppins"/>
              <a:ea typeface="Poppins"/>
              <a:cs typeface="Poppins"/>
              <a:sym typeface="Poppins"/>
            </a:endParaRPr>
          </a:p>
          <a:p>
            <a:pPr indent="-330200" lvl="0" marL="457200" rtl="0" algn="l">
              <a:spcBef>
                <a:spcPts val="0"/>
              </a:spcBef>
              <a:spcAft>
                <a:spcPts val="0"/>
              </a:spcAft>
              <a:buClr>
                <a:schemeClr val="hlink"/>
              </a:buClr>
              <a:buSzPts val="1600"/>
              <a:buFont typeface="Poppins"/>
              <a:buAutoNum type="arabicPeriod"/>
            </a:pPr>
            <a:r>
              <a:t/>
            </a:r>
            <a:endParaRPr b="1" sz="1600">
              <a:solidFill>
                <a:schemeClr val="hlink"/>
              </a:solidFill>
              <a:latin typeface="Poppins"/>
              <a:ea typeface="Poppins"/>
              <a:cs typeface="Poppins"/>
              <a:sym typeface="Poppins"/>
            </a:endParaRPr>
          </a:p>
        </p:txBody>
      </p:sp>
      <p:sp>
        <p:nvSpPr>
          <p:cNvPr id="2030" name="Google Shape;2030;p83"/>
          <p:cNvSpPr/>
          <p:nvPr/>
        </p:nvSpPr>
        <p:spPr>
          <a:xfrm>
            <a:off x="459950" y="5403850"/>
            <a:ext cx="6010800" cy="1575900"/>
          </a:xfrm>
          <a:prstGeom prst="rect">
            <a:avLst/>
          </a:prstGeom>
          <a:solidFill>
            <a:srgbClr val="F3F3F3"/>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031" name="Google Shape;2031;p83"/>
          <p:cNvSpPr txBox="1"/>
          <p:nvPr/>
        </p:nvSpPr>
        <p:spPr>
          <a:xfrm>
            <a:off x="459950" y="5483799"/>
            <a:ext cx="60108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hlink"/>
              </a:buClr>
              <a:buSzPts val="1100"/>
              <a:buFont typeface="Arial"/>
              <a:buNone/>
            </a:pPr>
            <a:r>
              <a:rPr b="1" lang="en" sz="1600">
                <a:solidFill>
                  <a:schemeClr val="hlink"/>
                </a:solidFill>
                <a:latin typeface="Poppins"/>
                <a:ea typeface="Poppins"/>
                <a:cs typeface="Poppins"/>
                <a:sym typeface="Poppins"/>
              </a:rPr>
              <a:t>Currently, I </a:t>
            </a:r>
            <a:r>
              <a:rPr b="1" lang="en" sz="1600">
                <a:solidFill>
                  <a:schemeClr val="hlink"/>
                </a:solidFill>
                <a:latin typeface="Poppins"/>
                <a:ea typeface="Poppins"/>
                <a:cs typeface="Poppins"/>
                <a:sym typeface="Poppins"/>
              </a:rPr>
              <a:t>believe that my teacher role is to…</a:t>
            </a:r>
            <a:endParaRPr b="1" sz="1600">
              <a:solidFill>
                <a:schemeClr val="hlink"/>
              </a:solidFill>
              <a:latin typeface="Poppins"/>
              <a:ea typeface="Poppins"/>
              <a:cs typeface="Poppins"/>
              <a:sym typeface="Poppins"/>
            </a:endParaRPr>
          </a:p>
          <a:p>
            <a:pPr indent="0" lvl="0" marL="0" rtl="0" algn="ctr">
              <a:spcBef>
                <a:spcPts val="0"/>
              </a:spcBef>
              <a:spcAft>
                <a:spcPts val="0"/>
              </a:spcAft>
              <a:buClr>
                <a:schemeClr val="hlink"/>
              </a:buClr>
              <a:buSzPts val="1100"/>
              <a:buFont typeface="Arial"/>
              <a:buNone/>
            </a:pPr>
            <a:r>
              <a:t/>
            </a:r>
            <a:endParaRPr b="1" sz="1600">
              <a:solidFill>
                <a:schemeClr val="hlink"/>
              </a:solidFill>
              <a:latin typeface="Poppins"/>
              <a:ea typeface="Poppins"/>
              <a:cs typeface="Poppins"/>
              <a:sym typeface="Poppins"/>
            </a:endParaRPr>
          </a:p>
          <a:p>
            <a:pPr indent="-330200" lvl="0" marL="457200" rtl="0" algn="l">
              <a:spcBef>
                <a:spcPts val="0"/>
              </a:spcBef>
              <a:spcAft>
                <a:spcPts val="0"/>
              </a:spcAft>
              <a:buClr>
                <a:schemeClr val="hlink"/>
              </a:buClr>
              <a:buSzPts val="1600"/>
              <a:buFont typeface="Poppins"/>
              <a:buAutoNum type="arabicPeriod"/>
            </a:pPr>
            <a:r>
              <a:t/>
            </a:r>
            <a:endParaRPr b="1" sz="1600">
              <a:solidFill>
                <a:schemeClr val="hlink"/>
              </a:solidFill>
              <a:latin typeface="Poppins"/>
              <a:ea typeface="Poppins"/>
              <a:cs typeface="Poppins"/>
              <a:sym typeface="Poppins"/>
            </a:endParaRPr>
          </a:p>
          <a:p>
            <a:pPr indent="0" lvl="0" marL="457200" rtl="0" algn="l">
              <a:spcBef>
                <a:spcPts val="0"/>
              </a:spcBef>
              <a:spcAft>
                <a:spcPts val="0"/>
              </a:spcAft>
              <a:buNone/>
            </a:pPr>
            <a:r>
              <a:rPr b="1" lang="en" sz="1600">
                <a:solidFill>
                  <a:schemeClr val="hlink"/>
                </a:solidFill>
                <a:latin typeface="Poppins"/>
                <a:ea typeface="Poppins"/>
                <a:cs typeface="Poppins"/>
                <a:sym typeface="Poppins"/>
              </a:rPr>
              <a:t>   </a:t>
            </a:r>
            <a:endParaRPr b="1" sz="1600">
              <a:solidFill>
                <a:schemeClr val="hlink"/>
              </a:solidFill>
              <a:latin typeface="Poppins"/>
              <a:ea typeface="Poppins"/>
              <a:cs typeface="Poppins"/>
              <a:sym typeface="Poppins"/>
            </a:endParaRPr>
          </a:p>
          <a:p>
            <a:pPr indent="-330200" lvl="0" marL="457200" rtl="0" algn="l">
              <a:spcBef>
                <a:spcPts val="0"/>
              </a:spcBef>
              <a:spcAft>
                <a:spcPts val="0"/>
              </a:spcAft>
              <a:buClr>
                <a:schemeClr val="hlink"/>
              </a:buClr>
              <a:buSzPts val="1600"/>
              <a:buFont typeface="Poppins"/>
              <a:buAutoNum type="arabicPeriod"/>
            </a:pPr>
            <a:r>
              <a:t/>
            </a:r>
            <a:endParaRPr b="1" sz="1600">
              <a:solidFill>
                <a:schemeClr val="hlink"/>
              </a:solidFill>
              <a:latin typeface="Poppins"/>
              <a:ea typeface="Poppins"/>
              <a:cs typeface="Poppins"/>
              <a:sym typeface="Poppins"/>
            </a:endParaRPr>
          </a:p>
        </p:txBody>
      </p:sp>
      <p:sp>
        <p:nvSpPr>
          <p:cNvPr id="2032" name="Google Shape;2032;p83"/>
          <p:cNvSpPr/>
          <p:nvPr/>
        </p:nvSpPr>
        <p:spPr>
          <a:xfrm>
            <a:off x="459950" y="6979775"/>
            <a:ext cx="6010800" cy="20628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033" name="Google Shape;2033;p83"/>
          <p:cNvSpPr txBox="1"/>
          <p:nvPr/>
        </p:nvSpPr>
        <p:spPr>
          <a:xfrm>
            <a:off x="459950" y="6979775"/>
            <a:ext cx="6010800" cy="190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hlink"/>
              </a:buClr>
              <a:buSzPts val="1100"/>
              <a:buFont typeface="Arial"/>
              <a:buNone/>
            </a:pPr>
            <a:r>
              <a:rPr b="1" lang="en" sz="1600">
                <a:solidFill>
                  <a:schemeClr val="hlink"/>
                </a:solidFill>
                <a:latin typeface="Poppins"/>
                <a:ea typeface="Poppins"/>
                <a:cs typeface="Poppins"/>
                <a:sym typeface="Poppins"/>
              </a:rPr>
              <a:t>Moving forward, </a:t>
            </a:r>
            <a:r>
              <a:rPr b="1" lang="en" sz="1600">
                <a:solidFill>
                  <a:schemeClr val="hlink"/>
                </a:solidFill>
                <a:latin typeface="Poppins"/>
                <a:ea typeface="Poppins"/>
                <a:cs typeface="Poppins"/>
                <a:sym typeface="Poppins"/>
              </a:rPr>
              <a:t>I can ensure that my role is focused on learning outcomes and the evidence of learning across learning environments by…</a:t>
            </a:r>
            <a:endParaRPr b="1" sz="1600">
              <a:solidFill>
                <a:schemeClr val="hlink"/>
              </a:solidFill>
              <a:latin typeface="Poppins"/>
              <a:ea typeface="Poppins"/>
              <a:cs typeface="Poppins"/>
              <a:sym typeface="Poppins"/>
            </a:endParaRPr>
          </a:p>
          <a:p>
            <a:pPr indent="0" lvl="0" marL="0" rtl="0" algn="ctr">
              <a:spcBef>
                <a:spcPts val="0"/>
              </a:spcBef>
              <a:spcAft>
                <a:spcPts val="0"/>
              </a:spcAft>
              <a:buClr>
                <a:schemeClr val="hlink"/>
              </a:buClr>
              <a:buSzPts val="1100"/>
              <a:buFont typeface="Arial"/>
              <a:buNone/>
            </a:pPr>
            <a:r>
              <a:t/>
            </a:r>
            <a:endParaRPr b="1" sz="1600">
              <a:solidFill>
                <a:schemeClr val="hlink"/>
              </a:solidFill>
              <a:latin typeface="Poppins"/>
              <a:ea typeface="Poppins"/>
              <a:cs typeface="Poppins"/>
              <a:sym typeface="Poppins"/>
            </a:endParaRPr>
          </a:p>
          <a:p>
            <a:pPr indent="-330200" lvl="0" marL="457200" rtl="0" algn="l">
              <a:spcBef>
                <a:spcPts val="0"/>
              </a:spcBef>
              <a:spcAft>
                <a:spcPts val="0"/>
              </a:spcAft>
              <a:buClr>
                <a:schemeClr val="hlink"/>
              </a:buClr>
              <a:buSzPts val="1600"/>
              <a:buFont typeface="Poppins"/>
              <a:buAutoNum type="arabicPeriod"/>
            </a:pPr>
            <a:r>
              <a:t/>
            </a:r>
            <a:endParaRPr b="1" sz="1600">
              <a:solidFill>
                <a:schemeClr val="hlink"/>
              </a:solidFill>
              <a:latin typeface="Poppins"/>
              <a:ea typeface="Poppins"/>
              <a:cs typeface="Poppins"/>
              <a:sym typeface="Poppins"/>
            </a:endParaRPr>
          </a:p>
          <a:p>
            <a:pPr indent="0" lvl="0" marL="457200" rtl="0" algn="l">
              <a:spcBef>
                <a:spcPts val="0"/>
              </a:spcBef>
              <a:spcAft>
                <a:spcPts val="0"/>
              </a:spcAft>
              <a:buNone/>
            </a:pPr>
            <a:r>
              <a:rPr b="1" lang="en" sz="1600">
                <a:solidFill>
                  <a:schemeClr val="hlink"/>
                </a:solidFill>
                <a:latin typeface="Poppins"/>
                <a:ea typeface="Poppins"/>
                <a:cs typeface="Poppins"/>
                <a:sym typeface="Poppins"/>
              </a:rPr>
              <a:t>   </a:t>
            </a:r>
            <a:endParaRPr b="1" sz="1600">
              <a:solidFill>
                <a:schemeClr val="hlink"/>
              </a:solidFill>
              <a:latin typeface="Poppins"/>
              <a:ea typeface="Poppins"/>
              <a:cs typeface="Poppins"/>
              <a:sym typeface="Poppins"/>
            </a:endParaRPr>
          </a:p>
          <a:p>
            <a:pPr indent="-330200" lvl="0" marL="457200" rtl="0" algn="l">
              <a:spcBef>
                <a:spcPts val="0"/>
              </a:spcBef>
              <a:spcAft>
                <a:spcPts val="0"/>
              </a:spcAft>
              <a:buClr>
                <a:schemeClr val="hlink"/>
              </a:buClr>
              <a:buSzPts val="1600"/>
              <a:buFont typeface="Poppins"/>
              <a:buAutoNum type="arabicPeriod"/>
            </a:pPr>
            <a:r>
              <a:t/>
            </a:r>
            <a:endParaRPr b="1" sz="1600">
              <a:solidFill>
                <a:schemeClr val="hlink"/>
              </a:solidFill>
              <a:latin typeface="Poppins"/>
              <a:ea typeface="Poppins"/>
              <a:cs typeface="Poppins"/>
              <a:sym typeface="Poppins"/>
            </a:endParaRPr>
          </a:p>
        </p:txBody>
      </p:sp>
      <p:sp>
        <p:nvSpPr>
          <p:cNvPr id="2034" name="Google Shape;2034;p83"/>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8" name="Shape 2038"/>
        <p:cNvGrpSpPr/>
        <p:nvPr/>
      </p:nvGrpSpPr>
      <p:grpSpPr>
        <a:xfrm>
          <a:off x="0" y="0"/>
          <a:ext cx="0" cy="0"/>
          <a:chOff x="0" y="0"/>
          <a:chExt cx="0" cy="0"/>
        </a:xfrm>
      </p:grpSpPr>
      <p:sp>
        <p:nvSpPr>
          <p:cNvPr id="2039" name="Google Shape;2039;p84"/>
          <p:cNvSpPr/>
          <p:nvPr/>
        </p:nvSpPr>
        <p:spPr>
          <a:xfrm>
            <a:off x="480500" y="3560750"/>
            <a:ext cx="6010800" cy="2136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040" name="Google Shape;2040;p84"/>
          <p:cNvSpPr txBox="1"/>
          <p:nvPr/>
        </p:nvSpPr>
        <p:spPr>
          <a:xfrm>
            <a:off x="480500" y="3560750"/>
            <a:ext cx="6010800" cy="190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hlink"/>
              </a:buClr>
              <a:buSzPts val="1100"/>
              <a:buFont typeface="Arial"/>
              <a:buNone/>
            </a:pPr>
            <a:r>
              <a:rPr b="1" lang="en" sz="1600">
                <a:solidFill>
                  <a:schemeClr val="hlink"/>
                </a:solidFill>
                <a:latin typeface="Poppins"/>
                <a:ea typeface="Poppins"/>
                <a:cs typeface="Poppins"/>
                <a:sym typeface="Poppins"/>
              </a:rPr>
              <a:t>Moving forward, I </a:t>
            </a:r>
            <a:r>
              <a:rPr b="1" lang="en" sz="1600">
                <a:solidFill>
                  <a:schemeClr val="hlink"/>
                </a:solidFill>
                <a:latin typeface="Poppins"/>
                <a:ea typeface="Poppins"/>
                <a:cs typeface="Poppins"/>
                <a:sym typeface="Poppins"/>
              </a:rPr>
              <a:t>can ensure that I build and sustain positive and supportive relationships across learning environments by…</a:t>
            </a:r>
            <a:endParaRPr b="1" sz="1600">
              <a:solidFill>
                <a:schemeClr val="hlink"/>
              </a:solidFill>
              <a:latin typeface="Poppins"/>
              <a:ea typeface="Poppins"/>
              <a:cs typeface="Poppins"/>
              <a:sym typeface="Poppins"/>
            </a:endParaRPr>
          </a:p>
          <a:p>
            <a:pPr indent="0" lvl="0" marL="0" rtl="0" algn="ctr">
              <a:spcBef>
                <a:spcPts val="0"/>
              </a:spcBef>
              <a:spcAft>
                <a:spcPts val="0"/>
              </a:spcAft>
              <a:buClr>
                <a:schemeClr val="hlink"/>
              </a:buClr>
              <a:buSzPts val="1100"/>
              <a:buFont typeface="Arial"/>
              <a:buNone/>
            </a:pPr>
            <a:r>
              <a:t/>
            </a:r>
            <a:endParaRPr b="1" sz="1600">
              <a:solidFill>
                <a:schemeClr val="hlink"/>
              </a:solidFill>
              <a:latin typeface="Poppins"/>
              <a:ea typeface="Poppins"/>
              <a:cs typeface="Poppins"/>
              <a:sym typeface="Poppins"/>
            </a:endParaRPr>
          </a:p>
          <a:p>
            <a:pPr indent="-330200" lvl="0" marL="457200" rtl="0" algn="l">
              <a:spcBef>
                <a:spcPts val="0"/>
              </a:spcBef>
              <a:spcAft>
                <a:spcPts val="0"/>
              </a:spcAft>
              <a:buClr>
                <a:schemeClr val="hlink"/>
              </a:buClr>
              <a:buSzPts val="1600"/>
              <a:buFont typeface="Poppins"/>
              <a:buAutoNum type="arabicPeriod"/>
            </a:pPr>
            <a:r>
              <a:t/>
            </a:r>
            <a:endParaRPr b="1" sz="1600">
              <a:solidFill>
                <a:schemeClr val="hlink"/>
              </a:solidFill>
              <a:latin typeface="Poppins"/>
              <a:ea typeface="Poppins"/>
              <a:cs typeface="Poppins"/>
              <a:sym typeface="Poppins"/>
            </a:endParaRPr>
          </a:p>
          <a:p>
            <a:pPr indent="0" lvl="0" marL="457200" rtl="0" algn="l">
              <a:spcBef>
                <a:spcPts val="0"/>
              </a:spcBef>
              <a:spcAft>
                <a:spcPts val="0"/>
              </a:spcAft>
              <a:buNone/>
            </a:pPr>
            <a:r>
              <a:rPr b="1" lang="en" sz="1600">
                <a:solidFill>
                  <a:schemeClr val="hlink"/>
                </a:solidFill>
                <a:latin typeface="Poppins"/>
                <a:ea typeface="Poppins"/>
                <a:cs typeface="Poppins"/>
                <a:sym typeface="Poppins"/>
              </a:rPr>
              <a:t>   </a:t>
            </a:r>
            <a:endParaRPr b="1" sz="1600">
              <a:solidFill>
                <a:schemeClr val="hlink"/>
              </a:solidFill>
              <a:latin typeface="Poppins"/>
              <a:ea typeface="Poppins"/>
              <a:cs typeface="Poppins"/>
              <a:sym typeface="Poppins"/>
            </a:endParaRPr>
          </a:p>
          <a:p>
            <a:pPr indent="-330200" lvl="0" marL="457200" rtl="0" algn="l">
              <a:spcBef>
                <a:spcPts val="0"/>
              </a:spcBef>
              <a:spcAft>
                <a:spcPts val="0"/>
              </a:spcAft>
              <a:buClr>
                <a:schemeClr val="hlink"/>
              </a:buClr>
              <a:buSzPts val="1600"/>
              <a:buFont typeface="Poppins"/>
              <a:buAutoNum type="arabicPeriod"/>
            </a:pPr>
            <a:r>
              <a:t/>
            </a:r>
            <a:endParaRPr b="1" sz="1600">
              <a:solidFill>
                <a:schemeClr val="hlink"/>
              </a:solidFill>
              <a:latin typeface="Poppins"/>
              <a:ea typeface="Poppins"/>
              <a:cs typeface="Poppins"/>
              <a:sym typeface="Poppins"/>
            </a:endParaRPr>
          </a:p>
        </p:txBody>
      </p:sp>
      <p:sp>
        <p:nvSpPr>
          <p:cNvPr id="2041" name="Google Shape;2041;p84"/>
          <p:cNvSpPr txBox="1"/>
          <p:nvPr>
            <p:ph type="title"/>
          </p:nvPr>
        </p:nvSpPr>
        <p:spPr>
          <a:xfrm>
            <a:off x="374550" y="322825"/>
            <a:ext cx="6763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1.6.2 - </a:t>
            </a:r>
            <a:r>
              <a:rPr lang="en"/>
              <a:t>Taking Stock of My Teaching Environment </a:t>
            </a:r>
            <a:r>
              <a:rPr lang="en"/>
              <a:t>(Continued)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42" name="Google Shape;2042;p84">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43" name="Google Shape;2043;p84">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44" name="Google Shape;2044;p84">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45" name="Google Shape;2045;p84">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46" name="Google Shape;2046;p84">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47" name="Google Shape;2047;p84">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48" name="Google Shape;2048;p84">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49" name="Google Shape;2049;p84">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50" name="Google Shape;2050;p84">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51" name="Google Shape;2051;p84">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52" name="Google Shape;2052;p84">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53" name="Google Shape;2053;p84">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54" name="Google Shape;2054;p84"/>
          <p:cNvSpPr/>
          <p:nvPr/>
        </p:nvSpPr>
        <p:spPr>
          <a:xfrm>
            <a:off x="480500" y="1811325"/>
            <a:ext cx="6010800" cy="1816800"/>
          </a:xfrm>
          <a:prstGeom prst="rect">
            <a:avLst/>
          </a:prstGeom>
          <a:solidFill>
            <a:srgbClr val="F3F3F3"/>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055" name="Google Shape;2055;p84"/>
          <p:cNvSpPr txBox="1"/>
          <p:nvPr/>
        </p:nvSpPr>
        <p:spPr>
          <a:xfrm>
            <a:off x="480500" y="1888563"/>
            <a:ext cx="60108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hlink"/>
              </a:buClr>
              <a:buSzPts val="1100"/>
              <a:buFont typeface="Arial"/>
              <a:buNone/>
            </a:pPr>
            <a:r>
              <a:rPr b="1" lang="en" sz="1600">
                <a:solidFill>
                  <a:schemeClr val="hlink"/>
                </a:solidFill>
                <a:latin typeface="Poppins"/>
                <a:ea typeface="Poppins"/>
                <a:cs typeface="Poppins"/>
                <a:sym typeface="Poppins"/>
              </a:rPr>
              <a:t>Currently, I </a:t>
            </a:r>
            <a:r>
              <a:rPr b="1" lang="en" sz="1600">
                <a:solidFill>
                  <a:schemeClr val="hlink"/>
                </a:solidFill>
                <a:latin typeface="Poppins"/>
                <a:ea typeface="Poppins"/>
                <a:cs typeface="Poppins"/>
                <a:sym typeface="Poppins"/>
              </a:rPr>
              <a:t>build positive and supportive relationships in my classroom by…</a:t>
            </a:r>
            <a:endParaRPr b="1" sz="1600">
              <a:solidFill>
                <a:schemeClr val="hlink"/>
              </a:solidFill>
              <a:latin typeface="Poppins"/>
              <a:ea typeface="Poppins"/>
              <a:cs typeface="Poppins"/>
              <a:sym typeface="Poppins"/>
            </a:endParaRPr>
          </a:p>
          <a:p>
            <a:pPr indent="0" lvl="0" marL="0" rtl="0" algn="ctr">
              <a:spcBef>
                <a:spcPts val="0"/>
              </a:spcBef>
              <a:spcAft>
                <a:spcPts val="0"/>
              </a:spcAft>
              <a:buClr>
                <a:schemeClr val="hlink"/>
              </a:buClr>
              <a:buSzPts val="1100"/>
              <a:buFont typeface="Arial"/>
              <a:buNone/>
            </a:pPr>
            <a:r>
              <a:t/>
            </a:r>
            <a:endParaRPr b="1" sz="1600">
              <a:solidFill>
                <a:schemeClr val="hlink"/>
              </a:solidFill>
              <a:latin typeface="Poppins"/>
              <a:ea typeface="Poppins"/>
              <a:cs typeface="Poppins"/>
              <a:sym typeface="Poppins"/>
            </a:endParaRPr>
          </a:p>
          <a:p>
            <a:pPr indent="-330200" lvl="0" marL="457200" rtl="0" algn="l">
              <a:spcBef>
                <a:spcPts val="0"/>
              </a:spcBef>
              <a:spcAft>
                <a:spcPts val="0"/>
              </a:spcAft>
              <a:buClr>
                <a:schemeClr val="hlink"/>
              </a:buClr>
              <a:buSzPts val="1600"/>
              <a:buFont typeface="Poppins"/>
              <a:buAutoNum type="arabicPeriod"/>
            </a:pPr>
            <a:r>
              <a:t/>
            </a:r>
            <a:endParaRPr b="1" sz="1600">
              <a:solidFill>
                <a:schemeClr val="hlink"/>
              </a:solidFill>
              <a:latin typeface="Poppins"/>
              <a:ea typeface="Poppins"/>
              <a:cs typeface="Poppins"/>
              <a:sym typeface="Poppins"/>
            </a:endParaRPr>
          </a:p>
          <a:p>
            <a:pPr indent="0" lvl="0" marL="457200" rtl="0" algn="l">
              <a:spcBef>
                <a:spcPts val="0"/>
              </a:spcBef>
              <a:spcAft>
                <a:spcPts val="0"/>
              </a:spcAft>
              <a:buNone/>
            </a:pPr>
            <a:r>
              <a:rPr b="1" lang="en" sz="1600">
                <a:solidFill>
                  <a:schemeClr val="hlink"/>
                </a:solidFill>
                <a:latin typeface="Poppins"/>
                <a:ea typeface="Poppins"/>
                <a:cs typeface="Poppins"/>
                <a:sym typeface="Poppins"/>
              </a:rPr>
              <a:t>   </a:t>
            </a:r>
            <a:endParaRPr b="1" sz="1600">
              <a:solidFill>
                <a:schemeClr val="hlink"/>
              </a:solidFill>
              <a:latin typeface="Poppins"/>
              <a:ea typeface="Poppins"/>
              <a:cs typeface="Poppins"/>
              <a:sym typeface="Poppins"/>
            </a:endParaRPr>
          </a:p>
          <a:p>
            <a:pPr indent="-330200" lvl="0" marL="457200" rtl="0" algn="l">
              <a:spcBef>
                <a:spcPts val="0"/>
              </a:spcBef>
              <a:spcAft>
                <a:spcPts val="0"/>
              </a:spcAft>
              <a:buClr>
                <a:schemeClr val="hlink"/>
              </a:buClr>
              <a:buSzPts val="1600"/>
              <a:buFont typeface="Poppins"/>
              <a:buAutoNum type="arabicPeriod"/>
            </a:pPr>
            <a:r>
              <a:t/>
            </a:r>
            <a:endParaRPr b="1" sz="1600">
              <a:solidFill>
                <a:schemeClr val="hlink"/>
              </a:solidFill>
              <a:latin typeface="Poppins"/>
              <a:ea typeface="Poppins"/>
              <a:cs typeface="Poppins"/>
              <a:sym typeface="Poppins"/>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9" name="Shape 2059"/>
        <p:cNvGrpSpPr/>
        <p:nvPr/>
      </p:nvGrpSpPr>
      <p:grpSpPr>
        <a:xfrm>
          <a:off x="0" y="0"/>
          <a:ext cx="0" cy="0"/>
          <a:chOff x="0" y="0"/>
          <a:chExt cx="0" cy="0"/>
        </a:xfrm>
      </p:grpSpPr>
      <p:sp>
        <p:nvSpPr>
          <p:cNvPr id="2060" name="Google Shape;2060;p85"/>
          <p:cNvSpPr txBox="1"/>
          <p:nvPr>
            <p:ph idx="1" type="body"/>
          </p:nvPr>
        </p:nvSpPr>
        <p:spPr>
          <a:xfrm>
            <a:off x="374550" y="1563275"/>
            <a:ext cx="6514500" cy="8473500"/>
          </a:xfrm>
          <a:prstGeom prst="rect">
            <a:avLst/>
          </a:prstGeom>
          <a:ln>
            <a:noFill/>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Clr>
                <a:schemeClr val="hlink"/>
              </a:buClr>
              <a:buSzPts val="1100"/>
              <a:buFont typeface="Arial"/>
              <a:buNone/>
            </a:pPr>
            <a:r>
              <a:rPr lang="en">
                <a:solidFill>
                  <a:srgbClr val="262626"/>
                </a:solidFill>
              </a:rPr>
              <a:t>The importance of building classroom community has been highlighted twice now in this module: first in Session 3, which was devoted to building community across modalities, and now in Session 6, which explores high-level teaching practices.</a:t>
            </a:r>
            <a:endParaRPr>
              <a:solidFill>
                <a:srgbClr val="262626"/>
              </a:solidFill>
            </a:endParaRPr>
          </a:p>
          <a:p>
            <a:pPr indent="0" lvl="0" marL="0" rtl="0" algn="l">
              <a:lnSpc>
                <a:spcPct val="100000"/>
              </a:lnSpc>
              <a:spcBef>
                <a:spcPts val="0"/>
              </a:spcBef>
              <a:spcAft>
                <a:spcPts val="0"/>
              </a:spcAft>
              <a:buClr>
                <a:schemeClr val="hlink"/>
              </a:buClr>
              <a:buSzPts val="1100"/>
              <a:buFont typeface="Arial"/>
              <a:buNone/>
            </a:pPr>
            <a:r>
              <a:t/>
            </a:r>
            <a:endParaRPr>
              <a:solidFill>
                <a:srgbClr val="262626"/>
              </a:solidFill>
            </a:endParaRPr>
          </a:p>
          <a:p>
            <a:pPr indent="0" lvl="0" marL="0" rtl="0" algn="l">
              <a:lnSpc>
                <a:spcPct val="100000"/>
              </a:lnSpc>
              <a:spcBef>
                <a:spcPts val="0"/>
              </a:spcBef>
              <a:spcAft>
                <a:spcPts val="0"/>
              </a:spcAft>
              <a:buNone/>
            </a:pPr>
            <a:r>
              <a:rPr lang="en">
                <a:solidFill>
                  <a:srgbClr val="262626"/>
                </a:solidFill>
              </a:rPr>
              <a:t>Take this opportunity to detail your existing approach to building classroom community. This may be</a:t>
            </a:r>
            <a:endParaRPr>
              <a:solidFill>
                <a:srgbClr val="262626"/>
              </a:solidFill>
            </a:endParaRPr>
          </a:p>
          <a:p>
            <a:pPr indent="-349250" lvl="0" marL="457200" rtl="0" algn="l">
              <a:lnSpc>
                <a:spcPct val="100000"/>
              </a:lnSpc>
              <a:spcBef>
                <a:spcPts val="0"/>
              </a:spcBef>
              <a:spcAft>
                <a:spcPts val="0"/>
              </a:spcAft>
              <a:buClr>
                <a:srgbClr val="262626"/>
              </a:buClr>
              <a:buSzPts val="1900"/>
              <a:buChar char="●"/>
            </a:pPr>
            <a:r>
              <a:rPr lang="en">
                <a:solidFill>
                  <a:srgbClr val="262626"/>
                </a:solidFill>
              </a:rPr>
              <a:t>a whole-school program that you implement, such as </a:t>
            </a:r>
            <a:r>
              <a:rPr lang="en" u="sng">
                <a:solidFill>
                  <a:schemeClr val="hlink"/>
                </a:solidFill>
                <a:hlinkClick r:id="rId3"/>
              </a:rPr>
              <a:t>responsive classroom</a:t>
            </a:r>
            <a:r>
              <a:rPr lang="en">
                <a:solidFill>
                  <a:srgbClr val="262626"/>
                </a:solidFill>
              </a:rPr>
              <a:t>, </a:t>
            </a:r>
            <a:endParaRPr>
              <a:solidFill>
                <a:srgbClr val="262626"/>
              </a:solidFill>
            </a:endParaRPr>
          </a:p>
          <a:p>
            <a:pPr indent="-349250" lvl="0" marL="457200" rtl="0" algn="l">
              <a:lnSpc>
                <a:spcPct val="100000"/>
              </a:lnSpc>
              <a:spcBef>
                <a:spcPts val="0"/>
              </a:spcBef>
              <a:spcAft>
                <a:spcPts val="0"/>
              </a:spcAft>
              <a:buClr>
                <a:srgbClr val="262626"/>
              </a:buClr>
              <a:buSzPts val="1900"/>
              <a:buChar char="●"/>
            </a:pPr>
            <a:r>
              <a:rPr lang="en">
                <a:solidFill>
                  <a:srgbClr val="262626"/>
                </a:solidFill>
              </a:rPr>
              <a:t>a collection of strategies that are tried-and-true for you, </a:t>
            </a:r>
            <a:endParaRPr>
              <a:solidFill>
                <a:srgbClr val="262626"/>
              </a:solidFill>
            </a:endParaRPr>
          </a:p>
          <a:p>
            <a:pPr indent="-349250" lvl="0" marL="457200" rtl="0" algn="l">
              <a:lnSpc>
                <a:spcPct val="100000"/>
              </a:lnSpc>
              <a:spcBef>
                <a:spcPts val="0"/>
              </a:spcBef>
              <a:spcAft>
                <a:spcPts val="0"/>
              </a:spcAft>
              <a:buClr>
                <a:srgbClr val="262626"/>
              </a:buClr>
              <a:buSzPts val="1900"/>
              <a:buChar char="●"/>
            </a:pPr>
            <a:r>
              <a:rPr lang="en">
                <a:solidFill>
                  <a:srgbClr val="262626"/>
                </a:solidFill>
              </a:rPr>
              <a:t>a holistic approach that you use, e.g., restorative practices, </a:t>
            </a:r>
            <a:endParaRPr>
              <a:solidFill>
                <a:srgbClr val="262626"/>
              </a:solidFill>
            </a:endParaRPr>
          </a:p>
          <a:p>
            <a:pPr indent="-349250" lvl="0" marL="457200" rtl="0" algn="l">
              <a:lnSpc>
                <a:spcPct val="100000"/>
              </a:lnSpc>
              <a:spcBef>
                <a:spcPts val="0"/>
              </a:spcBef>
              <a:spcAft>
                <a:spcPts val="0"/>
              </a:spcAft>
              <a:buClr>
                <a:srgbClr val="262626"/>
              </a:buClr>
              <a:buSzPts val="1900"/>
              <a:buChar char="●"/>
            </a:pPr>
            <a:r>
              <a:rPr lang="en">
                <a:solidFill>
                  <a:srgbClr val="262626"/>
                </a:solidFill>
              </a:rPr>
              <a:t>a combination of these options, or </a:t>
            </a:r>
            <a:endParaRPr>
              <a:solidFill>
                <a:srgbClr val="262626"/>
              </a:solidFill>
            </a:endParaRPr>
          </a:p>
          <a:p>
            <a:pPr indent="-349250" lvl="0" marL="457200" rtl="0" algn="l">
              <a:lnSpc>
                <a:spcPct val="100000"/>
              </a:lnSpc>
              <a:spcBef>
                <a:spcPts val="0"/>
              </a:spcBef>
              <a:spcAft>
                <a:spcPts val="0"/>
              </a:spcAft>
              <a:buClr>
                <a:srgbClr val="262626"/>
              </a:buClr>
              <a:buSzPts val="1900"/>
              <a:buChar char="●"/>
            </a:pPr>
            <a:r>
              <a:rPr lang="en">
                <a:solidFill>
                  <a:srgbClr val="262626"/>
                </a:solidFill>
              </a:rPr>
              <a:t>something else. </a:t>
            </a:r>
            <a:endParaRPr>
              <a:solidFill>
                <a:srgbClr val="262626"/>
              </a:solidFill>
            </a:endParaRPr>
          </a:p>
          <a:p>
            <a:pPr indent="0" lvl="0" marL="457200" rtl="0" algn="l">
              <a:lnSpc>
                <a:spcPct val="100000"/>
              </a:lnSpc>
              <a:spcBef>
                <a:spcPts val="0"/>
              </a:spcBef>
              <a:spcAft>
                <a:spcPts val="0"/>
              </a:spcAft>
              <a:buNone/>
            </a:pPr>
            <a:r>
              <a:t/>
            </a:r>
            <a:endParaRPr>
              <a:solidFill>
                <a:srgbClr val="262626"/>
              </a:solidFill>
            </a:endParaRPr>
          </a:p>
          <a:p>
            <a:pPr indent="0" lvl="0" marL="0" rtl="0" algn="l">
              <a:lnSpc>
                <a:spcPct val="100000"/>
              </a:lnSpc>
              <a:spcBef>
                <a:spcPts val="0"/>
              </a:spcBef>
              <a:spcAft>
                <a:spcPts val="0"/>
              </a:spcAft>
              <a:buNone/>
            </a:pPr>
            <a:r>
              <a:rPr lang="en">
                <a:solidFill>
                  <a:srgbClr val="262626"/>
                </a:solidFill>
              </a:rPr>
              <a:t>The purpose of this activity is to make your approach to community building explicit and think about how it operates across modalities.</a:t>
            </a:r>
            <a:endParaRPr>
              <a:solidFill>
                <a:srgbClr val="262626"/>
              </a:solidFill>
            </a:endParaRPr>
          </a:p>
          <a:p>
            <a:pPr indent="0" lvl="0" marL="0" rtl="0" algn="l">
              <a:lnSpc>
                <a:spcPct val="100000"/>
              </a:lnSpc>
              <a:spcBef>
                <a:spcPts val="0"/>
              </a:spcBef>
              <a:spcAft>
                <a:spcPts val="0"/>
              </a:spcAft>
              <a:buNone/>
            </a:pPr>
            <a:r>
              <a:t/>
            </a:r>
            <a:endParaRPr>
              <a:solidFill>
                <a:srgbClr val="262626"/>
              </a:solidFill>
            </a:endParaRPr>
          </a:p>
          <a:p>
            <a:pPr indent="0" lvl="0" marL="0" rtl="0" algn="l">
              <a:lnSpc>
                <a:spcPct val="100000"/>
              </a:lnSpc>
              <a:spcBef>
                <a:spcPts val="0"/>
              </a:spcBef>
              <a:spcAft>
                <a:spcPts val="0"/>
              </a:spcAft>
              <a:buNone/>
            </a:pPr>
            <a:r>
              <a:rPr i="1" lang="en">
                <a:solidFill>
                  <a:schemeClr val="hlink"/>
                </a:solidFill>
              </a:rPr>
              <a:t>INSTRUCTIONS:</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Complete the table on the following page by answering the prompts. </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rgbClr val="262626"/>
                </a:solidFill>
              </a:rPr>
              <a:t>For your own processing, </a:t>
            </a:r>
            <a:r>
              <a:rPr lang="en">
                <a:solidFill>
                  <a:srgbClr val="262626"/>
                </a:solidFill>
                <a:highlight>
                  <a:schemeClr val="accent2"/>
                </a:highlight>
              </a:rPr>
              <a:t>highlight </a:t>
            </a:r>
            <a:r>
              <a:rPr lang="en">
                <a:solidFill>
                  <a:schemeClr val="hlink"/>
                </a:solidFill>
              </a:rPr>
              <a:t>anything that stands out to you as an element of your approach that is particularly successful.</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p:txBody>
      </p:sp>
      <p:sp>
        <p:nvSpPr>
          <p:cNvPr id="2061" name="Google Shape;2061;p85"/>
          <p:cNvSpPr txBox="1"/>
          <p:nvPr>
            <p:ph type="title"/>
          </p:nvPr>
        </p:nvSpPr>
        <p:spPr>
          <a:xfrm>
            <a:off x="374550" y="322825"/>
            <a:ext cx="60843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1.6.3 - </a:t>
            </a:r>
            <a:r>
              <a:rPr lang="en"/>
              <a:t>My Classroom Community</a:t>
            </a:r>
            <a:endParaRPr/>
          </a:p>
        </p:txBody>
      </p:sp>
      <p:sp>
        <p:nvSpPr>
          <p:cNvPr id="2062" name="Google Shape;2062;p85">
            <a:hlinkClick action="ppaction://hlinksldjump" r:id="rId4"/>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63" name="Google Shape;2063;p85">
            <a:hlinkClick action="ppaction://hlinksldjump" r:id="rId5"/>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64" name="Google Shape;2064;p85">
            <a:hlinkClick action="ppaction://hlinksldjump" r:id="rId6"/>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65" name="Google Shape;2065;p85">
            <a:hlinkClick action="ppaction://hlinksldjump" r:id="rId7"/>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66" name="Google Shape;2066;p85">
            <a:hlinkClick action="ppaction://hlinksldjump" r:id="rId8"/>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67" name="Google Shape;2067;p85">
            <a:hlinkClick action="ppaction://hlinksldjump" r:id="rId9"/>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68" name="Google Shape;2068;p85">
            <a:hlinkClick action="ppaction://hlinksldjump" r:id="rId10"/>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69" name="Google Shape;2069;p85">
            <a:hlinkClick action="ppaction://hlinksldjump" r:id="rId11"/>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70" name="Google Shape;2070;p85">
            <a:hlinkClick action="ppaction://hlinksldjump" r:id="rId12"/>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71" name="Google Shape;2071;p85">
            <a:hlinkClick action="ppaction://hlinksldjump" r:id="rId13"/>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72" name="Google Shape;2072;p85"/>
          <p:cNvSpPr txBox="1"/>
          <p:nvPr/>
        </p:nvSpPr>
        <p:spPr>
          <a:xfrm>
            <a:off x="2258250" y="9627300"/>
            <a:ext cx="32559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latin typeface="Esteban"/>
              <a:ea typeface="Esteban"/>
              <a:cs typeface="Esteban"/>
              <a:sym typeface="Esteban"/>
            </a:endParaRPr>
          </a:p>
        </p:txBody>
      </p:sp>
      <p:sp>
        <p:nvSpPr>
          <p:cNvPr id="2073" name="Google Shape;2073;p85">
            <a:hlinkClick action="ppaction://hlinksldjump" r:id="rId1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74" name="Google Shape;2074;p85">
            <a:hlinkClick action="ppaction://hlinksldjump" r:id="rId15"/>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75" name="Google Shape;2075;p85">
            <a:hlinkClick action="ppaction://hlinksldjump" r:id="rId16"/>
          </p:cNvPr>
          <p:cNvSpPr txBox="1"/>
          <p:nvPr/>
        </p:nvSpPr>
        <p:spPr>
          <a:xfrm rot="5400000">
            <a:off x="7205700" y="5652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76" name="Google Shape;2076;p85">
            <a:hlinkClick action="ppaction://hlinksldjump" r:id="rId17"/>
          </p:cNvPr>
          <p:cNvSpPr txBox="1"/>
          <p:nvPr/>
        </p:nvSpPr>
        <p:spPr>
          <a:xfrm rot="5400000">
            <a:off x="7205700" y="95345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77" name="Google Shape;2077;p85">
            <a:hlinkClick action="ppaction://hlinksldjump" r:id="rId18"/>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78" name="Google Shape;2078;p85">
            <a:hlinkClick action="ppaction://hlinksldjump" r:id="rId19"/>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79" name="Google Shape;2079;p85"/>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pic>
        <p:nvPicPr>
          <p:cNvPr id="2080" name="Google Shape;2080;p85"/>
          <p:cNvPicPr preferRelativeResize="0"/>
          <p:nvPr/>
        </p:nvPicPr>
        <p:blipFill rotWithShape="1">
          <a:blip r:embed="rId20">
            <a:alphaModFix/>
          </a:blip>
          <a:srcRect b="2189" l="0" r="0" t="2180"/>
          <a:stretch/>
        </p:blipFill>
        <p:spPr>
          <a:xfrm>
            <a:off x="6056625" y="33625"/>
            <a:ext cx="1158600" cy="11586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4" name="Shape 2084"/>
        <p:cNvGrpSpPr/>
        <p:nvPr/>
      </p:nvGrpSpPr>
      <p:grpSpPr>
        <a:xfrm>
          <a:off x="0" y="0"/>
          <a:ext cx="0" cy="0"/>
          <a:chOff x="0" y="0"/>
          <a:chExt cx="0" cy="0"/>
        </a:xfrm>
      </p:grpSpPr>
      <p:sp>
        <p:nvSpPr>
          <p:cNvPr id="2085" name="Google Shape;2085;p86"/>
          <p:cNvSpPr txBox="1"/>
          <p:nvPr>
            <p:ph type="title"/>
          </p:nvPr>
        </p:nvSpPr>
        <p:spPr>
          <a:xfrm>
            <a:off x="374550" y="322825"/>
            <a:ext cx="60843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1.6.3 - My Classroom Community (Continued)</a:t>
            </a:r>
            <a:endParaRPr/>
          </a:p>
        </p:txBody>
      </p:sp>
      <p:sp>
        <p:nvSpPr>
          <p:cNvPr id="2086" name="Google Shape;2086;p86">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87" name="Google Shape;2087;p86">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88" name="Google Shape;2088;p86">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89" name="Google Shape;2089;p86">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90" name="Google Shape;2090;p86">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91" name="Google Shape;2091;p86">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92" name="Google Shape;2092;p86">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93" name="Google Shape;2093;p86">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94" name="Google Shape;2094;p86">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95" name="Google Shape;2095;p86">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096" name="Google Shape;2096;p86"/>
          <p:cNvSpPr txBox="1"/>
          <p:nvPr/>
        </p:nvSpPr>
        <p:spPr>
          <a:xfrm>
            <a:off x="2258250" y="9627300"/>
            <a:ext cx="32559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latin typeface="Esteban"/>
              <a:ea typeface="Esteban"/>
              <a:cs typeface="Esteban"/>
              <a:sym typeface="Esteban"/>
            </a:endParaRPr>
          </a:p>
        </p:txBody>
      </p:sp>
      <p:sp>
        <p:nvSpPr>
          <p:cNvPr id="2097" name="Google Shape;2097;p86">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98" name="Google Shape;2098;p86">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99" name="Google Shape;2099;p86">
            <a:hlinkClick action="ppaction://hlinksldjump" r:id="rId15"/>
          </p:cNvPr>
          <p:cNvSpPr txBox="1"/>
          <p:nvPr/>
        </p:nvSpPr>
        <p:spPr>
          <a:xfrm rot="5400000">
            <a:off x="7205700" y="5652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00" name="Google Shape;2100;p86">
            <a:hlinkClick action="ppaction://hlinksldjump" r:id="rId16"/>
          </p:cNvPr>
          <p:cNvSpPr txBox="1"/>
          <p:nvPr/>
        </p:nvSpPr>
        <p:spPr>
          <a:xfrm rot="5400000">
            <a:off x="7205700" y="95345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01" name="Google Shape;2101;p86">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02" name="Google Shape;2102;p86">
            <a:hlinkClick action="ppaction://hlinksldjump" r:id="rId18"/>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2103" name="Google Shape;2103;p86"/>
          <p:cNvGraphicFramePr/>
          <p:nvPr/>
        </p:nvGraphicFramePr>
        <p:xfrm>
          <a:off x="483700" y="2456235"/>
          <a:ext cx="3000000" cy="3000000"/>
        </p:xfrm>
        <a:graphic>
          <a:graphicData uri="http://schemas.openxmlformats.org/drawingml/2006/table">
            <a:tbl>
              <a:tblPr>
                <a:noFill/>
                <a:tableStyleId>{FC72AE3C-9F97-4905-AC4B-5E5AFB15FA01}</a:tableStyleId>
              </a:tblPr>
              <a:tblGrid>
                <a:gridCol w="2098725"/>
                <a:gridCol w="2098725"/>
                <a:gridCol w="2098725"/>
              </a:tblGrid>
              <a:tr h="947175">
                <a:tc>
                  <a:txBody>
                    <a:bodyPr/>
                    <a:lstStyle/>
                    <a:p>
                      <a:pPr indent="0" lvl="0" marL="0" rtl="0" algn="l">
                        <a:spcBef>
                          <a:spcPts val="0"/>
                        </a:spcBef>
                        <a:spcAft>
                          <a:spcPts val="0"/>
                        </a:spcAft>
                        <a:buNone/>
                      </a:pPr>
                      <a:r>
                        <a:rPr b="1" lang="en" sz="1600">
                          <a:solidFill>
                            <a:srgbClr val="262626"/>
                          </a:solidFill>
                          <a:latin typeface="Poppins"/>
                          <a:ea typeface="Poppins"/>
                          <a:cs typeface="Poppins"/>
                          <a:sym typeface="Poppins"/>
                        </a:rPr>
                        <a:t>Community-</a:t>
                      </a:r>
                      <a:endParaRPr b="1" sz="1600">
                        <a:solidFill>
                          <a:srgbClr val="262626"/>
                        </a:solidFill>
                        <a:latin typeface="Poppins"/>
                        <a:ea typeface="Poppins"/>
                        <a:cs typeface="Poppins"/>
                        <a:sym typeface="Poppins"/>
                      </a:endParaRPr>
                    </a:p>
                    <a:p>
                      <a:pPr indent="0" lvl="0" marL="0" rtl="0" algn="l">
                        <a:spcBef>
                          <a:spcPts val="0"/>
                        </a:spcBef>
                        <a:spcAft>
                          <a:spcPts val="0"/>
                        </a:spcAft>
                        <a:buNone/>
                      </a:pPr>
                      <a:r>
                        <a:rPr b="1" lang="en" sz="1600">
                          <a:solidFill>
                            <a:srgbClr val="262626"/>
                          </a:solidFill>
                          <a:latin typeface="Poppins"/>
                          <a:ea typeface="Poppins"/>
                          <a:cs typeface="Poppins"/>
                          <a:sym typeface="Poppins"/>
                        </a:rPr>
                        <a:t>Building Activity, Program, or Approach</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600">
                          <a:solidFill>
                            <a:srgbClr val="262626"/>
                          </a:solidFill>
                          <a:latin typeface="Poppins"/>
                          <a:ea typeface="Poppins"/>
                          <a:cs typeface="Poppins"/>
                          <a:sym typeface="Poppins"/>
                        </a:rPr>
                        <a:t>What are the key elements for remote implementation?</a:t>
                      </a:r>
                      <a:endParaRPr sz="1600">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600">
                          <a:solidFill>
                            <a:srgbClr val="262626"/>
                          </a:solidFill>
                          <a:latin typeface="Poppins"/>
                          <a:ea typeface="Poppins"/>
                          <a:cs typeface="Poppins"/>
                          <a:sym typeface="Poppins"/>
                        </a:rPr>
                        <a:t>What are the key elements for in-person implementation?</a:t>
                      </a:r>
                      <a:endParaRPr sz="1600">
                        <a:solidFill>
                          <a:srgbClr val="262626"/>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accent2"/>
                    </a:solidFill>
                  </a:tcPr>
                </a:tc>
              </a:tr>
              <a:tr h="1522000">
                <a:tc>
                  <a:txBody>
                    <a:bodyPr/>
                    <a:lstStyle/>
                    <a:p>
                      <a:pPr indent="0" lvl="0" marL="0" rtl="0" algn="l">
                        <a:spcBef>
                          <a:spcPts val="0"/>
                        </a:spcBef>
                        <a:spcAft>
                          <a:spcPts val="0"/>
                        </a:spcAft>
                        <a:buNone/>
                      </a:pPr>
                      <a:r>
                        <a:t/>
                      </a:r>
                      <a:endParaRPr i="1">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r>
              <a:tr h="1522000">
                <a:tc>
                  <a:txBody>
                    <a:bodyPr/>
                    <a:lstStyle/>
                    <a:p>
                      <a:pPr indent="0" lvl="0" marL="0" rtl="0" algn="l">
                        <a:spcBef>
                          <a:spcPts val="0"/>
                        </a:spcBef>
                        <a:spcAft>
                          <a:spcPts val="0"/>
                        </a:spcAft>
                        <a:buNone/>
                      </a:pPr>
                      <a:r>
                        <a:t/>
                      </a:r>
                      <a:endParaRPr i="1">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r>
              <a:tr h="1522000">
                <a:tc>
                  <a:txBody>
                    <a:bodyPr/>
                    <a:lstStyle/>
                    <a:p>
                      <a:pPr indent="0" lvl="0" marL="0" rtl="0" algn="l">
                        <a:spcBef>
                          <a:spcPts val="0"/>
                        </a:spcBef>
                        <a:spcAft>
                          <a:spcPts val="0"/>
                        </a:spcAft>
                        <a:buNone/>
                      </a:pPr>
                      <a:r>
                        <a:t/>
                      </a:r>
                      <a:endParaRPr i="1">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r>
              <a:tr h="1522000">
                <a:tc>
                  <a:txBody>
                    <a:bodyPr/>
                    <a:lstStyle/>
                    <a:p>
                      <a:pPr indent="0" lvl="0" marL="0" rtl="0" algn="l">
                        <a:spcBef>
                          <a:spcPts val="0"/>
                        </a:spcBef>
                        <a:spcAft>
                          <a:spcPts val="0"/>
                        </a:spcAft>
                        <a:buNone/>
                      </a:pPr>
                      <a:r>
                        <a:t/>
                      </a:r>
                      <a:endParaRPr i="1">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333333"/>
                        </a:solidFill>
                        <a:latin typeface="Poppins"/>
                        <a:ea typeface="Poppins"/>
                        <a:cs typeface="Poppins"/>
                        <a:sym typeface="Poppins"/>
                      </a:endParaRPr>
                    </a:p>
                  </a:txBody>
                  <a:tcPr marT="63500" marB="63500" marR="63500" marL="63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tcPr>
                </a:tc>
              </a:tr>
            </a:tbl>
          </a:graphicData>
        </a:graphic>
      </p:graphicFrame>
      <p:sp>
        <p:nvSpPr>
          <p:cNvPr id="2104" name="Google Shape;2104;p86"/>
          <p:cNvSpPr txBox="1"/>
          <p:nvPr/>
        </p:nvSpPr>
        <p:spPr>
          <a:xfrm>
            <a:off x="390825" y="1624975"/>
            <a:ext cx="6389100" cy="677100"/>
          </a:xfrm>
          <a:prstGeom prst="rect">
            <a:avLst/>
          </a:prstGeom>
          <a:no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353535"/>
                </a:solidFill>
                <a:latin typeface="Poppins"/>
                <a:ea typeface="Poppins"/>
                <a:cs typeface="Poppins"/>
                <a:sym typeface="Poppins"/>
              </a:rPr>
              <a:t>Reminder: </a:t>
            </a:r>
            <a:r>
              <a:rPr lang="en" sz="1600">
                <a:solidFill>
                  <a:srgbClr val="262626"/>
                </a:solidFill>
                <a:latin typeface="Poppins"/>
                <a:ea typeface="Poppins"/>
                <a:cs typeface="Poppins"/>
                <a:sym typeface="Poppins"/>
              </a:rPr>
              <a:t> </a:t>
            </a:r>
            <a:r>
              <a:rPr lang="en" sz="1600">
                <a:solidFill>
                  <a:srgbClr val="262626"/>
                </a:solidFill>
                <a:highlight>
                  <a:schemeClr val="accent2"/>
                </a:highlight>
                <a:latin typeface="Poppins"/>
                <a:ea typeface="Poppins"/>
                <a:cs typeface="Poppins"/>
                <a:sym typeface="Poppins"/>
              </a:rPr>
              <a:t>Highlight </a:t>
            </a:r>
            <a:r>
              <a:rPr lang="en" sz="1600">
                <a:solidFill>
                  <a:schemeClr val="hlink"/>
                </a:solidFill>
                <a:latin typeface="Poppins"/>
                <a:ea typeface="Poppins"/>
                <a:cs typeface="Poppins"/>
                <a:sym typeface="Poppins"/>
              </a:rPr>
              <a:t>anything that stands out </a:t>
            </a:r>
            <a:r>
              <a:rPr lang="en" sz="1600">
                <a:solidFill>
                  <a:schemeClr val="hlink"/>
                </a:solidFill>
                <a:latin typeface="Poppins"/>
                <a:ea typeface="Poppins"/>
                <a:cs typeface="Poppins"/>
                <a:sym typeface="Poppins"/>
              </a:rPr>
              <a:t>to you </a:t>
            </a:r>
            <a:r>
              <a:rPr lang="en" sz="1600">
                <a:solidFill>
                  <a:schemeClr val="hlink"/>
                </a:solidFill>
                <a:latin typeface="Poppins"/>
                <a:ea typeface="Poppins"/>
                <a:cs typeface="Poppins"/>
                <a:sym typeface="Poppins"/>
              </a:rPr>
              <a:t>as an element of your approach that is particularly successful.</a:t>
            </a:r>
            <a:endParaRPr>
              <a:latin typeface="Poppins"/>
              <a:ea typeface="Poppins"/>
              <a:cs typeface="Poppins"/>
              <a:sym typeface="Poppins"/>
            </a:endParaRPr>
          </a:p>
        </p:txBody>
      </p:sp>
      <p:pic>
        <p:nvPicPr>
          <p:cNvPr id="2105" name="Google Shape;2105;p86"/>
          <p:cNvPicPr preferRelativeResize="0"/>
          <p:nvPr/>
        </p:nvPicPr>
        <p:blipFill rotWithShape="1">
          <a:blip r:embed="rId19">
            <a:alphaModFix/>
          </a:blip>
          <a:srcRect b="2189" l="0" r="0" t="2180"/>
          <a:stretch/>
        </p:blipFill>
        <p:spPr>
          <a:xfrm>
            <a:off x="6056625" y="33625"/>
            <a:ext cx="1158600" cy="11586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9" name="Shape 2109"/>
        <p:cNvGrpSpPr/>
        <p:nvPr/>
      </p:nvGrpSpPr>
      <p:grpSpPr>
        <a:xfrm>
          <a:off x="0" y="0"/>
          <a:ext cx="0" cy="0"/>
          <a:chOff x="0" y="0"/>
          <a:chExt cx="0" cy="0"/>
        </a:xfrm>
      </p:grpSpPr>
      <p:grpSp>
        <p:nvGrpSpPr>
          <p:cNvPr id="2110" name="Google Shape;2110;p87"/>
          <p:cNvGrpSpPr/>
          <p:nvPr/>
        </p:nvGrpSpPr>
        <p:grpSpPr>
          <a:xfrm>
            <a:off x="224350" y="224350"/>
            <a:ext cx="7116900" cy="9597300"/>
            <a:chOff x="224350" y="224350"/>
            <a:chExt cx="7116900" cy="9597300"/>
          </a:xfrm>
        </p:grpSpPr>
        <p:sp>
          <p:nvSpPr>
            <p:cNvPr id="2111" name="Google Shape;2111;p87"/>
            <p:cNvSpPr/>
            <p:nvPr/>
          </p:nvSpPr>
          <p:spPr>
            <a:xfrm>
              <a:off x="224350" y="224350"/>
              <a:ext cx="6967500" cy="9597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87"/>
            <p:cNvSpPr/>
            <p:nvPr/>
          </p:nvSpPr>
          <p:spPr>
            <a:xfrm rot="5400000">
              <a:off x="6936250" y="6499750"/>
              <a:ext cx="660600" cy="149400"/>
            </a:xfrm>
            <a:prstGeom prst="triangle">
              <a:avLst>
                <a:gd fmla="val 5088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3" name="Google Shape;2113;p87"/>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a:t>
            </a:r>
            <a:r>
              <a:rPr lang="en"/>
              <a:t>07</a:t>
            </a:r>
            <a:endParaRPr/>
          </a:p>
        </p:txBody>
      </p:sp>
      <p:cxnSp>
        <p:nvCxnSpPr>
          <p:cNvPr id="2114" name="Google Shape;2114;p87"/>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2115" name="Google Shape;2115;p87"/>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Teaching With Technology</a:t>
            </a:r>
            <a:endParaRPr/>
          </a:p>
        </p:txBody>
      </p:sp>
      <p:sp>
        <p:nvSpPr>
          <p:cNvPr id="2116" name="Google Shape;2116;p87">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17" name="Google Shape;2117;p87">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18" name="Google Shape;2118;p87">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19" name="Google Shape;2119;p87">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20" name="Google Shape;2120;p87">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21" name="Google Shape;2121;p87">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22" name="Google Shape;2122;p87">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23" name="Google Shape;2123;p87">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24" name="Google Shape;2124;p87">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25" name="Google Shape;2125;p87">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26" name="Google Shape;2126;p87">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27" name="Google Shape;2127;p87">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2128" name="Google Shape;2128;p87">
            <a:hlinkClick action="ppaction://hlinksldjump" r:id="rId15"/>
          </p:cNvPr>
          <p:cNvPicPr preferRelativeResize="0"/>
          <p:nvPr/>
        </p:nvPicPr>
        <p:blipFill>
          <a:blip r:embed="rId16">
            <a:alphaModFix/>
          </a:blip>
          <a:stretch>
            <a:fillRect/>
          </a:stretch>
        </p:blipFill>
        <p:spPr>
          <a:xfrm>
            <a:off x="476675" y="9063250"/>
            <a:ext cx="580200" cy="5802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2" name="Shape 2132"/>
        <p:cNvGrpSpPr/>
        <p:nvPr/>
      </p:nvGrpSpPr>
      <p:grpSpPr>
        <a:xfrm>
          <a:off x="0" y="0"/>
          <a:ext cx="0" cy="0"/>
          <a:chOff x="0" y="0"/>
          <a:chExt cx="0" cy="0"/>
        </a:xfrm>
      </p:grpSpPr>
      <p:sp>
        <p:nvSpPr>
          <p:cNvPr id="2133" name="Google Shape;2133;p88"/>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2134" name="Google Shape;2134;p88"/>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sp>
        <p:nvSpPr>
          <p:cNvPr id="2135" name="Google Shape;2135;p88">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36" name="Google Shape;2136;p88">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37" name="Google Shape;2137;p88">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38" name="Google Shape;2138;p88">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39" name="Google Shape;2139;p88">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40" name="Google Shape;2140;p88">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41" name="Google Shape;2141;p88">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42" name="Google Shape;2142;p88">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43" name="Google Shape;2143;p88">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44" name="Google Shape;2144;p88">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2145" name="Google Shape;2145;p88"/>
          <p:cNvGraphicFramePr/>
          <p:nvPr/>
        </p:nvGraphicFramePr>
        <p:xfrm>
          <a:off x="504825" y="1090700"/>
          <a:ext cx="3000000" cy="3000000"/>
        </p:xfrm>
        <a:graphic>
          <a:graphicData uri="http://schemas.openxmlformats.org/drawingml/2006/table">
            <a:tbl>
              <a:tblPr>
                <a:noFill/>
                <a:tableStyleId>{FC72AE3C-9F97-4905-AC4B-5E5AFB15FA01}</a:tableStyleId>
              </a:tblPr>
              <a:tblGrid>
                <a:gridCol w="1470850"/>
                <a:gridCol w="2824950"/>
                <a:gridCol w="2147900"/>
              </a:tblGrid>
              <a:tr h="3810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249650">
                <a:tc>
                  <a:txBody>
                    <a:bodyPr/>
                    <a:lstStyle/>
                    <a:p>
                      <a:pPr indent="0" lvl="0" marL="0" rtl="0" algn="l">
                        <a:spcBef>
                          <a:spcPts val="0"/>
                        </a:spcBef>
                        <a:spcAft>
                          <a:spcPts val="0"/>
                        </a:spcAft>
                        <a:buNone/>
                      </a:pPr>
                      <a:r>
                        <a:rPr b="1" lang="en">
                          <a:solidFill>
                            <a:srgbClr val="333333"/>
                          </a:solidFill>
                          <a:latin typeface="Poppins"/>
                          <a:ea typeface="Poppins"/>
                          <a:cs typeface="Poppins"/>
                          <a:sym typeface="Poppins"/>
                        </a:rPr>
                        <a:t>Edtech </a:t>
                      </a:r>
                      <a:endParaRPr b="1">
                        <a:solidFill>
                          <a:srgbClr val="333333"/>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333333"/>
                          </a:solidFill>
                          <a:latin typeface="Poppins"/>
                          <a:ea typeface="Poppins"/>
                          <a:cs typeface="Poppins"/>
                          <a:sym typeface="Poppins"/>
                        </a:rPr>
                        <a:t>Edtech (a combination of "education" and "technology") refers to hardware and software designed to enhance teacher-led learning in classrooms and improve students' education outcomes (</a:t>
                      </a:r>
                      <a:r>
                        <a:rPr lang="en" u="sng">
                          <a:solidFill>
                            <a:srgbClr val="1155CC"/>
                          </a:solidFill>
                          <a:latin typeface="Poppins"/>
                          <a:ea typeface="Poppins"/>
                          <a:cs typeface="Poppins"/>
                          <a:sym typeface="Poppins"/>
                          <a:hlinkClick r:id="rId13">
                            <a:extLst>
                              <a:ext uri="{A12FA001-AC4F-418D-AE19-62706E023703}">
                                <ahyp:hlinkClr val="tx"/>
                              </a:ext>
                            </a:extLst>
                          </a:hlinkClick>
                        </a:rPr>
                        <a:t>Ed</a:t>
                      </a:r>
                      <a:r>
                        <a:rPr lang="en" u="sng">
                          <a:solidFill>
                            <a:srgbClr val="1155CC"/>
                          </a:solidFill>
                          <a:latin typeface="Poppins"/>
                          <a:ea typeface="Poppins"/>
                          <a:cs typeface="Poppins"/>
                          <a:sym typeface="Poppins"/>
                          <a:hlinkClick r:id="rId14">
                            <a:extLst>
                              <a:ext uri="{A12FA001-AC4F-418D-AE19-62706E023703}">
                                <ahyp:hlinkClr val="tx"/>
                              </a:ext>
                            </a:extLst>
                          </a:hlinkClick>
                        </a:rPr>
                        <a:t>T</a:t>
                      </a:r>
                      <a:r>
                        <a:rPr lang="en" u="sng">
                          <a:solidFill>
                            <a:srgbClr val="1155CC"/>
                          </a:solidFill>
                          <a:latin typeface="Poppins"/>
                          <a:ea typeface="Poppins"/>
                          <a:cs typeface="Poppins"/>
                          <a:sym typeface="Poppins"/>
                          <a:hlinkClick r:id="rId15">
                            <a:extLst>
                              <a:ext uri="{A12FA001-AC4F-418D-AE19-62706E023703}">
                                <ahyp:hlinkClr val="tx"/>
                              </a:ext>
                            </a:extLst>
                          </a:hlinkClick>
                        </a:rPr>
                        <a:t>ech Definition and Uses</a:t>
                      </a:r>
                      <a:r>
                        <a:rPr lang="en">
                          <a:solidFill>
                            <a:srgbClr val="333333"/>
                          </a:solidFill>
                          <a:latin typeface="Poppins"/>
                          <a:ea typeface="Poppins"/>
                          <a:cs typeface="Poppins"/>
                          <a:sym typeface="Poppins"/>
                        </a:rPr>
                        <a:t>).</a:t>
                      </a:r>
                      <a:endParaRPr>
                        <a:solidFill>
                          <a:srgbClr val="333333"/>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249650">
                <a:tc>
                  <a:txBody>
                    <a:bodyPr/>
                    <a:lstStyle/>
                    <a:p>
                      <a:pPr indent="0" lvl="0" marL="0" rtl="0" algn="l">
                        <a:spcBef>
                          <a:spcPts val="0"/>
                        </a:spcBef>
                        <a:spcAft>
                          <a:spcPts val="0"/>
                        </a:spcAft>
                        <a:buNone/>
                      </a:pPr>
                      <a:r>
                        <a:rPr b="1" lang="en">
                          <a:solidFill>
                            <a:srgbClr val="333333"/>
                          </a:solidFill>
                          <a:latin typeface="Poppins"/>
                          <a:ea typeface="Poppins"/>
                          <a:cs typeface="Poppins"/>
                          <a:sym typeface="Poppins"/>
                        </a:rPr>
                        <a:t>SAMR</a:t>
                      </a:r>
                      <a:endParaRPr b="1">
                        <a:solidFill>
                          <a:srgbClr val="333333"/>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333333"/>
                          </a:solidFill>
                          <a:latin typeface="Poppins"/>
                          <a:ea typeface="Poppins"/>
                          <a:cs typeface="Poppins"/>
                          <a:sym typeface="Poppins"/>
                        </a:rPr>
                        <a:t>SAMR is a framework created by Dr. Ruben Puentedura that classifies four levels of </a:t>
                      </a:r>
                      <a:r>
                        <a:rPr lang="en">
                          <a:solidFill>
                            <a:srgbClr val="333333"/>
                          </a:solidFill>
                          <a:latin typeface="Poppins"/>
                          <a:ea typeface="Poppins"/>
                          <a:cs typeface="Poppins"/>
                          <a:sym typeface="Poppins"/>
                        </a:rPr>
                        <a:t>technology </a:t>
                      </a:r>
                      <a:r>
                        <a:rPr lang="en">
                          <a:solidFill>
                            <a:srgbClr val="333333"/>
                          </a:solidFill>
                          <a:latin typeface="Poppins"/>
                          <a:ea typeface="Poppins"/>
                          <a:cs typeface="Poppins"/>
                          <a:sym typeface="Poppins"/>
                        </a:rPr>
                        <a:t>integration in learning </a:t>
                      </a:r>
                      <a:r>
                        <a:rPr lang="en">
                          <a:solidFill>
                            <a:srgbClr val="333333"/>
                          </a:solidFill>
                          <a:latin typeface="Poppins"/>
                          <a:ea typeface="Poppins"/>
                          <a:cs typeface="Poppins"/>
                          <a:sym typeface="Poppins"/>
                        </a:rPr>
                        <a:t>environments</a:t>
                      </a:r>
                      <a:r>
                        <a:rPr lang="en">
                          <a:solidFill>
                            <a:srgbClr val="333333"/>
                          </a:solidFill>
                          <a:latin typeface="Poppins"/>
                          <a:ea typeface="Poppins"/>
                          <a:cs typeface="Poppins"/>
                          <a:sym typeface="Poppins"/>
                        </a:rPr>
                        <a:t> </a:t>
                      </a:r>
                      <a:r>
                        <a:rPr lang="en">
                          <a:solidFill>
                            <a:srgbClr val="333333"/>
                          </a:solidFill>
                          <a:latin typeface="Poppins"/>
                          <a:ea typeface="Poppins"/>
                          <a:cs typeface="Poppins"/>
                          <a:sym typeface="Poppins"/>
                        </a:rPr>
                        <a:t>(</a:t>
                      </a:r>
                      <a:r>
                        <a:rPr lang="en" u="sng">
                          <a:solidFill>
                            <a:srgbClr val="1155CC"/>
                          </a:solidFill>
                          <a:latin typeface="Poppins"/>
                          <a:ea typeface="Poppins"/>
                          <a:cs typeface="Poppins"/>
                          <a:sym typeface="Poppins"/>
                          <a:hlinkClick r:id="rId16">
                            <a:extLst>
                              <a:ext uri="{A12FA001-AC4F-418D-AE19-62706E023703}">
                                <ahyp:hlinkClr val="tx"/>
                              </a:ext>
                            </a:extLst>
                          </a:hlinkClick>
                        </a:rPr>
                        <a:t>SAMR Model: A Practical Guide for K-12 Classroom Technology Integration</a:t>
                      </a:r>
                      <a:r>
                        <a:rPr lang="en">
                          <a:solidFill>
                            <a:srgbClr val="333333"/>
                          </a:solidFill>
                          <a:latin typeface="Poppins"/>
                          <a:ea typeface="Poppins"/>
                          <a:cs typeface="Poppins"/>
                          <a:sym typeface="Poppins"/>
                        </a:rPr>
                        <a:t>). SAMR stands for substitution, augmentation, modification, and redefinition.</a:t>
                      </a:r>
                      <a:endParaRPr>
                        <a:solidFill>
                          <a:srgbClr val="333333"/>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bl>
          </a:graphicData>
        </a:graphic>
      </p:graphicFrame>
      <p:sp>
        <p:nvSpPr>
          <p:cNvPr id="2146" name="Google Shape;2146;p88">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47" name="Google Shape;2147;p88">
            <a:hlinkClick action="ppaction://hlinksldjump" r:id="rId18"/>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48" name="Google Shape;2148;p88"/>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graphicFrame>
        <p:nvGraphicFramePr>
          <p:cNvPr id="641" name="Google Shape;641;p26"/>
          <p:cNvGraphicFramePr/>
          <p:nvPr/>
        </p:nvGraphicFramePr>
        <p:xfrm>
          <a:off x="347700" y="1037750"/>
          <a:ext cx="3000000" cy="3000000"/>
        </p:xfrm>
        <a:graphic>
          <a:graphicData uri="http://schemas.openxmlformats.org/drawingml/2006/table">
            <a:tbl>
              <a:tblPr>
                <a:noFill/>
                <a:tableStyleId>{FC72AE3C-9F97-4905-AC4B-5E5AFB15FA01}</a:tableStyleId>
              </a:tblPr>
              <a:tblGrid>
                <a:gridCol w="2398975"/>
                <a:gridCol w="4073225"/>
              </a:tblGrid>
              <a:tr h="779500">
                <a:tc>
                  <a:txBody>
                    <a:bodyPr/>
                    <a:lstStyle/>
                    <a:p>
                      <a:pPr indent="0" lvl="0" marL="0" rtl="0" algn="ctr">
                        <a:spcBef>
                          <a:spcPts val="0"/>
                        </a:spcBef>
                        <a:spcAft>
                          <a:spcPts val="0"/>
                        </a:spcAft>
                        <a:buNone/>
                      </a:pPr>
                      <a:r>
                        <a:rPr b="1" lang="en" sz="1500">
                          <a:solidFill>
                            <a:srgbClr val="353535"/>
                          </a:solidFill>
                          <a:latin typeface="Poppins"/>
                          <a:ea typeface="Poppins"/>
                          <a:cs typeface="Poppins"/>
                          <a:sym typeface="Poppins"/>
                        </a:rPr>
                        <a:t>SESSION</a:t>
                      </a:r>
                      <a:endParaRPr b="1" sz="1500">
                        <a:solidFill>
                          <a:srgbClr val="353535"/>
                        </a:solidFill>
                        <a:latin typeface="Poppins"/>
                        <a:ea typeface="Poppins"/>
                        <a:cs typeface="Poppins"/>
                        <a:sym typeface="Poppins"/>
                      </a:endParaRPr>
                    </a:p>
                  </a:txBody>
                  <a:tcPr marT="91425" marB="91425" marR="91425" marL="91425" anchor="b">
                    <a:lnL cap="flat" cmpd="sng" w="9525">
                      <a:solidFill>
                        <a:srgbClr val="FFFFFF">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500">
                          <a:solidFill>
                            <a:srgbClr val="353535"/>
                          </a:solidFill>
                          <a:latin typeface="Poppins"/>
                          <a:ea typeface="Poppins"/>
                          <a:cs typeface="Poppins"/>
                          <a:sym typeface="Poppins"/>
                        </a:rPr>
                        <a:t>CONTENTS</a:t>
                      </a:r>
                      <a:endParaRPr b="1" sz="1500">
                        <a:solidFill>
                          <a:srgbClr val="353535"/>
                        </a:solidFill>
                        <a:latin typeface="Poppins"/>
                        <a:ea typeface="Poppins"/>
                        <a:cs typeface="Poppins"/>
                        <a:sym typeface="Poppins"/>
                      </a:endParaRPr>
                    </a:p>
                  </a:txBody>
                  <a:tcPr marT="91425" marB="91425" marR="91425" marL="91425" anchor="b">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642" name="Google Shape;642;p26"/>
          <p:cNvSpPr txBox="1"/>
          <p:nvPr>
            <p:ph type="title"/>
          </p:nvPr>
        </p:nvSpPr>
        <p:spPr>
          <a:xfrm>
            <a:off x="347725" y="437125"/>
            <a:ext cx="6514500" cy="5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i="1" lang="en" sz="3700"/>
              <a:t>Table of Contents</a:t>
            </a:r>
            <a:endParaRPr i="1" sz="3700"/>
          </a:p>
        </p:txBody>
      </p:sp>
      <p:sp>
        <p:nvSpPr>
          <p:cNvPr id="643" name="Google Shape;643;p26">
            <a:hlinkClick action="ppaction://hlinksldjump" r:id="rId3"/>
          </p:cNvPr>
          <p:cNvSpPr txBox="1"/>
          <p:nvPr>
            <p:ph idx="1" type="body"/>
          </p:nvPr>
        </p:nvSpPr>
        <p:spPr>
          <a:xfrm>
            <a:off x="412125" y="8958783"/>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10</a:t>
            </a:r>
            <a:endParaRPr/>
          </a:p>
        </p:txBody>
      </p:sp>
      <p:sp>
        <p:nvSpPr>
          <p:cNvPr id="644" name="Google Shape;644;p26"/>
          <p:cNvSpPr txBox="1"/>
          <p:nvPr>
            <p:ph idx="2" type="body"/>
          </p:nvPr>
        </p:nvSpPr>
        <p:spPr>
          <a:xfrm>
            <a:off x="2831200" y="8805473"/>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Reflection and Continuous Improvement</a:t>
            </a:r>
            <a:endParaRPr/>
          </a:p>
        </p:txBody>
      </p:sp>
      <p:sp>
        <p:nvSpPr>
          <p:cNvPr id="645" name="Google Shape;645;p26">
            <a:hlinkClick action="ppaction://hlinksldjump" r:id="rId4"/>
          </p:cNvPr>
          <p:cNvSpPr txBox="1"/>
          <p:nvPr>
            <p:ph idx="3" type="body"/>
          </p:nvPr>
        </p:nvSpPr>
        <p:spPr>
          <a:xfrm>
            <a:off x="412125" y="8182304"/>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09</a:t>
            </a:r>
            <a:endParaRPr/>
          </a:p>
        </p:txBody>
      </p:sp>
      <p:sp>
        <p:nvSpPr>
          <p:cNvPr id="646" name="Google Shape;646;p26">
            <a:hlinkClick action="ppaction://hlinksldjump" r:id="rId5"/>
          </p:cNvPr>
          <p:cNvSpPr txBox="1"/>
          <p:nvPr>
            <p:ph idx="4" type="body"/>
          </p:nvPr>
        </p:nvSpPr>
        <p:spPr>
          <a:xfrm>
            <a:off x="412125" y="7405826"/>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08</a:t>
            </a:r>
            <a:endParaRPr/>
          </a:p>
        </p:txBody>
      </p:sp>
      <p:sp>
        <p:nvSpPr>
          <p:cNvPr id="647" name="Google Shape;647;p26">
            <a:hlinkClick action="ppaction://hlinksldjump" r:id="rId6"/>
          </p:cNvPr>
          <p:cNvSpPr txBox="1"/>
          <p:nvPr>
            <p:ph idx="5" type="body"/>
          </p:nvPr>
        </p:nvSpPr>
        <p:spPr>
          <a:xfrm>
            <a:off x="412125" y="6629347"/>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07</a:t>
            </a:r>
            <a:endParaRPr/>
          </a:p>
        </p:txBody>
      </p:sp>
      <p:sp>
        <p:nvSpPr>
          <p:cNvPr id="648" name="Google Shape;648;p26">
            <a:hlinkClick action="ppaction://hlinksldjump" r:id="rId7"/>
          </p:cNvPr>
          <p:cNvSpPr txBox="1"/>
          <p:nvPr>
            <p:ph idx="6" type="body"/>
          </p:nvPr>
        </p:nvSpPr>
        <p:spPr>
          <a:xfrm>
            <a:off x="412125" y="5852868"/>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06</a:t>
            </a:r>
            <a:endParaRPr/>
          </a:p>
        </p:txBody>
      </p:sp>
      <p:sp>
        <p:nvSpPr>
          <p:cNvPr id="649" name="Google Shape;649;p26">
            <a:hlinkClick action="ppaction://hlinksldjump" r:id="rId8"/>
          </p:cNvPr>
          <p:cNvSpPr txBox="1"/>
          <p:nvPr>
            <p:ph idx="7" type="body"/>
          </p:nvPr>
        </p:nvSpPr>
        <p:spPr>
          <a:xfrm>
            <a:off x="412125" y="5076390"/>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05</a:t>
            </a:r>
            <a:endParaRPr/>
          </a:p>
        </p:txBody>
      </p:sp>
      <p:sp>
        <p:nvSpPr>
          <p:cNvPr id="650" name="Google Shape;650;p26">
            <a:hlinkClick action="ppaction://hlinksldjump" r:id="rId9"/>
          </p:cNvPr>
          <p:cNvSpPr txBox="1"/>
          <p:nvPr>
            <p:ph idx="8" type="body"/>
          </p:nvPr>
        </p:nvSpPr>
        <p:spPr>
          <a:xfrm>
            <a:off x="412125" y="4299911"/>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04</a:t>
            </a:r>
            <a:endParaRPr/>
          </a:p>
        </p:txBody>
      </p:sp>
      <p:sp>
        <p:nvSpPr>
          <p:cNvPr id="651" name="Google Shape;651;p26">
            <a:hlinkClick action="ppaction://hlinksldjump" r:id="rId10"/>
          </p:cNvPr>
          <p:cNvSpPr txBox="1"/>
          <p:nvPr>
            <p:ph idx="9" type="body"/>
          </p:nvPr>
        </p:nvSpPr>
        <p:spPr>
          <a:xfrm>
            <a:off x="412125" y="3523432"/>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03</a:t>
            </a:r>
            <a:endParaRPr/>
          </a:p>
        </p:txBody>
      </p:sp>
      <p:sp>
        <p:nvSpPr>
          <p:cNvPr id="652" name="Google Shape;652;p26">
            <a:hlinkClick action="ppaction://hlinksldjump" r:id="rId11"/>
          </p:cNvPr>
          <p:cNvSpPr txBox="1"/>
          <p:nvPr>
            <p:ph idx="13" type="body"/>
          </p:nvPr>
        </p:nvSpPr>
        <p:spPr>
          <a:xfrm>
            <a:off x="412125" y="2746954"/>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02</a:t>
            </a:r>
            <a:endParaRPr/>
          </a:p>
        </p:txBody>
      </p:sp>
      <p:sp>
        <p:nvSpPr>
          <p:cNvPr id="653" name="Google Shape;653;p26">
            <a:hlinkClick action="ppaction://hlinksldjump" r:id="rId12"/>
          </p:cNvPr>
          <p:cNvSpPr txBox="1"/>
          <p:nvPr>
            <p:ph idx="14" type="body"/>
          </p:nvPr>
        </p:nvSpPr>
        <p:spPr>
          <a:xfrm>
            <a:off x="412125" y="1970475"/>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01</a:t>
            </a:r>
            <a:endParaRPr/>
          </a:p>
        </p:txBody>
      </p:sp>
      <p:sp>
        <p:nvSpPr>
          <p:cNvPr id="654" name="Google Shape;654;p26"/>
          <p:cNvSpPr txBox="1"/>
          <p:nvPr>
            <p:ph idx="15" type="body"/>
          </p:nvPr>
        </p:nvSpPr>
        <p:spPr>
          <a:xfrm>
            <a:off x="2831200" y="8050327"/>
            <a:ext cx="3930300" cy="768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Designing Meaningful Assessments</a:t>
            </a:r>
            <a:endParaRPr/>
          </a:p>
        </p:txBody>
      </p:sp>
      <p:sp>
        <p:nvSpPr>
          <p:cNvPr id="655" name="Google Shape;655;p26"/>
          <p:cNvSpPr txBox="1"/>
          <p:nvPr>
            <p:ph idx="16" type="body"/>
          </p:nvPr>
        </p:nvSpPr>
        <p:spPr>
          <a:xfrm>
            <a:off x="2831200" y="7273750"/>
            <a:ext cx="3930300" cy="768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Shifting with Family Partners</a:t>
            </a:r>
            <a:endParaRPr/>
          </a:p>
        </p:txBody>
      </p:sp>
      <p:sp>
        <p:nvSpPr>
          <p:cNvPr id="656" name="Google Shape;656;p26"/>
          <p:cNvSpPr txBox="1"/>
          <p:nvPr>
            <p:ph idx="17" type="body"/>
          </p:nvPr>
        </p:nvSpPr>
        <p:spPr>
          <a:xfrm>
            <a:off x="2831200" y="6476074"/>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Teaching With Technology</a:t>
            </a:r>
            <a:endParaRPr/>
          </a:p>
        </p:txBody>
      </p:sp>
      <p:sp>
        <p:nvSpPr>
          <p:cNvPr id="657" name="Google Shape;657;p26"/>
          <p:cNvSpPr txBox="1"/>
          <p:nvPr>
            <p:ph idx="18" type="body"/>
          </p:nvPr>
        </p:nvSpPr>
        <p:spPr>
          <a:xfrm>
            <a:off x="2831200" y="5699600"/>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Excellent Teaching Happens Everywhere</a:t>
            </a:r>
            <a:endParaRPr/>
          </a:p>
        </p:txBody>
      </p:sp>
      <p:sp>
        <p:nvSpPr>
          <p:cNvPr id="658" name="Google Shape;658;p26"/>
          <p:cNvSpPr txBox="1"/>
          <p:nvPr>
            <p:ph idx="19" type="body"/>
          </p:nvPr>
        </p:nvSpPr>
        <p:spPr>
          <a:xfrm>
            <a:off x="2831200" y="4923151"/>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Planning for Instruction Across Learning Environments</a:t>
            </a:r>
            <a:endParaRPr/>
          </a:p>
        </p:txBody>
      </p:sp>
      <p:sp>
        <p:nvSpPr>
          <p:cNvPr id="659" name="Google Shape;659;p26"/>
          <p:cNvSpPr txBox="1"/>
          <p:nvPr>
            <p:ph idx="20" type="body"/>
          </p:nvPr>
        </p:nvSpPr>
        <p:spPr>
          <a:xfrm>
            <a:off x="2831200" y="4146675"/>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Engaging Students Anywhere</a:t>
            </a:r>
            <a:endParaRPr/>
          </a:p>
        </p:txBody>
      </p:sp>
      <p:sp>
        <p:nvSpPr>
          <p:cNvPr id="660" name="Google Shape;660;p26"/>
          <p:cNvSpPr txBox="1"/>
          <p:nvPr>
            <p:ph idx="21" type="body"/>
          </p:nvPr>
        </p:nvSpPr>
        <p:spPr>
          <a:xfrm>
            <a:off x="2831200" y="3370198"/>
            <a:ext cx="3930300" cy="789300"/>
          </a:xfrm>
          <a:prstGeom prst="rect">
            <a:avLst/>
          </a:prstGeom>
        </p:spPr>
        <p:txBody>
          <a:bodyPr anchorCtr="0" anchor="ctr" bIns="91425" lIns="91425" spcFirstLastPara="1" rIns="91425" wrap="square" tIns="91425">
            <a:normAutofit fontScale="92500"/>
          </a:bodyPr>
          <a:lstStyle/>
          <a:p>
            <a:pPr indent="0" lvl="0" marL="0" rtl="0" algn="l">
              <a:spcBef>
                <a:spcPts val="0"/>
              </a:spcBef>
              <a:spcAft>
                <a:spcPts val="0"/>
              </a:spcAft>
              <a:buNone/>
            </a:pPr>
            <a:r>
              <a:rPr lang="en"/>
              <a:t>Building Classroom Community Across Learning Environments</a:t>
            </a:r>
            <a:endParaRPr/>
          </a:p>
        </p:txBody>
      </p:sp>
      <p:sp>
        <p:nvSpPr>
          <p:cNvPr id="661" name="Google Shape;661;p26"/>
          <p:cNvSpPr txBox="1"/>
          <p:nvPr>
            <p:ph idx="22" type="body"/>
          </p:nvPr>
        </p:nvSpPr>
        <p:spPr>
          <a:xfrm>
            <a:off x="2831200" y="2593752"/>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The 4 Constants Across Learning Environments</a:t>
            </a:r>
            <a:endParaRPr/>
          </a:p>
        </p:txBody>
      </p:sp>
      <p:sp>
        <p:nvSpPr>
          <p:cNvPr id="662" name="Google Shape;662;p26"/>
          <p:cNvSpPr txBox="1"/>
          <p:nvPr>
            <p:ph idx="23" type="body"/>
          </p:nvPr>
        </p:nvSpPr>
        <p:spPr>
          <a:xfrm>
            <a:off x="2831200" y="1817250"/>
            <a:ext cx="3930300" cy="789300"/>
          </a:xfrm>
          <a:prstGeom prst="rect">
            <a:avLst/>
          </a:prstGeom>
        </p:spPr>
        <p:txBody>
          <a:bodyPr anchorCtr="0" anchor="ctr" bIns="91425" lIns="91425" spcFirstLastPara="1" rIns="91425" wrap="square" tIns="91425">
            <a:normAutofit fontScale="85000" lnSpcReduction="20000"/>
          </a:bodyPr>
          <a:lstStyle/>
          <a:p>
            <a:pPr indent="0" lvl="0" marL="0" rtl="0" algn="l">
              <a:spcBef>
                <a:spcPts val="0"/>
              </a:spcBef>
              <a:spcAft>
                <a:spcPts val="0"/>
              </a:spcAft>
              <a:buNone/>
            </a:pPr>
            <a:r>
              <a:rPr lang="en"/>
              <a:t>From Emergency Remote Teaching (ERT) to Teaching Across Learning Environments (TALE)</a:t>
            </a:r>
            <a:endParaRPr/>
          </a:p>
        </p:txBody>
      </p:sp>
      <p:sp>
        <p:nvSpPr>
          <p:cNvPr id="663" name="Google Shape;663;p26">
            <a:hlinkClick action="ppaction://hlinksldjump" r:id="rId1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64" name="Google Shape;664;p26">
            <a:hlinkClick action="ppaction://hlinksldjump" r:id="rId1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65" name="Google Shape;665;p26">
            <a:hlinkClick action="ppaction://hlinksldjump" r:id="rId1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66" name="Google Shape;666;p26">
            <a:hlinkClick action="ppaction://hlinksldjump" r:id="rId1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67" name="Google Shape;667;p26">
            <a:hlinkClick action="ppaction://hlinksldjump" r:id="rId1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68" name="Google Shape;668;p26">
            <a:hlinkClick action="ppaction://hlinksldjump" r:id="rId1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69" name="Google Shape;669;p26">
            <a:hlinkClick action="ppaction://hlinksldjump" r:id="rId1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0" name="Google Shape;670;p26">
            <a:hlinkClick action="ppaction://hlinksldjump" r:id="rId2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1" name="Google Shape;671;p26">
            <a:hlinkClick action="ppaction://hlinksldjump" r:id="rId2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2" name="Google Shape;672;p26">
            <a:hlinkClick action="ppaction://hlinksldjump" r:id="rId2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3" name="Google Shape;673;p26">
            <a:hlinkClick action="ppaction://hlinksldjump" r:id="rId2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74" name="Google Shape;674;p26">
            <a:hlinkClick action="ppaction://hlinksldjump" r:id="rId2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75" name="Google Shape;675;p26">
            <a:hlinkClick action="ppaction://hlinksldjump" r:id="rId2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76" name="Google Shape;676;p26">
            <a:hlinkClick action="ppaction://hlinksldjump" r:id="rId2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77" name="Google Shape;677;p26">
            <a:hlinkClick action="ppaction://hlinksldjump" r:id="rId2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78" name="Google Shape;678;p26">
            <a:hlinkClick action="ppaction://hlinksldjump" r:id="rId2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79" name="Google Shape;679;p26">
            <a:hlinkClick action="ppaction://hlinksldjump" r:id="rId2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0" name="Google Shape;680;p26">
            <a:hlinkClick action="ppaction://hlinksldjump" r:id="rId3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1" name="Google Shape;681;p26">
            <a:hlinkClick action="ppaction://hlinksldjump" r:id="rId3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2" name="Google Shape;682;p26">
            <a:hlinkClick action="ppaction://hlinksldjump" r:id="rId3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2" name="Shape 2152"/>
        <p:cNvGrpSpPr/>
        <p:nvPr/>
      </p:nvGrpSpPr>
      <p:grpSpPr>
        <a:xfrm>
          <a:off x="0" y="0"/>
          <a:ext cx="0" cy="0"/>
          <a:chOff x="0" y="0"/>
          <a:chExt cx="0" cy="0"/>
        </a:xfrm>
      </p:grpSpPr>
      <p:sp>
        <p:nvSpPr>
          <p:cNvPr id="2153" name="Google Shape;2153;p89"/>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(Continued) </a:t>
            </a:r>
            <a:endParaRPr/>
          </a:p>
        </p:txBody>
      </p:sp>
      <p:sp>
        <p:nvSpPr>
          <p:cNvPr id="2154" name="Google Shape;2154;p89"/>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sp>
        <p:nvSpPr>
          <p:cNvPr id="2155" name="Google Shape;2155;p89">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56" name="Google Shape;2156;p89">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57" name="Google Shape;2157;p89">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58" name="Google Shape;2158;p89">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59" name="Google Shape;2159;p89">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60" name="Google Shape;2160;p89">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61" name="Google Shape;2161;p89">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62" name="Google Shape;2162;p89">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63" name="Google Shape;2163;p89">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64" name="Google Shape;2164;p89">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2165" name="Google Shape;2165;p89"/>
          <p:cNvGraphicFramePr/>
          <p:nvPr/>
        </p:nvGraphicFramePr>
        <p:xfrm>
          <a:off x="504825" y="1090700"/>
          <a:ext cx="3000000" cy="3000000"/>
        </p:xfrm>
        <a:graphic>
          <a:graphicData uri="http://schemas.openxmlformats.org/drawingml/2006/table">
            <a:tbl>
              <a:tblPr>
                <a:noFill/>
                <a:tableStyleId>{FC72AE3C-9F97-4905-AC4B-5E5AFB15FA01}</a:tableStyleId>
              </a:tblPr>
              <a:tblGrid>
                <a:gridCol w="1470850"/>
                <a:gridCol w="2824950"/>
                <a:gridCol w="2147900"/>
              </a:tblGrid>
              <a:tr h="3810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a:solidFill>
                            <a:srgbClr val="333333"/>
                          </a:solidFill>
                          <a:latin typeface="Poppins"/>
                          <a:ea typeface="Poppins"/>
                          <a:cs typeface="Poppins"/>
                          <a:sym typeface="Poppins"/>
                        </a:rPr>
                        <a:t>TPACK</a:t>
                      </a:r>
                      <a:endParaRPr b="1">
                        <a:solidFill>
                          <a:srgbClr val="333333"/>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333333"/>
                          </a:solidFill>
                          <a:latin typeface="Poppins"/>
                          <a:ea typeface="Poppins"/>
                          <a:cs typeface="Poppins"/>
                          <a:sym typeface="Poppins"/>
                        </a:rPr>
                        <a:t>Technological pedagogical content knowledge (TPACK) attempts to identify the nature of knowledge required by teachers for technology integration. At the heart of the framework is the interplay of three forms of knowledge: </a:t>
                      </a:r>
                      <a:r>
                        <a:rPr lang="en">
                          <a:solidFill>
                            <a:srgbClr val="333333"/>
                          </a:solidFill>
                          <a:latin typeface="Poppins"/>
                          <a:ea typeface="Poppins"/>
                          <a:cs typeface="Poppins"/>
                          <a:sym typeface="Poppins"/>
                        </a:rPr>
                        <a:t>content knowledge (CK), pedagogical knowledge (PK), and technology</a:t>
                      </a:r>
                      <a:r>
                        <a:rPr lang="en">
                          <a:solidFill>
                            <a:srgbClr val="333333"/>
                          </a:solidFill>
                          <a:latin typeface="Poppins"/>
                          <a:ea typeface="Poppins"/>
                          <a:cs typeface="Poppins"/>
                          <a:sym typeface="Poppins"/>
                        </a:rPr>
                        <a:t> knowledge (</a:t>
                      </a:r>
                      <a:r>
                        <a:rPr lang="en" u="sng">
                          <a:solidFill>
                            <a:srgbClr val="1155CC"/>
                          </a:solidFill>
                          <a:latin typeface="Poppins"/>
                          <a:ea typeface="Poppins"/>
                          <a:cs typeface="Poppins"/>
                          <a:sym typeface="Poppins"/>
                          <a:hlinkClick r:id="rId13">
                            <a:extLst>
                              <a:ext uri="{A12FA001-AC4F-418D-AE19-62706E023703}">
                                <ahyp:hlinkClr val="tx"/>
                              </a:ext>
                            </a:extLst>
                          </a:hlinkClick>
                        </a:rPr>
                        <a:t>TPACK Explained</a:t>
                      </a:r>
                      <a:r>
                        <a:rPr lang="en">
                          <a:solidFill>
                            <a:schemeClr val="hlink"/>
                          </a:solidFill>
                          <a:latin typeface="Poppins"/>
                          <a:ea typeface="Poppins"/>
                          <a:cs typeface="Poppins"/>
                          <a:sym typeface="Poppins"/>
                        </a:rPr>
                        <a:t>).</a:t>
                      </a:r>
                      <a:endParaRPr>
                        <a:solidFill>
                          <a:srgbClr val="333333"/>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249650">
                <a:tc>
                  <a:txBody>
                    <a:bodyPr/>
                    <a:lstStyle/>
                    <a:p>
                      <a:pPr indent="0" lvl="0" marL="0" rtl="0" algn="l">
                        <a:spcBef>
                          <a:spcPts val="0"/>
                        </a:spcBef>
                        <a:spcAft>
                          <a:spcPts val="0"/>
                        </a:spcAft>
                        <a:buNone/>
                      </a:pPr>
                      <a:r>
                        <a:rPr b="1" lang="en">
                          <a:solidFill>
                            <a:srgbClr val="333333"/>
                          </a:solidFill>
                          <a:latin typeface="Poppins"/>
                          <a:ea typeface="Poppins"/>
                          <a:cs typeface="Poppins"/>
                          <a:sym typeface="Poppins"/>
                        </a:rPr>
                        <a:t>Triple E </a:t>
                      </a:r>
                      <a:endParaRPr b="1">
                        <a:solidFill>
                          <a:srgbClr val="333333"/>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333333"/>
                          </a:solidFill>
                          <a:latin typeface="Poppins"/>
                          <a:ea typeface="Poppins"/>
                          <a:cs typeface="Poppins"/>
                          <a:sym typeface="Poppins"/>
                        </a:rPr>
                        <a:t>A framework developed by Dr. Liz Kolb that helps educators determine to what extent technology integration supports engagement as well as enhancement and extension of student learning goals (</a:t>
                      </a:r>
                      <a:r>
                        <a:rPr lang="en" u="sng">
                          <a:solidFill>
                            <a:srgbClr val="1155CC"/>
                          </a:solidFill>
                          <a:latin typeface="Poppins"/>
                          <a:ea typeface="Poppins"/>
                          <a:cs typeface="Poppins"/>
                          <a:sym typeface="Poppins"/>
                          <a:hlinkClick r:id="rId14">
                            <a:extLst>
                              <a:ext uri="{A12FA001-AC4F-418D-AE19-62706E023703}">
                                <ahyp:hlinkClr val="tx"/>
                              </a:ext>
                            </a:extLst>
                          </a:hlinkClick>
                        </a:rPr>
                        <a:t>Triple E Framework</a:t>
                      </a:r>
                      <a:r>
                        <a:rPr lang="en">
                          <a:solidFill>
                            <a:srgbClr val="333333"/>
                          </a:solidFill>
                          <a:latin typeface="Poppins"/>
                          <a:ea typeface="Poppins"/>
                          <a:cs typeface="Poppins"/>
                          <a:sym typeface="Poppins"/>
                        </a:rPr>
                        <a:t>).</a:t>
                      </a:r>
                      <a:endParaRPr>
                        <a:solidFill>
                          <a:srgbClr val="333333"/>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bl>
          </a:graphicData>
        </a:graphic>
      </p:graphicFrame>
      <p:sp>
        <p:nvSpPr>
          <p:cNvPr id="2166" name="Google Shape;2166;p89">
            <a:hlinkClick action="ppaction://hlinksldjump" r:id="rId1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67" name="Google Shape;2167;p89">
            <a:hlinkClick action="ppaction://hlinksldjump" r:id="rId16"/>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1" name="Shape 2171"/>
        <p:cNvGrpSpPr/>
        <p:nvPr/>
      </p:nvGrpSpPr>
      <p:grpSpPr>
        <a:xfrm>
          <a:off x="0" y="0"/>
          <a:ext cx="0" cy="0"/>
          <a:chOff x="0" y="0"/>
          <a:chExt cx="0" cy="0"/>
        </a:xfrm>
      </p:grpSpPr>
      <p:sp>
        <p:nvSpPr>
          <p:cNvPr id="2172" name="Google Shape;2172;p90"/>
          <p:cNvSpPr txBox="1"/>
          <p:nvPr>
            <p:ph type="title"/>
          </p:nvPr>
        </p:nvSpPr>
        <p:spPr>
          <a:xfrm>
            <a:off x="374550" y="322840"/>
            <a:ext cx="6514500" cy="1317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1.7.1 - </a:t>
            </a:r>
            <a:r>
              <a:rPr lang="en"/>
              <a:t>My Students’ Interactions with Technology </a:t>
            </a:r>
            <a:endParaRPr/>
          </a:p>
          <a:p>
            <a:pPr indent="0" lvl="0" marL="0" rtl="0" algn="l">
              <a:spcBef>
                <a:spcPts val="0"/>
              </a:spcBef>
              <a:spcAft>
                <a:spcPts val="0"/>
              </a:spcAft>
              <a:buNone/>
            </a:pPr>
            <a:r>
              <a:t/>
            </a:r>
            <a:endParaRPr/>
          </a:p>
        </p:txBody>
      </p:sp>
      <p:sp>
        <p:nvSpPr>
          <p:cNvPr id="2173" name="Google Shape;2173;p90"/>
          <p:cNvSpPr txBox="1"/>
          <p:nvPr>
            <p:ph idx="1" type="body"/>
          </p:nvPr>
        </p:nvSpPr>
        <p:spPr>
          <a:xfrm>
            <a:off x="374550" y="1770025"/>
            <a:ext cx="6514500" cy="5765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hlink"/>
              </a:buClr>
              <a:buSzPts val="1100"/>
              <a:buFont typeface="Arial"/>
              <a:buNone/>
            </a:pPr>
            <a:r>
              <a:rPr b="1" lang="en"/>
              <a:t>ENGAGE: Activate Prior Knowledge</a:t>
            </a:r>
            <a:endParaRPr>
              <a:solidFill>
                <a:schemeClr val="hlink"/>
              </a:solidFill>
            </a:endParaRPr>
          </a:p>
          <a:p>
            <a:pPr indent="0" lvl="0" marL="0" rtl="0" algn="l">
              <a:lnSpc>
                <a:spcPct val="100000"/>
              </a:lnSpc>
              <a:spcBef>
                <a:spcPts val="0"/>
              </a:spcBef>
              <a:spcAft>
                <a:spcPts val="0"/>
              </a:spcAft>
              <a:buClr>
                <a:schemeClr val="hlink"/>
              </a:buClr>
              <a:buSzPts val="1100"/>
              <a:buFont typeface="Arial"/>
              <a:buNone/>
            </a:pPr>
            <a:r>
              <a:t/>
            </a:r>
            <a:endParaRPr i="1" sz="1700">
              <a:solidFill>
                <a:schemeClr val="hlink"/>
              </a:solidFill>
            </a:endParaRPr>
          </a:p>
          <a:p>
            <a:pPr indent="0" lvl="0" marL="0" rtl="0" algn="l">
              <a:lnSpc>
                <a:spcPct val="100000"/>
              </a:lnSpc>
              <a:spcBef>
                <a:spcPts val="0"/>
              </a:spcBef>
              <a:spcAft>
                <a:spcPts val="0"/>
              </a:spcAft>
              <a:buNone/>
            </a:pPr>
            <a:r>
              <a:rPr lang="en">
                <a:solidFill>
                  <a:schemeClr val="hlink"/>
                </a:solidFill>
              </a:rPr>
              <a:t>The purpose of this activity is to reflect on and creatively express your experiences with integrating technology with your teaching.</a:t>
            </a:r>
            <a:endParaRPr>
              <a:solidFill>
                <a:schemeClr val="hlink"/>
              </a:solidFill>
            </a:endParaRPr>
          </a:p>
          <a:p>
            <a:pPr indent="0" lvl="0" marL="0" rtl="0" algn="l">
              <a:lnSpc>
                <a:spcPct val="100000"/>
              </a:lnSpc>
              <a:spcBef>
                <a:spcPts val="0"/>
              </a:spcBef>
              <a:spcAft>
                <a:spcPts val="0"/>
              </a:spcAft>
              <a:buNone/>
            </a:pPr>
            <a:r>
              <a:t/>
            </a:r>
            <a:endParaRPr i="1">
              <a:solidFill>
                <a:schemeClr val="hlink"/>
              </a:solidFill>
            </a:endParaRPr>
          </a:p>
          <a:p>
            <a:pPr indent="0" lvl="0" marL="0" rtl="0" algn="l">
              <a:lnSpc>
                <a:spcPct val="100000"/>
              </a:lnSpc>
              <a:spcBef>
                <a:spcPts val="0"/>
              </a:spcBef>
              <a:spcAft>
                <a:spcPts val="0"/>
              </a:spcAft>
              <a:buNone/>
            </a:pPr>
            <a:r>
              <a:rPr i="1" lang="en">
                <a:solidFill>
                  <a:schemeClr val="hlink"/>
                </a:solidFill>
              </a:rPr>
              <a:t>INSTRUCTIONS:</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Poppins"/>
              <a:buChar char="●"/>
            </a:pPr>
            <a:r>
              <a:rPr lang="en">
                <a:solidFill>
                  <a:schemeClr val="hlink"/>
                </a:solidFill>
              </a:rPr>
              <a:t>Reflect on the following</a:t>
            </a:r>
            <a:r>
              <a:rPr lang="en">
                <a:solidFill>
                  <a:schemeClr val="hlink"/>
                </a:solidFill>
              </a:rPr>
              <a:t>: </a:t>
            </a:r>
            <a:endParaRPr>
              <a:solidFill>
                <a:schemeClr val="hlink"/>
              </a:solidFill>
            </a:endParaRPr>
          </a:p>
          <a:p>
            <a:pPr indent="-349250" lvl="1" marL="914400" rtl="0" algn="l">
              <a:lnSpc>
                <a:spcPct val="100000"/>
              </a:lnSpc>
              <a:spcBef>
                <a:spcPts val="0"/>
              </a:spcBef>
              <a:spcAft>
                <a:spcPts val="0"/>
              </a:spcAft>
              <a:buClr>
                <a:schemeClr val="hlink"/>
              </a:buClr>
              <a:buSzPts val="1900"/>
              <a:buFont typeface="Poppins"/>
              <a:buChar char="○"/>
            </a:pPr>
            <a:r>
              <a:rPr lang="en" sz="1900">
                <a:solidFill>
                  <a:schemeClr val="hlink"/>
                </a:solidFill>
              </a:rPr>
              <a:t>How are students in your class interacting with technology in ways that support collaboration and engagement in the learning? </a:t>
            </a:r>
            <a:endParaRPr sz="1900">
              <a:solidFill>
                <a:schemeClr val="hlink"/>
              </a:solidFill>
            </a:endParaRPr>
          </a:p>
          <a:p>
            <a:pPr indent="-349250" lvl="1" marL="914400" rtl="0" algn="l">
              <a:lnSpc>
                <a:spcPct val="100000"/>
              </a:lnSpc>
              <a:spcBef>
                <a:spcPts val="0"/>
              </a:spcBef>
              <a:spcAft>
                <a:spcPts val="0"/>
              </a:spcAft>
              <a:buClr>
                <a:schemeClr val="hlink"/>
              </a:buClr>
              <a:buSzPts val="1900"/>
              <a:buFont typeface="Poppins"/>
              <a:buChar char="○"/>
            </a:pPr>
            <a:r>
              <a:rPr lang="en" sz="1900">
                <a:solidFill>
                  <a:schemeClr val="hlink"/>
                </a:solidFill>
              </a:rPr>
              <a:t>What does your students’ use of technology reveal about your beliefs related to the value of instructional technology? </a:t>
            </a:r>
            <a:endParaRPr sz="1900">
              <a:solidFill>
                <a:schemeClr val="hlink"/>
              </a:solidFill>
            </a:endParaRPr>
          </a:p>
          <a:p>
            <a:pPr indent="-349250" lvl="0" marL="457200" rtl="0" algn="l">
              <a:lnSpc>
                <a:spcPct val="100000"/>
              </a:lnSpc>
              <a:spcBef>
                <a:spcPts val="0"/>
              </a:spcBef>
              <a:spcAft>
                <a:spcPts val="0"/>
              </a:spcAft>
              <a:buClr>
                <a:schemeClr val="hlink"/>
              </a:buClr>
              <a:buSzPts val="1900"/>
              <a:buFont typeface="Poppins"/>
              <a:buChar char="●"/>
            </a:pPr>
            <a:r>
              <a:rPr lang="en">
                <a:solidFill>
                  <a:schemeClr val="hlink"/>
                </a:solidFill>
              </a:rPr>
              <a:t>Using your technology tool of choice (e.g., </a:t>
            </a:r>
            <a:r>
              <a:rPr lang="en" u="sng">
                <a:solidFill>
                  <a:srgbClr val="1155CC"/>
                </a:solidFill>
                <a:hlinkClick r:id="rId3">
                  <a:extLst>
                    <a:ext uri="{A12FA001-AC4F-418D-AE19-62706E023703}">
                      <ahyp:hlinkClr val="tx"/>
                    </a:ext>
                  </a:extLst>
                </a:hlinkClick>
              </a:rPr>
              <a:t>graphic organizer</a:t>
            </a:r>
            <a:r>
              <a:rPr lang="en">
                <a:solidFill>
                  <a:schemeClr val="hlink"/>
                </a:solidFill>
              </a:rPr>
              <a:t>, </a:t>
            </a:r>
            <a:r>
              <a:rPr lang="en" u="sng">
                <a:solidFill>
                  <a:srgbClr val="1155CC"/>
                </a:solidFill>
                <a:hlinkClick r:id="rId4">
                  <a:extLst>
                    <a:ext uri="{A12FA001-AC4F-418D-AE19-62706E023703}">
                      <ahyp:hlinkClr val="tx"/>
                    </a:ext>
                  </a:extLst>
                </a:hlinkClick>
              </a:rPr>
              <a:t>digital storytelling,</a:t>
            </a:r>
            <a:r>
              <a:rPr lang="en">
                <a:solidFill>
                  <a:schemeClr val="hlink"/>
                </a:solidFill>
              </a:rPr>
              <a:t> </a:t>
            </a:r>
            <a:r>
              <a:rPr lang="en" u="sng">
                <a:solidFill>
                  <a:srgbClr val="1155CC"/>
                </a:solidFill>
                <a:hlinkClick r:id="rId5">
                  <a:extLst>
                    <a:ext uri="{A12FA001-AC4F-418D-AE19-62706E023703}">
                      <ahyp:hlinkClr val="tx"/>
                    </a:ext>
                  </a:extLst>
                </a:hlinkClick>
              </a:rPr>
              <a:t>digital mind map</a:t>
            </a:r>
            <a:r>
              <a:rPr lang="en">
                <a:solidFill>
                  <a:schemeClr val="hlink"/>
                </a:solidFill>
              </a:rPr>
              <a:t>, </a:t>
            </a:r>
            <a:r>
              <a:rPr lang="en" u="sng">
                <a:solidFill>
                  <a:srgbClr val="1155CC"/>
                </a:solidFill>
                <a:hlinkClick r:id="rId6">
                  <a:extLst>
                    <a:ext uri="{A12FA001-AC4F-418D-AE19-62706E023703}">
                      <ahyp:hlinkClr val="tx"/>
                    </a:ext>
                  </a:extLst>
                </a:hlinkClick>
              </a:rPr>
              <a:t>infographic</a:t>
            </a:r>
            <a:r>
              <a:rPr lang="en">
                <a:solidFill>
                  <a:schemeClr val="hlink"/>
                </a:solidFill>
              </a:rPr>
              <a:t>, </a:t>
            </a:r>
            <a:r>
              <a:rPr lang="en" u="sng">
                <a:solidFill>
                  <a:srgbClr val="1155CC"/>
                </a:solidFill>
                <a:hlinkClick r:id="rId7">
                  <a:extLst>
                    <a:ext uri="{A12FA001-AC4F-418D-AE19-62706E023703}">
                      <ahyp:hlinkClr val="tx"/>
                    </a:ext>
                  </a:extLst>
                </a:hlinkClick>
              </a:rPr>
              <a:t>Flip</a:t>
            </a:r>
            <a:r>
              <a:rPr lang="en">
                <a:solidFill>
                  <a:schemeClr val="hlink"/>
                </a:solidFill>
              </a:rPr>
              <a:t>, </a:t>
            </a:r>
            <a:r>
              <a:rPr lang="en" u="sng">
                <a:solidFill>
                  <a:srgbClr val="1155CC"/>
                </a:solidFill>
                <a:hlinkClick r:id="rId8">
                  <a:extLst>
                    <a:ext uri="{A12FA001-AC4F-418D-AE19-62706E023703}">
                      <ahyp:hlinkClr val="tx"/>
                    </a:ext>
                  </a:extLst>
                </a:hlinkClick>
              </a:rPr>
              <a:t>social media</a:t>
            </a:r>
            <a:r>
              <a:rPr lang="en">
                <a:solidFill>
                  <a:schemeClr val="hlink"/>
                </a:solidFill>
              </a:rPr>
              <a:t>), create something that represents your reflection.  </a:t>
            </a:r>
            <a:endParaRPr>
              <a:solidFill>
                <a:schemeClr val="hlink"/>
              </a:solidFill>
            </a:endParaRPr>
          </a:p>
        </p:txBody>
      </p:sp>
      <p:sp>
        <p:nvSpPr>
          <p:cNvPr id="2174" name="Google Shape;2174;p90">
            <a:hlinkClick action="ppaction://hlinksldjump" r:id="rId9"/>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75" name="Google Shape;2175;p90">
            <a:hlinkClick action="ppaction://hlinksldjump" r:id="rId10"/>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76" name="Google Shape;2176;p90">
            <a:hlinkClick action="ppaction://hlinksldjump" r:id="rId11"/>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77" name="Google Shape;2177;p90">
            <a:hlinkClick action="ppaction://hlinksldjump" r:id="rId12"/>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78" name="Google Shape;2178;p90">
            <a:hlinkClick action="ppaction://hlinksldjump" r:id="rId13"/>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79" name="Google Shape;2179;p90">
            <a:hlinkClick action="ppaction://hlinksldjump" r:id="rId14"/>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80" name="Google Shape;2180;p90">
            <a:hlinkClick action="ppaction://hlinksldjump" r:id="rId15"/>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81" name="Google Shape;2181;p90">
            <a:hlinkClick action="ppaction://hlinksldjump" r:id="rId16"/>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82" name="Google Shape;2182;p90">
            <a:hlinkClick action="ppaction://hlinksldjump" r:id="rId17"/>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83" name="Google Shape;2183;p90">
            <a:hlinkClick action="ppaction://hlinksldjump" r:id="rId18"/>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84" name="Google Shape;2184;p90">
            <a:hlinkClick action="ppaction://hlinksldjump" r:id="rId19"/>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85" name="Google Shape;2185;p90">
            <a:hlinkClick action="ppaction://hlinksldjump" r:id="rId20"/>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86" name="Google Shape;2186;p90">
            <a:hlinkClick action="ppaction://hlinksldjump" r:id="rId21"/>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87" name="Google Shape;2187;p90">
            <a:hlinkClick action="ppaction://hlinksldjump" r:id="rId22"/>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88" name="Google Shape;2188;p90">
            <a:hlinkClick action="ppaction://hlinksldjump" r:id="rId23"/>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89" name="Google Shape;2189;p90">
            <a:hlinkClick action="ppaction://hlinksldjump" r:id="rId24"/>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90" name="Google Shape;2190;p90">
            <a:hlinkClick action="ppaction://hlinksldjump" r:id="rId25"/>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91" name="Google Shape;2191;p90">
            <a:hlinkClick action="ppaction://hlinksldjump" r:id="rId26"/>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92" name="Google Shape;2192;p90">
            <a:hlinkClick action="ppaction://hlinksldjump" r:id="rId27"/>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93" name="Google Shape;2193;p90">
            <a:hlinkClick action="ppaction://hlinksldjump" r:id="rId28"/>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94" name="Google Shape;2194;p90"/>
          <p:cNvSpPr txBox="1"/>
          <p:nvPr/>
        </p:nvSpPr>
        <p:spPr>
          <a:xfrm>
            <a:off x="566250" y="7689800"/>
            <a:ext cx="6131100" cy="1723800"/>
          </a:xfrm>
          <a:prstGeom prst="rect">
            <a:avLst/>
          </a:prstGeom>
          <a:solidFill>
            <a:schemeClr val="accent3"/>
          </a:solidFill>
          <a:ln cap="flat" cmpd="sng" w="76200">
            <a:solidFill>
              <a:schemeClr val="accent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Esteban"/>
                <a:ea typeface="Esteban"/>
                <a:cs typeface="Esteban"/>
                <a:sym typeface="Esteban"/>
              </a:rPr>
              <a:t>POST A LINK TO YOUR FINAL</a:t>
            </a:r>
            <a:r>
              <a:rPr b="1" lang="en" sz="1600">
                <a:latin typeface="Esteban"/>
                <a:ea typeface="Esteban"/>
                <a:cs typeface="Esteban"/>
                <a:sym typeface="Esteban"/>
              </a:rPr>
              <a:t> CREATION HERE: </a:t>
            </a:r>
            <a:endParaRPr b="1">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8" name="Shape 2198"/>
        <p:cNvGrpSpPr/>
        <p:nvPr/>
      </p:nvGrpSpPr>
      <p:grpSpPr>
        <a:xfrm>
          <a:off x="0" y="0"/>
          <a:ext cx="0" cy="0"/>
          <a:chOff x="0" y="0"/>
          <a:chExt cx="0" cy="0"/>
        </a:xfrm>
      </p:grpSpPr>
      <p:sp>
        <p:nvSpPr>
          <p:cNvPr id="2199" name="Google Shape;2199;p91"/>
          <p:cNvSpPr txBox="1"/>
          <p:nvPr>
            <p:ph type="title"/>
          </p:nvPr>
        </p:nvSpPr>
        <p:spPr>
          <a:xfrm>
            <a:off x="374550" y="322825"/>
            <a:ext cx="5940300" cy="743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1.7.2 - </a:t>
            </a:r>
            <a:r>
              <a:rPr lang="en"/>
              <a:t>Choice Board Takeaways</a:t>
            </a:r>
            <a:endParaRPr/>
          </a:p>
          <a:p>
            <a:pPr indent="0" lvl="0" marL="0" rtl="0" algn="l">
              <a:spcBef>
                <a:spcPts val="0"/>
              </a:spcBef>
              <a:spcAft>
                <a:spcPts val="0"/>
              </a:spcAft>
              <a:buNone/>
            </a:pPr>
            <a:r>
              <a:t/>
            </a:r>
            <a:endParaRPr/>
          </a:p>
        </p:txBody>
      </p:sp>
      <p:sp>
        <p:nvSpPr>
          <p:cNvPr id="2200" name="Google Shape;2200;p91"/>
          <p:cNvSpPr txBox="1"/>
          <p:nvPr>
            <p:ph idx="1" type="body"/>
          </p:nvPr>
        </p:nvSpPr>
        <p:spPr>
          <a:xfrm>
            <a:off x="374550" y="1583850"/>
            <a:ext cx="6514500" cy="7953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ESTABLISH: Reflection for Action</a:t>
            </a:r>
            <a:endParaRPr b="1" sz="1600"/>
          </a:p>
          <a:p>
            <a:pPr indent="0" lvl="0" marL="0" rtl="0" algn="l">
              <a:lnSpc>
                <a:spcPct val="115000"/>
              </a:lnSpc>
              <a:spcBef>
                <a:spcPts val="0"/>
              </a:spcBef>
              <a:spcAft>
                <a:spcPts val="0"/>
              </a:spcAft>
              <a:buNone/>
            </a:pPr>
            <a:r>
              <a:rPr lang="en">
                <a:solidFill>
                  <a:schemeClr val="hlink"/>
                </a:solidFill>
              </a:rPr>
              <a:t>The purpose of this activity is to support note taking and action planning as a result of engaging with selected resources.</a:t>
            </a:r>
            <a:r>
              <a:rPr lang="en" sz="1100">
                <a:solidFill>
                  <a:srgbClr val="262626"/>
                </a:solidFill>
                <a:latin typeface="Arial"/>
                <a:ea typeface="Arial"/>
                <a:cs typeface="Arial"/>
                <a:sym typeface="Arial"/>
              </a:rPr>
              <a:t>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Clr>
                <a:schemeClr val="hlink"/>
              </a:buClr>
              <a:buSzPts val="1100"/>
              <a:buFont typeface="Arial"/>
              <a:buNone/>
            </a:pPr>
            <a:r>
              <a:rPr i="1" lang="en">
                <a:solidFill>
                  <a:schemeClr val="hlink"/>
                </a:solidFill>
              </a:rPr>
              <a:t>INSTRUCTIONS:</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As you interact with your selected resources, use the graphic organizers </a:t>
            </a:r>
            <a:r>
              <a:rPr i="1" lang="en">
                <a:solidFill>
                  <a:schemeClr val="hlink"/>
                </a:solidFill>
              </a:rPr>
              <a:t>on the following page</a:t>
            </a:r>
            <a:r>
              <a:rPr lang="en">
                <a:solidFill>
                  <a:schemeClr val="hlink"/>
                </a:solidFill>
              </a:rPr>
              <a:t> to note key points and applications for your practice.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p:txBody>
      </p:sp>
      <p:sp>
        <p:nvSpPr>
          <p:cNvPr id="2201" name="Google Shape;2201;p91">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02" name="Google Shape;2202;p91">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03" name="Google Shape;2203;p91">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04" name="Google Shape;2204;p91">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05" name="Google Shape;2205;p91">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06" name="Google Shape;2206;p91">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07" name="Google Shape;2207;p91">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08" name="Google Shape;2208;p91">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09" name="Google Shape;2209;p91">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10" name="Google Shape;2210;p91">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11" name="Google Shape;2211;p91">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12" name="Google Shape;2212;p91">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13" name="Google Shape;2213;p91">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14" name="Google Shape;2214;p91">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15" name="Google Shape;2215;p91">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16" name="Google Shape;2216;p91">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17" name="Google Shape;2217;p91">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18" name="Google Shape;2218;p91">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19" name="Google Shape;2219;p91">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20" name="Google Shape;2220;p91">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21" name="Google Shape;2221;p91"/>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5" name="Shape 2225"/>
        <p:cNvGrpSpPr/>
        <p:nvPr/>
      </p:nvGrpSpPr>
      <p:grpSpPr>
        <a:xfrm>
          <a:off x="0" y="0"/>
          <a:ext cx="0" cy="0"/>
          <a:chOff x="0" y="0"/>
          <a:chExt cx="0" cy="0"/>
        </a:xfrm>
      </p:grpSpPr>
      <p:sp>
        <p:nvSpPr>
          <p:cNvPr id="2226" name="Google Shape;2226;p92"/>
          <p:cNvSpPr txBox="1"/>
          <p:nvPr>
            <p:ph type="title"/>
          </p:nvPr>
        </p:nvSpPr>
        <p:spPr>
          <a:xfrm>
            <a:off x="374550" y="322825"/>
            <a:ext cx="5940300" cy="1260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1.7.2 - Choice Board Takeaways (Continued)</a:t>
            </a:r>
            <a:endParaRPr/>
          </a:p>
          <a:p>
            <a:pPr indent="0" lvl="0" marL="0" rtl="0" algn="l">
              <a:spcBef>
                <a:spcPts val="0"/>
              </a:spcBef>
              <a:spcAft>
                <a:spcPts val="0"/>
              </a:spcAft>
              <a:buNone/>
            </a:pPr>
            <a:r>
              <a:t/>
            </a:r>
            <a:endParaRPr/>
          </a:p>
        </p:txBody>
      </p:sp>
      <p:sp>
        <p:nvSpPr>
          <p:cNvPr id="2227" name="Google Shape;2227;p92">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28" name="Google Shape;2228;p92">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29" name="Google Shape;2229;p92">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30" name="Google Shape;2230;p92">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31" name="Google Shape;2231;p92">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32" name="Google Shape;2232;p92">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33" name="Google Shape;2233;p92">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34" name="Google Shape;2234;p92">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35" name="Google Shape;2235;p92">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36" name="Google Shape;2236;p92">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37" name="Google Shape;2237;p92">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38" name="Google Shape;2238;p92">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39" name="Google Shape;2239;p92">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40" name="Google Shape;2240;p92">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41" name="Google Shape;2241;p92">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42" name="Google Shape;2242;p92">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43" name="Google Shape;2243;p92">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44" name="Google Shape;2244;p92">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45" name="Google Shape;2245;p92">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46" name="Google Shape;2246;p92">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2247" name="Google Shape;2247;p92"/>
          <p:cNvGraphicFramePr/>
          <p:nvPr/>
        </p:nvGraphicFramePr>
        <p:xfrm>
          <a:off x="698100" y="1749925"/>
          <a:ext cx="3000000" cy="3000000"/>
        </p:xfrm>
        <a:graphic>
          <a:graphicData uri="http://schemas.openxmlformats.org/drawingml/2006/table">
            <a:tbl>
              <a:tblPr>
                <a:noFill/>
                <a:tableStyleId>{FC72AE3C-9F97-4905-AC4B-5E5AFB15FA01}</a:tableStyleId>
              </a:tblPr>
              <a:tblGrid>
                <a:gridCol w="1955800"/>
                <a:gridCol w="1955800"/>
                <a:gridCol w="1955800"/>
              </a:tblGrid>
              <a:tr h="295025">
                <a:tc gridSpan="3">
                  <a:txBody>
                    <a:bodyPr/>
                    <a:lstStyle/>
                    <a:p>
                      <a:pPr indent="0" lvl="0" marL="0" rtl="0" algn="ctr">
                        <a:spcBef>
                          <a:spcPts val="0"/>
                        </a:spcBef>
                        <a:spcAft>
                          <a:spcPts val="0"/>
                        </a:spcAft>
                        <a:buNone/>
                      </a:pPr>
                      <a:r>
                        <a:rPr b="1" lang="en">
                          <a:latin typeface="Poppins"/>
                          <a:ea typeface="Poppins"/>
                          <a:cs typeface="Poppins"/>
                          <a:sym typeface="Poppins"/>
                        </a:rPr>
                        <a:t>TECHNOLOGY FRAMEWORK: SAMR</a:t>
                      </a:r>
                      <a:endParaRPr b="1">
                        <a:latin typeface="Poppins"/>
                        <a:ea typeface="Poppins"/>
                        <a:cs typeface="Poppins"/>
                        <a:sym typeface="Poppins"/>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alpha val="0"/>
                        </a:schemeClr>
                      </a:solidFill>
                      <a:prstDash val="solid"/>
                      <a:round/>
                      <a:headEnd len="sm" w="sm" type="none"/>
                      <a:tailEnd len="sm" w="sm" type="none"/>
                    </a:lnB>
                    <a:solidFill>
                      <a:schemeClr val="accent3"/>
                    </a:solidFill>
                  </a:tcPr>
                </a:tc>
                <a:tc hMerge="1"/>
                <a:tc hMerge="1"/>
              </a:tr>
              <a:tr h="100000">
                <a:tc>
                  <a:txBody>
                    <a:bodyPr/>
                    <a:lstStyle/>
                    <a:p>
                      <a:pPr indent="0" lvl="0" marL="0" rtl="0" algn="ctr">
                        <a:spcBef>
                          <a:spcPts val="0"/>
                        </a:spcBef>
                        <a:spcAft>
                          <a:spcPts val="0"/>
                        </a:spcAft>
                        <a:buNone/>
                      </a:pPr>
                      <a:r>
                        <a:rPr b="1" lang="en">
                          <a:latin typeface="Poppins"/>
                          <a:ea typeface="Poppins"/>
                          <a:cs typeface="Poppins"/>
                          <a:sym typeface="Poppins"/>
                        </a:rPr>
                        <a:t>KEY POINT #1</a:t>
                      </a:r>
                      <a:endParaRPr b="1">
                        <a:latin typeface="Poppins"/>
                        <a:ea typeface="Poppins"/>
                        <a:cs typeface="Poppins"/>
                        <a:sym typeface="Poppins"/>
                      </a:endParaRPr>
                    </a:p>
                  </a:txBody>
                  <a:tcPr marT="91425" marB="91425" marR="91425" marL="91425">
                    <a:lnL cap="flat" cmpd="sng" w="9525">
                      <a:solidFill>
                        <a:schemeClr val="accent3">
                          <a:alpha val="0"/>
                        </a:schemeClr>
                      </a:solidFill>
                      <a:prstDash val="solid"/>
                      <a:round/>
                      <a:headEnd len="sm" w="sm" type="none"/>
                      <a:tailEnd len="sm" w="sm" type="none"/>
                    </a:lnL>
                    <a:lnR cap="flat" cmpd="sng" w="9525">
                      <a:solidFill>
                        <a:schemeClr val="accent3">
                          <a:alpha val="0"/>
                        </a:schemeClr>
                      </a:solidFill>
                      <a:prstDash val="solid"/>
                      <a:round/>
                      <a:headEnd len="sm" w="sm" type="none"/>
                      <a:tailEnd len="sm" w="sm" type="none"/>
                    </a:lnR>
                    <a:lnT cap="flat" cmpd="sng" w="9525">
                      <a:solidFill>
                        <a:schemeClr val="accent3">
                          <a:alpha val="0"/>
                        </a:schemeClr>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KEY POINT #</a:t>
                      </a:r>
                      <a:r>
                        <a:rPr b="1" lang="en">
                          <a:latin typeface="Poppins"/>
                          <a:ea typeface="Poppins"/>
                          <a:cs typeface="Poppins"/>
                          <a:sym typeface="Poppins"/>
                        </a:rPr>
                        <a:t>2</a:t>
                      </a:r>
                      <a:endParaRPr b="1">
                        <a:latin typeface="Poppins"/>
                        <a:ea typeface="Poppins"/>
                        <a:cs typeface="Poppins"/>
                        <a:sym typeface="Poppins"/>
                      </a:endParaRPr>
                    </a:p>
                  </a:txBody>
                  <a:tcPr marT="91425" marB="91425" marR="91425" marL="91425">
                    <a:lnL cap="flat" cmpd="sng" w="9525">
                      <a:solidFill>
                        <a:schemeClr val="accent3">
                          <a:alpha val="0"/>
                        </a:schemeClr>
                      </a:solidFill>
                      <a:prstDash val="solid"/>
                      <a:round/>
                      <a:headEnd len="sm" w="sm" type="none"/>
                      <a:tailEnd len="sm" w="sm" type="none"/>
                    </a:lnL>
                    <a:lnR cap="flat" cmpd="sng" w="9525">
                      <a:solidFill>
                        <a:schemeClr val="accent3">
                          <a:alpha val="0"/>
                        </a:schemeClr>
                      </a:solidFill>
                      <a:prstDash val="solid"/>
                      <a:round/>
                      <a:headEnd len="sm" w="sm" type="none"/>
                      <a:tailEnd len="sm" w="sm" type="none"/>
                    </a:lnR>
                    <a:lnT cap="flat" cmpd="sng" w="9525">
                      <a:solidFill>
                        <a:schemeClr val="accent3">
                          <a:alpha val="0"/>
                        </a:schemeClr>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KEY POINT #</a:t>
                      </a:r>
                      <a:r>
                        <a:rPr b="1" lang="en">
                          <a:latin typeface="Poppins"/>
                          <a:ea typeface="Poppins"/>
                          <a:cs typeface="Poppins"/>
                          <a:sym typeface="Poppins"/>
                        </a:rPr>
                        <a:t>3</a:t>
                      </a:r>
                      <a:endParaRPr b="1">
                        <a:latin typeface="Poppins"/>
                        <a:ea typeface="Poppins"/>
                        <a:cs typeface="Poppins"/>
                        <a:sym typeface="Poppins"/>
                      </a:endParaRPr>
                    </a:p>
                  </a:txBody>
                  <a:tcPr marT="91425" marB="91425" marR="91425" marL="91425">
                    <a:lnL cap="flat" cmpd="sng" w="9525">
                      <a:solidFill>
                        <a:schemeClr val="accent3">
                          <a:alpha val="0"/>
                        </a:schemeClr>
                      </a:solidFill>
                      <a:prstDash val="solid"/>
                      <a:round/>
                      <a:headEnd len="sm" w="sm" type="none"/>
                      <a:tailEnd len="sm" w="sm" type="none"/>
                    </a:lnL>
                    <a:lnR cap="flat" cmpd="sng" w="9525">
                      <a:solidFill>
                        <a:schemeClr val="accent3">
                          <a:alpha val="0"/>
                        </a:schemeClr>
                      </a:solidFill>
                      <a:prstDash val="solid"/>
                      <a:round/>
                      <a:headEnd len="sm" w="sm" type="none"/>
                      <a:tailEnd len="sm" w="sm" type="none"/>
                    </a:lnR>
                    <a:lnT cap="flat" cmpd="sng" w="9525">
                      <a:solidFill>
                        <a:schemeClr val="accent3">
                          <a:alpha val="0"/>
                        </a:schemeClr>
                      </a:solidFill>
                      <a:prstDash val="solid"/>
                      <a:round/>
                      <a:headEnd len="sm" w="sm" type="none"/>
                      <a:tailEnd len="sm" w="sm" type="none"/>
                    </a:lnT>
                    <a:lnB cap="flat" cmpd="sng" w="38100">
                      <a:solidFill>
                        <a:schemeClr val="accent2"/>
                      </a:solidFill>
                      <a:prstDash val="solid"/>
                      <a:round/>
                      <a:headEnd len="sm" w="sm" type="none"/>
                      <a:tailEnd len="sm" w="sm" type="none"/>
                    </a:lnB>
                  </a:tcPr>
                </a:tc>
              </a:tr>
              <a:tr h="495650">
                <a:tc>
                  <a:txBody>
                    <a:bodyPr/>
                    <a:lstStyle/>
                    <a:p>
                      <a:pPr indent="0" lvl="0" marL="0" rtl="0" algn="ctr">
                        <a:spcBef>
                          <a:spcPts val="0"/>
                        </a:spcBef>
                        <a:spcAft>
                          <a:spcPts val="0"/>
                        </a:spcAft>
                        <a:buNone/>
                      </a:pPr>
                      <a:r>
                        <a:t/>
                      </a:r>
                      <a:endParaRPr>
                        <a:latin typeface="Poppins"/>
                        <a:ea typeface="Poppins"/>
                        <a:cs typeface="Poppins"/>
                        <a:sym typeface="Poppins"/>
                      </a:endParaRPr>
                    </a:p>
                    <a:p>
                      <a:pPr indent="0" lvl="0" marL="0" rtl="0" algn="ctr">
                        <a:spcBef>
                          <a:spcPts val="0"/>
                        </a:spcBef>
                        <a:spcAft>
                          <a:spcPts val="0"/>
                        </a:spcAft>
                        <a:buNone/>
                      </a:pPr>
                      <a:r>
                        <a:t/>
                      </a:r>
                      <a:endParaRPr>
                        <a:latin typeface="Poppins"/>
                        <a:ea typeface="Poppins"/>
                        <a:cs typeface="Poppins"/>
                        <a:sym typeface="Poppins"/>
                      </a:endParaRPr>
                    </a:p>
                    <a:p>
                      <a:pPr indent="0" lvl="0" marL="0" rtl="0" algn="ctr">
                        <a:spcBef>
                          <a:spcPts val="0"/>
                        </a:spcBef>
                        <a:spcAft>
                          <a:spcPts val="0"/>
                        </a:spcAft>
                        <a:buNone/>
                      </a:pPr>
                      <a:r>
                        <a:t/>
                      </a:r>
                      <a:endParaRPr>
                        <a:latin typeface="Poppins"/>
                        <a:ea typeface="Poppins"/>
                        <a:cs typeface="Poppins"/>
                        <a:sym typeface="Poppins"/>
                      </a:endParaRPr>
                    </a:p>
                    <a:p>
                      <a:pPr indent="0" lvl="0" marL="0" rtl="0" algn="ctr">
                        <a:spcBef>
                          <a:spcPts val="0"/>
                        </a:spcBef>
                        <a:spcAft>
                          <a:spcPts val="0"/>
                        </a:spcAft>
                        <a:buNone/>
                      </a:pPr>
                      <a:r>
                        <a:t/>
                      </a:r>
                      <a:endParaRPr>
                        <a:latin typeface="Poppins"/>
                        <a:ea typeface="Poppins"/>
                        <a:cs typeface="Poppins"/>
                        <a:sym typeface="Poppins"/>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Poppins"/>
                        <a:ea typeface="Poppins"/>
                        <a:cs typeface="Poppins"/>
                        <a:sym typeface="Poppins"/>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Poppins"/>
                        <a:ea typeface="Poppins"/>
                        <a:cs typeface="Poppins"/>
                        <a:sym typeface="Poppins"/>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3"/>
                      </a:solidFill>
                      <a:prstDash val="solid"/>
                      <a:round/>
                      <a:headEnd len="sm" w="sm" type="none"/>
                      <a:tailEnd len="sm" w="sm" type="none"/>
                    </a:lnB>
                  </a:tcPr>
                </a:tc>
              </a:tr>
              <a:tr h="145975">
                <a:tc gridSpan="3">
                  <a:txBody>
                    <a:bodyPr/>
                    <a:lstStyle/>
                    <a:p>
                      <a:pPr indent="0" lvl="0" marL="0" rtl="0" algn="ctr">
                        <a:spcBef>
                          <a:spcPts val="0"/>
                        </a:spcBef>
                        <a:spcAft>
                          <a:spcPts val="0"/>
                        </a:spcAft>
                        <a:buNone/>
                      </a:pPr>
                      <a:r>
                        <a:rPr b="1" lang="en">
                          <a:latin typeface="Poppins"/>
                          <a:ea typeface="Poppins"/>
                          <a:cs typeface="Poppins"/>
                          <a:sym typeface="Poppins"/>
                        </a:rPr>
                        <a:t>HOW I CAN USE THIS FRAMEWORK IN MY PRACTICE:</a:t>
                      </a:r>
                      <a:endParaRPr>
                        <a:latin typeface="Poppins"/>
                        <a:ea typeface="Poppins"/>
                        <a:cs typeface="Poppins"/>
                        <a:sym typeface="Poppins"/>
                      </a:endParaRPr>
                    </a:p>
                  </a:txBody>
                  <a:tcPr marT="91425" marB="91425" marR="91425" marL="91425">
                    <a:lnL cap="flat" cmpd="sng" w="9525">
                      <a:solidFill>
                        <a:schemeClr val="accent3">
                          <a:alpha val="0"/>
                        </a:schemeClr>
                      </a:solidFill>
                      <a:prstDash val="solid"/>
                      <a:round/>
                      <a:headEnd len="sm" w="sm" type="none"/>
                      <a:tailEnd len="sm" w="sm" type="none"/>
                    </a:lnL>
                    <a:lnR cap="flat" cmpd="sng" w="9525">
                      <a:solidFill>
                        <a:schemeClr val="accent3">
                          <a:alpha val="0"/>
                        </a:schemeClr>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hMerge="1"/>
                <a:tc hMerge="1"/>
              </a:tr>
              <a:tr h="495650">
                <a:tc gridSpan="3">
                  <a:txBody>
                    <a:bodyPr/>
                    <a:lstStyle/>
                    <a:p>
                      <a:pPr indent="0" lvl="0" marL="0" rtl="0" algn="ctr">
                        <a:spcBef>
                          <a:spcPts val="0"/>
                        </a:spcBef>
                        <a:spcAft>
                          <a:spcPts val="0"/>
                        </a:spcAft>
                        <a:buNone/>
                      </a:pPr>
                      <a:r>
                        <a:t/>
                      </a:r>
                      <a:endParaRPr>
                        <a:latin typeface="Poppins"/>
                        <a:ea typeface="Poppins"/>
                        <a:cs typeface="Poppins"/>
                        <a:sym typeface="Poppins"/>
                      </a:endParaRPr>
                    </a:p>
                    <a:p>
                      <a:pPr indent="0" lvl="0" marL="0" rtl="0" algn="ctr">
                        <a:spcBef>
                          <a:spcPts val="0"/>
                        </a:spcBef>
                        <a:spcAft>
                          <a:spcPts val="0"/>
                        </a:spcAft>
                        <a:buNone/>
                      </a:pPr>
                      <a:r>
                        <a:t/>
                      </a:r>
                      <a:endParaRPr>
                        <a:latin typeface="Poppins"/>
                        <a:ea typeface="Poppins"/>
                        <a:cs typeface="Poppins"/>
                        <a:sym typeface="Poppins"/>
                      </a:endParaRPr>
                    </a:p>
                    <a:p>
                      <a:pPr indent="0" lvl="0" marL="0" rtl="0" algn="ctr">
                        <a:spcBef>
                          <a:spcPts val="0"/>
                        </a:spcBef>
                        <a:spcAft>
                          <a:spcPts val="0"/>
                        </a:spcAft>
                        <a:buNone/>
                      </a:pPr>
                      <a:r>
                        <a:t/>
                      </a:r>
                      <a:endParaRPr>
                        <a:latin typeface="Poppins"/>
                        <a:ea typeface="Poppins"/>
                        <a:cs typeface="Poppins"/>
                        <a:sym typeface="Poppins"/>
                      </a:endParaRPr>
                    </a:p>
                    <a:p>
                      <a:pPr indent="0" lvl="0" marL="0" rtl="0" algn="ctr">
                        <a:spcBef>
                          <a:spcPts val="0"/>
                        </a:spcBef>
                        <a:spcAft>
                          <a:spcPts val="0"/>
                        </a:spcAft>
                        <a:buNone/>
                      </a:pPr>
                      <a:r>
                        <a:t/>
                      </a:r>
                      <a:endParaRPr>
                        <a:latin typeface="Poppins"/>
                        <a:ea typeface="Poppins"/>
                        <a:cs typeface="Poppins"/>
                        <a:sym typeface="Poppins"/>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hMerge="1"/>
                <a:tc hMerge="1"/>
              </a:tr>
              <a:tr h="166550">
                <a:tc>
                  <a:txBody>
                    <a:bodyPr/>
                    <a:lstStyle/>
                    <a:p>
                      <a:pPr indent="0" lvl="0" marL="0" rtl="0" algn="ctr">
                        <a:spcBef>
                          <a:spcPts val="0"/>
                        </a:spcBef>
                        <a:spcAft>
                          <a:spcPts val="0"/>
                        </a:spcAft>
                        <a:buNone/>
                      </a:pPr>
                      <a:r>
                        <a:t/>
                      </a:r>
                      <a:endParaRPr>
                        <a:latin typeface="Poppins"/>
                        <a:ea typeface="Poppins"/>
                        <a:cs typeface="Poppins"/>
                        <a:sym typeface="Poppins"/>
                      </a:endParaRPr>
                    </a:p>
                    <a:p>
                      <a:pPr indent="0" lvl="0" marL="0" rtl="0" algn="ctr">
                        <a:spcBef>
                          <a:spcPts val="0"/>
                        </a:spcBef>
                        <a:spcAft>
                          <a:spcPts val="0"/>
                        </a:spcAft>
                        <a:buNone/>
                      </a:pPr>
                      <a:r>
                        <a:t/>
                      </a:r>
                      <a:endParaRPr>
                        <a:latin typeface="Poppins"/>
                        <a:ea typeface="Poppins"/>
                        <a:cs typeface="Poppins"/>
                        <a:sym typeface="Poppins"/>
                      </a:endParaRPr>
                    </a:p>
                  </a:txBody>
                  <a:tcPr marT="91425" marB="91425" marR="91425" marL="91425">
                    <a:lnL cap="flat" cmpd="sng" w="38100">
                      <a:solidFill>
                        <a:schemeClr val="accent3">
                          <a:alpha val="0"/>
                        </a:schemeClr>
                      </a:solidFill>
                      <a:prstDash val="solid"/>
                      <a:round/>
                      <a:headEnd len="sm" w="sm" type="none"/>
                      <a:tailEnd len="sm" w="sm" type="none"/>
                    </a:lnL>
                    <a:lnR cap="flat" cmpd="sng" w="38100">
                      <a:solidFill>
                        <a:schemeClr val="accent3">
                          <a:alpha val="0"/>
                        </a:schemeClr>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Poppins"/>
                        <a:ea typeface="Poppins"/>
                        <a:cs typeface="Poppins"/>
                        <a:sym typeface="Poppins"/>
                      </a:endParaRPr>
                    </a:p>
                  </a:txBody>
                  <a:tcPr marT="91425" marB="91425" marR="91425" marL="91425">
                    <a:lnL cap="flat" cmpd="sng" w="38100">
                      <a:solidFill>
                        <a:schemeClr val="accent3">
                          <a:alpha val="0"/>
                        </a:schemeClr>
                      </a:solidFill>
                      <a:prstDash val="solid"/>
                      <a:round/>
                      <a:headEnd len="sm" w="sm" type="none"/>
                      <a:tailEnd len="sm" w="sm" type="none"/>
                    </a:lnL>
                    <a:lnR cap="flat" cmpd="sng" w="38100">
                      <a:solidFill>
                        <a:schemeClr val="accent3">
                          <a:alpha val="0"/>
                        </a:schemeClr>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Poppins"/>
                        <a:ea typeface="Poppins"/>
                        <a:cs typeface="Poppins"/>
                        <a:sym typeface="Poppins"/>
                      </a:endParaRPr>
                    </a:p>
                  </a:txBody>
                  <a:tcPr marT="91425" marB="91425" marR="91425" marL="91425">
                    <a:lnL cap="flat" cmpd="sng" w="38100">
                      <a:solidFill>
                        <a:schemeClr val="accent3">
                          <a:alpha val="0"/>
                        </a:schemeClr>
                      </a:solidFill>
                      <a:prstDash val="solid"/>
                      <a:round/>
                      <a:headEnd len="sm" w="sm" type="none"/>
                      <a:tailEnd len="sm" w="sm" type="none"/>
                    </a:lnL>
                    <a:lnR cap="flat" cmpd="sng" w="38100">
                      <a:solidFill>
                        <a:schemeClr val="accent3">
                          <a:alpha val="0"/>
                        </a:schemeClr>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alpha val="0"/>
                        </a:schemeClr>
                      </a:solidFill>
                      <a:prstDash val="solid"/>
                      <a:round/>
                      <a:headEnd len="sm" w="sm" type="none"/>
                      <a:tailEnd len="sm" w="sm" type="none"/>
                    </a:lnB>
                  </a:tcPr>
                </a:tc>
              </a:tr>
              <a:tr h="305800">
                <a:tc gridSpan="3">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TECHNOLOGY FRAMEWORK: TRIPLE E</a:t>
                      </a:r>
                      <a:endParaRPr>
                        <a:latin typeface="Poppins"/>
                        <a:ea typeface="Poppins"/>
                        <a:cs typeface="Poppins"/>
                        <a:sym typeface="Poppins"/>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38100">
                      <a:solidFill>
                        <a:schemeClr val="accent3">
                          <a:alpha val="0"/>
                        </a:schemeClr>
                      </a:solidFill>
                      <a:prstDash val="solid"/>
                      <a:round/>
                      <a:headEnd len="sm" w="sm" type="none"/>
                      <a:tailEnd len="sm" w="sm" type="none"/>
                    </a:lnT>
                    <a:lnB cap="flat" cmpd="sng" w="9525">
                      <a:solidFill>
                        <a:schemeClr val="accent3"/>
                      </a:solidFill>
                      <a:prstDash val="solid"/>
                      <a:round/>
                      <a:headEnd len="sm" w="sm" type="none"/>
                      <a:tailEnd len="sm" w="sm" type="none"/>
                    </a:lnB>
                    <a:solidFill>
                      <a:schemeClr val="accent3"/>
                    </a:solidFill>
                  </a:tcPr>
                </a:tc>
                <a:tc hMerge="1"/>
                <a:tc hMerge="1"/>
              </a:tr>
              <a:tr h="192825">
                <a:tc>
                  <a:txBody>
                    <a:bodyPr/>
                    <a:lstStyle/>
                    <a:p>
                      <a:pPr indent="0" lvl="0" marL="0" rtl="0" algn="ctr">
                        <a:spcBef>
                          <a:spcPts val="0"/>
                        </a:spcBef>
                        <a:spcAft>
                          <a:spcPts val="0"/>
                        </a:spcAft>
                        <a:buNone/>
                      </a:pPr>
                      <a:r>
                        <a:rPr b="1" lang="en">
                          <a:latin typeface="Poppins"/>
                          <a:ea typeface="Poppins"/>
                          <a:cs typeface="Poppins"/>
                          <a:sym typeface="Poppins"/>
                        </a:rPr>
                        <a:t>KEY POINT #1</a:t>
                      </a:r>
                      <a:endParaRPr b="1">
                        <a:latin typeface="Poppins"/>
                        <a:ea typeface="Poppins"/>
                        <a:cs typeface="Poppins"/>
                        <a:sym typeface="Poppins"/>
                      </a:endParaRPr>
                    </a:p>
                  </a:txBody>
                  <a:tcPr marT="91425" marB="91425" marR="91425" marL="91425">
                    <a:lnL cap="flat" cmpd="sng" w="9525">
                      <a:solidFill>
                        <a:schemeClr val="accent3">
                          <a:alpha val="0"/>
                        </a:schemeClr>
                      </a:solidFill>
                      <a:prstDash val="solid"/>
                      <a:round/>
                      <a:headEnd len="sm" w="sm" type="none"/>
                      <a:tailEnd len="sm" w="sm" type="none"/>
                    </a:lnL>
                    <a:lnR cap="flat" cmpd="sng" w="9525">
                      <a:solidFill>
                        <a:schemeClr val="accent3">
                          <a:alpha val="0"/>
                        </a:schemeClr>
                      </a:solidFill>
                      <a:prstDash val="solid"/>
                      <a:round/>
                      <a:headEnd len="sm" w="sm" type="none"/>
                      <a:tailEnd len="sm" w="sm" type="none"/>
                    </a:lnR>
                    <a:lnT cap="flat" cmpd="sng" w="9525">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KEY POINT #</a:t>
                      </a:r>
                      <a:r>
                        <a:rPr b="1" lang="en">
                          <a:latin typeface="Poppins"/>
                          <a:ea typeface="Poppins"/>
                          <a:cs typeface="Poppins"/>
                          <a:sym typeface="Poppins"/>
                        </a:rPr>
                        <a:t>2</a:t>
                      </a:r>
                      <a:endParaRPr b="1">
                        <a:latin typeface="Poppins"/>
                        <a:ea typeface="Poppins"/>
                        <a:cs typeface="Poppins"/>
                        <a:sym typeface="Poppins"/>
                      </a:endParaRPr>
                    </a:p>
                  </a:txBody>
                  <a:tcPr marT="91425" marB="91425" marR="91425" marL="91425">
                    <a:lnL cap="flat" cmpd="sng" w="9525">
                      <a:solidFill>
                        <a:schemeClr val="accent3">
                          <a:alpha val="0"/>
                        </a:schemeClr>
                      </a:solidFill>
                      <a:prstDash val="solid"/>
                      <a:round/>
                      <a:headEnd len="sm" w="sm" type="none"/>
                      <a:tailEnd len="sm" w="sm" type="none"/>
                    </a:lnL>
                    <a:lnR cap="flat" cmpd="sng" w="9525">
                      <a:solidFill>
                        <a:schemeClr val="accent3">
                          <a:alpha val="0"/>
                        </a:schemeClr>
                      </a:solidFill>
                      <a:prstDash val="solid"/>
                      <a:round/>
                      <a:headEnd len="sm" w="sm" type="none"/>
                      <a:tailEnd len="sm" w="sm" type="none"/>
                    </a:lnR>
                    <a:lnT cap="flat" cmpd="sng" w="9525">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KEY POINT #</a:t>
                      </a:r>
                      <a:r>
                        <a:rPr b="1" lang="en">
                          <a:latin typeface="Poppins"/>
                          <a:ea typeface="Poppins"/>
                          <a:cs typeface="Poppins"/>
                          <a:sym typeface="Poppins"/>
                        </a:rPr>
                        <a:t>3</a:t>
                      </a:r>
                      <a:endParaRPr b="1">
                        <a:latin typeface="Poppins"/>
                        <a:ea typeface="Poppins"/>
                        <a:cs typeface="Poppins"/>
                        <a:sym typeface="Poppins"/>
                      </a:endParaRPr>
                    </a:p>
                  </a:txBody>
                  <a:tcPr marT="91425" marB="91425" marR="91425" marL="91425">
                    <a:lnL cap="flat" cmpd="sng" w="9525">
                      <a:solidFill>
                        <a:schemeClr val="accent3">
                          <a:alpha val="0"/>
                        </a:schemeClr>
                      </a:solidFill>
                      <a:prstDash val="solid"/>
                      <a:round/>
                      <a:headEnd len="sm" w="sm" type="none"/>
                      <a:tailEnd len="sm" w="sm" type="none"/>
                    </a:lnL>
                    <a:lnR cap="flat" cmpd="sng" w="9525">
                      <a:solidFill>
                        <a:schemeClr val="accent3">
                          <a:alpha val="0"/>
                        </a:schemeClr>
                      </a:solidFill>
                      <a:prstDash val="solid"/>
                      <a:round/>
                      <a:headEnd len="sm" w="sm" type="none"/>
                      <a:tailEnd len="sm" w="sm" type="none"/>
                    </a:lnR>
                    <a:lnT cap="flat" cmpd="sng" w="9525">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r>
              <a:tr h="495650">
                <a:tc>
                  <a:txBody>
                    <a:bodyPr/>
                    <a:lstStyle/>
                    <a:p>
                      <a:pPr indent="0" lvl="0" marL="0" rtl="0" algn="ctr">
                        <a:spcBef>
                          <a:spcPts val="0"/>
                        </a:spcBef>
                        <a:spcAft>
                          <a:spcPts val="0"/>
                        </a:spcAft>
                        <a:buNone/>
                      </a:pPr>
                      <a:r>
                        <a:t/>
                      </a:r>
                      <a:endParaRPr>
                        <a:latin typeface="Poppins"/>
                        <a:ea typeface="Poppins"/>
                        <a:cs typeface="Poppins"/>
                        <a:sym typeface="Poppins"/>
                      </a:endParaRPr>
                    </a:p>
                    <a:p>
                      <a:pPr indent="0" lvl="0" marL="0" rtl="0" algn="ctr">
                        <a:spcBef>
                          <a:spcPts val="0"/>
                        </a:spcBef>
                        <a:spcAft>
                          <a:spcPts val="0"/>
                        </a:spcAft>
                        <a:buNone/>
                      </a:pPr>
                      <a:r>
                        <a:t/>
                      </a:r>
                      <a:endParaRPr>
                        <a:latin typeface="Poppins"/>
                        <a:ea typeface="Poppins"/>
                        <a:cs typeface="Poppins"/>
                        <a:sym typeface="Poppins"/>
                      </a:endParaRPr>
                    </a:p>
                    <a:p>
                      <a:pPr indent="0" lvl="0" marL="0" rtl="0" algn="ctr">
                        <a:spcBef>
                          <a:spcPts val="0"/>
                        </a:spcBef>
                        <a:spcAft>
                          <a:spcPts val="0"/>
                        </a:spcAft>
                        <a:buNone/>
                      </a:pPr>
                      <a:r>
                        <a:t/>
                      </a:r>
                      <a:endParaRPr>
                        <a:latin typeface="Poppins"/>
                        <a:ea typeface="Poppins"/>
                        <a:cs typeface="Poppins"/>
                        <a:sym typeface="Poppins"/>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Poppins"/>
                        <a:ea typeface="Poppins"/>
                        <a:cs typeface="Poppins"/>
                        <a:sym typeface="Poppins"/>
                      </a:endParaRPr>
                    </a:p>
                    <a:p>
                      <a:pPr indent="0" lvl="0" marL="0" rtl="0" algn="ctr">
                        <a:spcBef>
                          <a:spcPts val="0"/>
                        </a:spcBef>
                        <a:spcAft>
                          <a:spcPts val="0"/>
                        </a:spcAft>
                        <a:buNone/>
                      </a:pPr>
                      <a:r>
                        <a:t/>
                      </a:r>
                      <a:endParaRPr>
                        <a:latin typeface="Poppins"/>
                        <a:ea typeface="Poppins"/>
                        <a:cs typeface="Poppins"/>
                        <a:sym typeface="Poppins"/>
                      </a:endParaRPr>
                    </a:p>
                    <a:p>
                      <a:pPr indent="0" lvl="0" marL="0" rtl="0" algn="ctr">
                        <a:spcBef>
                          <a:spcPts val="0"/>
                        </a:spcBef>
                        <a:spcAft>
                          <a:spcPts val="0"/>
                        </a:spcAft>
                        <a:buNone/>
                      </a:pPr>
                      <a:r>
                        <a:t/>
                      </a:r>
                      <a:endParaRPr>
                        <a:latin typeface="Poppins"/>
                        <a:ea typeface="Poppins"/>
                        <a:cs typeface="Poppins"/>
                        <a:sym typeface="Poppins"/>
                      </a:endParaRPr>
                    </a:p>
                    <a:p>
                      <a:pPr indent="0" lvl="0" marL="0" rtl="0" algn="ctr">
                        <a:spcBef>
                          <a:spcPts val="0"/>
                        </a:spcBef>
                        <a:spcAft>
                          <a:spcPts val="0"/>
                        </a:spcAft>
                        <a:buNone/>
                      </a:pPr>
                      <a:r>
                        <a:t/>
                      </a:r>
                      <a:endParaRPr>
                        <a:latin typeface="Poppins"/>
                        <a:ea typeface="Poppins"/>
                        <a:cs typeface="Poppins"/>
                        <a:sym typeface="Poppins"/>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Poppins"/>
                        <a:ea typeface="Poppins"/>
                        <a:cs typeface="Poppins"/>
                        <a:sym typeface="Poppins"/>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r>
              <a:tr h="248800">
                <a:tc gridSpan="3">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HOW I CAN USE THIS FRAMEWORK IN MY PRACTICE:</a:t>
                      </a:r>
                      <a:endParaRPr>
                        <a:latin typeface="Poppins"/>
                        <a:ea typeface="Poppins"/>
                        <a:cs typeface="Poppins"/>
                        <a:sym typeface="Poppins"/>
                      </a:endParaRPr>
                    </a:p>
                  </a:txBody>
                  <a:tcPr marT="91425" marB="91425" marR="91425" marL="91425">
                    <a:lnL cap="flat" cmpd="sng" w="38100">
                      <a:solidFill>
                        <a:schemeClr val="accent3">
                          <a:alpha val="0"/>
                        </a:schemeClr>
                      </a:solidFill>
                      <a:prstDash val="solid"/>
                      <a:round/>
                      <a:headEnd len="sm" w="sm" type="none"/>
                      <a:tailEnd len="sm" w="sm" type="none"/>
                    </a:lnL>
                    <a:lnR cap="flat" cmpd="sng" w="38100">
                      <a:solidFill>
                        <a:schemeClr val="accent3">
                          <a:alpha val="0"/>
                        </a:schemeClr>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hMerge="1"/>
                <a:tc hMerge="1"/>
              </a:tr>
              <a:tr h="495650">
                <a:tc gridSpan="3">
                  <a:txBody>
                    <a:bodyPr/>
                    <a:lstStyle/>
                    <a:p>
                      <a:pPr indent="0" lvl="0" marL="0" rtl="0" algn="ctr">
                        <a:spcBef>
                          <a:spcPts val="0"/>
                        </a:spcBef>
                        <a:spcAft>
                          <a:spcPts val="0"/>
                        </a:spcAft>
                        <a:buNone/>
                      </a:pPr>
                      <a:r>
                        <a:t/>
                      </a:r>
                      <a:endParaRPr b="1">
                        <a:solidFill>
                          <a:schemeClr val="hlink"/>
                        </a:solidFill>
                        <a:latin typeface="Poppins"/>
                        <a:ea typeface="Poppins"/>
                        <a:cs typeface="Poppins"/>
                        <a:sym typeface="Poppins"/>
                      </a:endParaRPr>
                    </a:p>
                    <a:p>
                      <a:pPr indent="0" lvl="0" marL="0" rtl="0" algn="ctr">
                        <a:spcBef>
                          <a:spcPts val="0"/>
                        </a:spcBef>
                        <a:spcAft>
                          <a:spcPts val="0"/>
                        </a:spcAft>
                        <a:buNone/>
                      </a:pPr>
                      <a:r>
                        <a:t/>
                      </a:r>
                      <a:endParaRPr b="1">
                        <a:solidFill>
                          <a:schemeClr val="hlink"/>
                        </a:solidFill>
                        <a:latin typeface="Poppins"/>
                        <a:ea typeface="Poppins"/>
                        <a:cs typeface="Poppins"/>
                        <a:sym typeface="Poppins"/>
                      </a:endParaRPr>
                    </a:p>
                    <a:p>
                      <a:pPr indent="0" lvl="0" marL="0" rtl="0" algn="ctr">
                        <a:spcBef>
                          <a:spcPts val="0"/>
                        </a:spcBef>
                        <a:spcAft>
                          <a:spcPts val="0"/>
                        </a:spcAft>
                        <a:buNone/>
                      </a:pPr>
                      <a:r>
                        <a:t/>
                      </a:r>
                      <a:endParaRPr b="1">
                        <a:solidFill>
                          <a:schemeClr val="hlink"/>
                        </a:solidFill>
                        <a:latin typeface="Poppins"/>
                        <a:ea typeface="Poppins"/>
                        <a:cs typeface="Poppins"/>
                        <a:sym typeface="Poppins"/>
                      </a:endParaRPr>
                    </a:p>
                    <a:p>
                      <a:pPr indent="0" lvl="0" marL="0" rtl="0" algn="ctr">
                        <a:spcBef>
                          <a:spcPts val="0"/>
                        </a:spcBef>
                        <a:spcAft>
                          <a:spcPts val="0"/>
                        </a:spcAft>
                        <a:buNone/>
                      </a:pPr>
                      <a:r>
                        <a:t/>
                      </a:r>
                      <a:endParaRPr b="1">
                        <a:solidFill>
                          <a:schemeClr val="hlink"/>
                        </a:solidFill>
                        <a:latin typeface="Poppins"/>
                        <a:ea typeface="Poppins"/>
                        <a:cs typeface="Poppins"/>
                        <a:sym typeface="Poppins"/>
                      </a:endParaRPr>
                    </a:p>
                  </a:txBody>
                  <a:tcPr marT="91425" marB="91425" marR="91425" marL="91425">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hMerge="1"/>
                <a:tc hMerge="1"/>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1" name="Shape 2251"/>
        <p:cNvGrpSpPr/>
        <p:nvPr/>
      </p:nvGrpSpPr>
      <p:grpSpPr>
        <a:xfrm>
          <a:off x="0" y="0"/>
          <a:ext cx="0" cy="0"/>
          <a:chOff x="0" y="0"/>
          <a:chExt cx="0" cy="0"/>
        </a:xfrm>
      </p:grpSpPr>
      <p:sp>
        <p:nvSpPr>
          <p:cNvPr id="2252" name="Google Shape;2252;p93"/>
          <p:cNvSpPr txBox="1"/>
          <p:nvPr>
            <p:ph type="title"/>
          </p:nvPr>
        </p:nvSpPr>
        <p:spPr>
          <a:xfrm>
            <a:off x="374550" y="322825"/>
            <a:ext cx="6084300" cy="1148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1.7.3 - </a:t>
            </a:r>
            <a:r>
              <a:rPr lang="en"/>
              <a:t>Application for My Practice </a:t>
            </a:r>
            <a:endParaRPr/>
          </a:p>
        </p:txBody>
      </p:sp>
      <p:sp>
        <p:nvSpPr>
          <p:cNvPr id="2253" name="Google Shape;2253;p93">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54" name="Google Shape;2254;p93">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55" name="Google Shape;2255;p93">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56" name="Google Shape;2256;p93">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57" name="Google Shape;2257;p93">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58" name="Google Shape;2258;p93">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59" name="Google Shape;2259;p93">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60" name="Google Shape;2260;p93">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61" name="Google Shape;2261;p93">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62" name="Google Shape;2262;p93">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63" name="Google Shape;2263;p93">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64" name="Google Shape;2264;p93">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65" name="Google Shape;2265;p93">
            <a:hlinkClick action="ppaction://hlinksldjump" r:id="rId15"/>
          </p:cNvPr>
          <p:cNvSpPr txBox="1"/>
          <p:nvPr/>
        </p:nvSpPr>
        <p:spPr>
          <a:xfrm rot="5400000">
            <a:off x="7205700" y="5652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66" name="Google Shape;2266;p93">
            <a:hlinkClick action="ppaction://hlinksldjump" r:id="rId16"/>
          </p:cNvPr>
          <p:cNvSpPr txBox="1"/>
          <p:nvPr/>
        </p:nvSpPr>
        <p:spPr>
          <a:xfrm rot="5400000">
            <a:off x="7205700" y="95345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67" name="Google Shape;2267;p93">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68" name="Google Shape;2268;p93">
            <a:hlinkClick action="ppaction://hlinksldjump" r:id="rId18"/>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69" name="Google Shape;2269;p93"/>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
        <p:nvSpPr>
          <p:cNvPr id="2270" name="Google Shape;2270;p93"/>
          <p:cNvSpPr txBox="1"/>
          <p:nvPr>
            <p:ph idx="1" type="body"/>
          </p:nvPr>
        </p:nvSpPr>
        <p:spPr>
          <a:xfrm>
            <a:off x="374550" y="1583850"/>
            <a:ext cx="6514500" cy="8195100"/>
          </a:xfrm>
          <a:prstGeom prst="rect">
            <a:avLst/>
          </a:prstGeom>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lang="en">
                <a:solidFill>
                  <a:schemeClr val="hlink"/>
                </a:solidFill>
              </a:rPr>
              <a:t>The purpose of this activity is to evaluate an example of technology integration in your practice. You’ll apply what you have learned about resilient pedagogy and the technology integration frameworks SAMR and Triple E.</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Clr>
                <a:schemeClr val="hlink"/>
              </a:buClr>
              <a:buSzPts val="1100"/>
              <a:buFont typeface="Arial"/>
              <a:buNone/>
            </a:pPr>
            <a:r>
              <a:rPr i="1" lang="en">
                <a:solidFill>
                  <a:schemeClr val="hlink"/>
                </a:solidFill>
              </a:rPr>
              <a:t>INSTRUCTIONS:</a:t>
            </a:r>
            <a:endParaRPr>
              <a:solidFill>
                <a:schemeClr val="hlink"/>
              </a:solidFill>
            </a:endParaRPr>
          </a:p>
          <a:p>
            <a:pPr indent="-349765" lvl="0" marL="457200" rtl="0" algn="l">
              <a:lnSpc>
                <a:spcPct val="115000"/>
              </a:lnSpc>
              <a:spcBef>
                <a:spcPts val="0"/>
              </a:spcBef>
              <a:spcAft>
                <a:spcPts val="0"/>
              </a:spcAft>
              <a:buClr>
                <a:schemeClr val="hlink"/>
              </a:buClr>
              <a:buSzPts val="1908"/>
              <a:buChar char="●"/>
            </a:pPr>
            <a:r>
              <a:rPr lang="en" sz="1908">
                <a:solidFill>
                  <a:srgbClr val="262626"/>
                </a:solidFill>
              </a:rPr>
              <a:t>Revisit the lesson plan you identified in Session 1, and worked with again in Sessions 2 and 5. Identify where technology is used or could be used to support resilient design for learning and meet the needs of your learners. </a:t>
            </a:r>
            <a:endParaRPr sz="1908">
              <a:solidFill>
                <a:srgbClr val="262626"/>
              </a:solidFill>
            </a:endParaRPr>
          </a:p>
          <a:p>
            <a:pPr indent="-349765" lvl="1" marL="914400" rtl="0" algn="l">
              <a:lnSpc>
                <a:spcPct val="115000"/>
              </a:lnSpc>
              <a:spcBef>
                <a:spcPts val="0"/>
              </a:spcBef>
              <a:spcAft>
                <a:spcPts val="0"/>
              </a:spcAft>
              <a:buClr>
                <a:srgbClr val="262626"/>
              </a:buClr>
              <a:buSzPts val="1908"/>
              <a:buChar char="○"/>
            </a:pPr>
            <a:r>
              <a:rPr b="1" lang="en" sz="1908">
                <a:solidFill>
                  <a:srgbClr val="262626"/>
                </a:solidFill>
              </a:rPr>
              <a:t>Option 1:</a:t>
            </a:r>
            <a:r>
              <a:rPr lang="en" sz="1908">
                <a:solidFill>
                  <a:srgbClr val="262626"/>
                </a:solidFill>
              </a:rPr>
              <a:t> If your lesson plan already includes technology, you might use this activity as an opportunity to evaluate how it is used.</a:t>
            </a:r>
            <a:endParaRPr sz="1908">
              <a:solidFill>
                <a:srgbClr val="262626"/>
              </a:solidFill>
            </a:endParaRPr>
          </a:p>
          <a:p>
            <a:pPr indent="-349765" lvl="1" marL="914400" rtl="0" algn="l">
              <a:lnSpc>
                <a:spcPct val="115000"/>
              </a:lnSpc>
              <a:spcBef>
                <a:spcPts val="0"/>
              </a:spcBef>
              <a:spcAft>
                <a:spcPts val="0"/>
              </a:spcAft>
              <a:buClr>
                <a:srgbClr val="262626"/>
              </a:buClr>
              <a:buSzPts val="1908"/>
              <a:buChar char="○"/>
            </a:pPr>
            <a:r>
              <a:rPr b="1" lang="en" sz="1908">
                <a:solidFill>
                  <a:srgbClr val="262626"/>
                </a:solidFill>
              </a:rPr>
              <a:t>Option 2: </a:t>
            </a:r>
            <a:r>
              <a:rPr lang="en" sz="1908">
                <a:solidFill>
                  <a:srgbClr val="262626"/>
                </a:solidFill>
              </a:rPr>
              <a:t>You might use this activity as an opportunity to plan a new use of technology within the lesson.  </a:t>
            </a:r>
            <a:endParaRPr sz="1908">
              <a:solidFill>
                <a:srgbClr val="262626"/>
              </a:solidFill>
            </a:endParaRPr>
          </a:p>
          <a:p>
            <a:pPr indent="-349765" lvl="0" marL="457200" rtl="0" algn="l">
              <a:lnSpc>
                <a:spcPct val="115000"/>
              </a:lnSpc>
              <a:spcBef>
                <a:spcPts val="0"/>
              </a:spcBef>
              <a:spcAft>
                <a:spcPts val="0"/>
              </a:spcAft>
              <a:buClr>
                <a:srgbClr val="262626"/>
              </a:buClr>
              <a:buSzPts val="1908"/>
              <a:buChar char="●"/>
            </a:pPr>
            <a:r>
              <a:rPr lang="en" sz="1908">
                <a:solidFill>
                  <a:srgbClr val="262626"/>
                </a:solidFill>
              </a:rPr>
              <a:t>After you have reviewed your lesson plan, identify one instance of technology integration to evaluate. </a:t>
            </a:r>
            <a:endParaRPr sz="1908">
              <a:solidFill>
                <a:srgbClr val="262626"/>
              </a:solidFill>
            </a:endParaRPr>
          </a:p>
          <a:p>
            <a:pPr indent="-349765" lvl="0" marL="457200" rtl="0" algn="l">
              <a:lnSpc>
                <a:spcPct val="115000"/>
              </a:lnSpc>
              <a:spcBef>
                <a:spcPts val="0"/>
              </a:spcBef>
              <a:spcAft>
                <a:spcPts val="0"/>
              </a:spcAft>
              <a:buClr>
                <a:srgbClr val="262626"/>
              </a:buClr>
              <a:buSzPts val="1908"/>
              <a:buChar char="●"/>
            </a:pPr>
            <a:r>
              <a:rPr lang="en" sz="1908">
                <a:solidFill>
                  <a:srgbClr val="262626"/>
                </a:solidFill>
              </a:rPr>
              <a:t>Apply the frameworks you have learned to describe why and how you’re using that technology. Using the appropriate template </a:t>
            </a:r>
            <a:r>
              <a:rPr i="1" lang="en" sz="1908">
                <a:solidFill>
                  <a:srgbClr val="262626"/>
                </a:solidFill>
              </a:rPr>
              <a:t>on the following pages</a:t>
            </a:r>
            <a:r>
              <a:rPr lang="en" sz="1908">
                <a:solidFill>
                  <a:srgbClr val="262626"/>
                </a:solidFill>
              </a:rPr>
              <a:t>, create a quad chart to capture your analysis. </a:t>
            </a:r>
            <a:endParaRPr sz="1908">
              <a:solidFill>
                <a:srgbClr val="262626"/>
              </a:solidFill>
            </a:endParaRPr>
          </a:p>
          <a:p>
            <a:pPr indent="-349765" lvl="1" marL="914400" rtl="0" algn="l">
              <a:lnSpc>
                <a:spcPct val="115000"/>
              </a:lnSpc>
              <a:spcBef>
                <a:spcPts val="0"/>
              </a:spcBef>
              <a:spcAft>
                <a:spcPts val="0"/>
              </a:spcAft>
              <a:buClr>
                <a:srgbClr val="262626"/>
              </a:buClr>
              <a:buSzPts val="1908"/>
              <a:buChar char="○"/>
            </a:pPr>
            <a:r>
              <a:rPr lang="en" sz="1908">
                <a:solidFill>
                  <a:srgbClr val="262626"/>
                </a:solidFill>
              </a:rPr>
              <a:t>After you have read a prompt in the quad chart, you may delete it to create space to enter your response. </a:t>
            </a:r>
            <a:endParaRPr sz="1908">
              <a:solidFill>
                <a:srgbClr val="262626"/>
              </a:solidFill>
            </a:endParaRPr>
          </a:p>
        </p:txBody>
      </p:sp>
      <p:pic>
        <p:nvPicPr>
          <p:cNvPr id="2271" name="Google Shape;2271;p93"/>
          <p:cNvPicPr preferRelativeResize="0"/>
          <p:nvPr/>
        </p:nvPicPr>
        <p:blipFill rotWithShape="1">
          <a:blip r:embed="rId19">
            <a:alphaModFix/>
          </a:blip>
          <a:srcRect b="2189" l="0" r="0" t="2180"/>
          <a:stretch/>
        </p:blipFill>
        <p:spPr>
          <a:xfrm>
            <a:off x="6056625" y="33625"/>
            <a:ext cx="1158600" cy="11586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5" name="Shape 2275"/>
        <p:cNvGrpSpPr/>
        <p:nvPr/>
      </p:nvGrpSpPr>
      <p:grpSpPr>
        <a:xfrm>
          <a:off x="0" y="0"/>
          <a:ext cx="0" cy="0"/>
          <a:chOff x="0" y="0"/>
          <a:chExt cx="0" cy="0"/>
        </a:xfrm>
      </p:grpSpPr>
      <p:sp>
        <p:nvSpPr>
          <p:cNvPr id="2276" name="Google Shape;2276;p94"/>
          <p:cNvSpPr txBox="1"/>
          <p:nvPr>
            <p:ph type="title"/>
          </p:nvPr>
        </p:nvSpPr>
        <p:spPr>
          <a:xfrm>
            <a:off x="374550" y="322825"/>
            <a:ext cx="6084300" cy="1148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1.7.3 - Application for My Practice (Continued)</a:t>
            </a:r>
            <a:endParaRPr/>
          </a:p>
        </p:txBody>
      </p:sp>
      <p:sp>
        <p:nvSpPr>
          <p:cNvPr id="2277" name="Google Shape;2277;p94">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78" name="Google Shape;2278;p94">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79" name="Google Shape;2279;p94">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80" name="Google Shape;2280;p94">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81" name="Google Shape;2281;p94">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82" name="Google Shape;2282;p94">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83" name="Google Shape;2283;p94">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84" name="Google Shape;2284;p94">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85" name="Google Shape;2285;p94">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86" name="Google Shape;2286;p94">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287" name="Google Shape;2287;p94">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88" name="Google Shape;2288;p94">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89" name="Google Shape;2289;p94">
            <a:hlinkClick action="ppaction://hlinksldjump" r:id="rId15"/>
          </p:cNvPr>
          <p:cNvSpPr txBox="1"/>
          <p:nvPr/>
        </p:nvSpPr>
        <p:spPr>
          <a:xfrm rot="5400000">
            <a:off x="7205700" y="5652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90" name="Google Shape;2290;p94">
            <a:hlinkClick action="ppaction://hlinksldjump" r:id="rId16"/>
          </p:cNvPr>
          <p:cNvSpPr txBox="1"/>
          <p:nvPr/>
        </p:nvSpPr>
        <p:spPr>
          <a:xfrm rot="5400000">
            <a:off x="7205700" y="95345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91" name="Google Shape;2291;p94">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92" name="Google Shape;2292;p94">
            <a:hlinkClick action="ppaction://hlinksldjump" r:id="rId18"/>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93" name="Google Shape;2293;p94"/>
          <p:cNvSpPr/>
          <p:nvPr/>
        </p:nvSpPr>
        <p:spPr>
          <a:xfrm flipH="1">
            <a:off x="3702950" y="2622283"/>
            <a:ext cx="3126300" cy="3471300"/>
          </a:xfrm>
          <a:prstGeom prst="round2DiagRect">
            <a:avLst>
              <a:gd fmla="val 0" name="adj1"/>
              <a:gd fmla="val 17764" name="adj2"/>
            </a:avLst>
          </a:prstGeom>
          <a:solidFill>
            <a:schemeClr val="accent3"/>
          </a:solidFill>
          <a:ln cap="flat" cmpd="sng" w="9525">
            <a:solidFill>
              <a:srgbClr val="000000"/>
            </a:solidFill>
            <a:prstDash val="solid"/>
            <a:round/>
            <a:headEnd len="sm" w="sm" type="none"/>
            <a:tailEnd len="sm" w="sm" type="none"/>
          </a:ln>
        </p:spPr>
        <p:txBody>
          <a:bodyPr anchorCtr="0" anchor="ctr" bIns="77700" lIns="77700" spcFirstLastPara="1" rIns="77700" wrap="square" tIns="77700">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294" name="Google Shape;2294;p94"/>
          <p:cNvSpPr txBox="1"/>
          <p:nvPr/>
        </p:nvSpPr>
        <p:spPr>
          <a:xfrm>
            <a:off x="3886200" y="2763257"/>
            <a:ext cx="2874600" cy="2963100"/>
          </a:xfrm>
          <a:prstGeom prst="rect">
            <a:avLst/>
          </a:prstGeom>
          <a:noFill/>
          <a:ln>
            <a:noFill/>
          </a:ln>
        </p:spPr>
        <p:txBody>
          <a:bodyPr anchorCtr="0" anchor="t" bIns="77700" lIns="77700" spcFirstLastPara="1" rIns="77700" wrap="square" tIns="77700">
            <a:noAutofit/>
          </a:bodyPr>
          <a:lstStyle/>
          <a:p>
            <a:pPr indent="0" lvl="0" marL="0" rtl="0" algn="ctr">
              <a:lnSpc>
                <a:spcPct val="115000"/>
              </a:lnSpc>
              <a:spcBef>
                <a:spcPts val="0"/>
              </a:spcBef>
              <a:spcAft>
                <a:spcPts val="1400"/>
              </a:spcAft>
              <a:buNone/>
            </a:pPr>
            <a:r>
              <a:rPr lang="en" sz="1600">
                <a:latin typeface="Poppins"/>
                <a:ea typeface="Poppins"/>
                <a:cs typeface="Poppins"/>
                <a:sym typeface="Poppins"/>
              </a:rPr>
              <a:t>Apply the </a:t>
            </a:r>
            <a:r>
              <a:rPr lang="en" sz="1600">
                <a:latin typeface="Poppins"/>
                <a:ea typeface="Poppins"/>
                <a:cs typeface="Poppins"/>
                <a:sym typeface="Poppins"/>
              </a:rPr>
              <a:t>resilient</a:t>
            </a:r>
            <a:r>
              <a:rPr lang="en" sz="1600">
                <a:latin typeface="Poppins"/>
                <a:ea typeface="Poppins"/>
                <a:cs typeface="Poppins"/>
                <a:sym typeface="Poppins"/>
              </a:rPr>
              <a:t> </a:t>
            </a:r>
            <a:r>
              <a:rPr lang="en" sz="1600">
                <a:latin typeface="Poppins"/>
                <a:ea typeface="Poppins"/>
                <a:cs typeface="Poppins"/>
                <a:sym typeface="Poppins"/>
              </a:rPr>
              <a:t>pedagogy framework</a:t>
            </a:r>
            <a:r>
              <a:rPr lang="en" sz="1600">
                <a:latin typeface="Poppins"/>
                <a:ea typeface="Poppins"/>
                <a:cs typeface="Poppins"/>
                <a:sym typeface="Poppins"/>
              </a:rPr>
              <a:t>. How well does </a:t>
            </a:r>
            <a:r>
              <a:rPr lang="en" sz="1600">
                <a:latin typeface="Poppins"/>
                <a:ea typeface="Poppins"/>
                <a:cs typeface="Poppins"/>
                <a:sym typeface="Poppins"/>
              </a:rPr>
              <a:t>this</a:t>
            </a:r>
            <a:r>
              <a:rPr lang="en" sz="1600">
                <a:latin typeface="Poppins"/>
                <a:ea typeface="Poppins"/>
                <a:cs typeface="Poppins"/>
                <a:sym typeface="Poppins"/>
              </a:rPr>
              <a:t> use of technology support designing for </a:t>
            </a:r>
            <a:r>
              <a:rPr lang="en" sz="1600">
                <a:latin typeface="Poppins"/>
                <a:ea typeface="Poppins"/>
                <a:cs typeface="Poppins"/>
                <a:sym typeface="Poppins"/>
              </a:rPr>
              <a:t>extensibility</a:t>
            </a:r>
            <a:r>
              <a:rPr lang="en" sz="1600">
                <a:latin typeface="Poppins"/>
                <a:ea typeface="Poppins"/>
                <a:cs typeface="Poppins"/>
                <a:sym typeface="Poppins"/>
              </a:rPr>
              <a:t>, </a:t>
            </a:r>
            <a:r>
              <a:rPr lang="en" sz="1600">
                <a:latin typeface="Poppins"/>
                <a:ea typeface="Poppins"/>
                <a:cs typeface="Poppins"/>
                <a:sym typeface="Poppins"/>
              </a:rPr>
              <a:t>flexibility</a:t>
            </a:r>
            <a:r>
              <a:rPr lang="en" sz="1600">
                <a:latin typeface="Poppins"/>
                <a:ea typeface="Poppins"/>
                <a:cs typeface="Poppins"/>
                <a:sym typeface="Poppins"/>
              </a:rPr>
              <a:t>, and redundancy? </a:t>
            </a:r>
            <a:r>
              <a:rPr lang="en" sz="1600">
                <a:solidFill>
                  <a:schemeClr val="hlink"/>
                </a:solidFill>
                <a:latin typeface="Poppins"/>
                <a:ea typeface="Poppins"/>
                <a:cs typeface="Poppins"/>
                <a:sym typeface="Poppins"/>
              </a:rPr>
              <a:t>What, if anything, would you do differently in light of this framework? </a:t>
            </a:r>
            <a:endParaRPr sz="1600">
              <a:latin typeface="Poppins"/>
              <a:ea typeface="Poppins"/>
              <a:cs typeface="Poppins"/>
              <a:sym typeface="Poppins"/>
            </a:endParaRPr>
          </a:p>
        </p:txBody>
      </p:sp>
      <p:sp>
        <p:nvSpPr>
          <p:cNvPr id="2295" name="Google Shape;2295;p94"/>
          <p:cNvSpPr/>
          <p:nvPr/>
        </p:nvSpPr>
        <p:spPr>
          <a:xfrm rot="10800000">
            <a:off x="584350" y="2621905"/>
            <a:ext cx="3126300" cy="3471300"/>
          </a:xfrm>
          <a:prstGeom prst="round2DiagRect">
            <a:avLst>
              <a:gd fmla="val 0" name="adj1"/>
              <a:gd fmla="val 17764" name="adj2"/>
            </a:avLst>
          </a:prstGeom>
          <a:solidFill>
            <a:schemeClr val="accent3"/>
          </a:solidFill>
          <a:ln cap="flat" cmpd="sng" w="9525">
            <a:solidFill>
              <a:srgbClr val="000000"/>
            </a:solidFill>
            <a:prstDash val="solid"/>
            <a:round/>
            <a:headEnd len="sm" w="sm" type="none"/>
            <a:tailEnd len="sm" w="sm" type="none"/>
          </a:ln>
        </p:spPr>
        <p:txBody>
          <a:bodyPr anchorCtr="0" anchor="ctr" bIns="77700" lIns="77700" spcFirstLastPara="1" rIns="77700" wrap="square" tIns="77700">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296" name="Google Shape;2296;p94"/>
          <p:cNvSpPr txBox="1"/>
          <p:nvPr/>
        </p:nvSpPr>
        <p:spPr>
          <a:xfrm>
            <a:off x="676375" y="2783200"/>
            <a:ext cx="2874600" cy="2866500"/>
          </a:xfrm>
          <a:prstGeom prst="rect">
            <a:avLst/>
          </a:prstGeom>
          <a:noFill/>
          <a:ln>
            <a:noFill/>
          </a:ln>
        </p:spPr>
        <p:txBody>
          <a:bodyPr anchorCtr="0" anchor="t" bIns="77700" lIns="77700" spcFirstLastPara="1" rIns="77700" wrap="square" tIns="77700">
            <a:noAutofit/>
          </a:bodyPr>
          <a:lstStyle/>
          <a:p>
            <a:pPr indent="0" lvl="0" marL="0" rtl="0" algn="ctr">
              <a:lnSpc>
                <a:spcPct val="115000"/>
              </a:lnSpc>
              <a:spcBef>
                <a:spcPts val="0"/>
              </a:spcBef>
              <a:spcAft>
                <a:spcPts val="1400"/>
              </a:spcAft>
              <a:buNone/>
            </a:pPr>
            <a:r>
              <a:rPr lang="en" sz="1600">
                <a:latin typeface="Poppins"/>
                <a:ea typeface="Poppins"/>
                <a:cs typeface="Poppins"/>
                <a:sym typeface="Poppins"/>
              </a:rPr>
              <a:t>Describe the instructional context. When in your lesson is this technology used? Who is using this technology (teacher, students, or both)? Why?</a:t>
            </a:r>
            <a:endParaRPr sz="1600">
              <a:latin typeface="Poppins"/>
              <a:ea typeface="Poppins"/>
              <a:cs typeface="Poppins"/>
              <a:sym typeface="Poppins"/>
            </a:endParaRPr>
          </a:p>
        </p:txBody>
      </p:sp>
      <p:sp>
        <p:nvSpPr>
          <p:cNvPr id="2297" name="Google Shape;2297;p94"/>
          <p:cNvSpPr/>
          <p:nvPr/>
        </p:nvSpPr>
        <p:spPr>
          <a:xfrm flipH="1">
            <a:off x="584350" y="6085307"/>
            <a:ext cx="3126300" cy="3471300"/>
          </a:xfrm>
          <a:prstGeom prst="round2DiagRect">
            <a:avLst>
              <a:gd fmla="val 0" name="adj1"/>
              <a:gd fmla="val 17764" name="adj2"/>
            </a:avLst>
          </a:prstGeom>
          <a:solidFill>
            <a:schemeClr val="accent3"/>
          </a:solidFill>
          <a:ln cap="flat" cmpd="sng" w="9525">
            <a:solidFill>
              <a:srgbClr val="000000"/>
            </a:solidFill>
            <a:prstDash val="solid"/>
            <a:round/>
            <a:headEnd len="sm" w="sm" type="none"/>
            <a:tailEnd len="sm" w="sm" type="none"/>
          </a:ln>
        </p:spPr>
        <p:txBody>
          <a:bodyPr anchorCtr="0" anchor="ctr" bIns="77700" lIns="77700" spcFirstLastPara="1" rIns="77700" wrap="square" tIns="77700">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298" name="Google Shape;2298;p94"/>
          <p:cNvSpPr txBox="1"/>
          <p:nvPr/>
        </p:nvSpPr>
        <p:spPr>
          <a:xfrm>
            <a:off x="676375" y="6722813"/>
            <a:ext cx="2874600" cy="1896300"/>
          </a:xfrm>
          <a:prstGeom prst="rect">
            <a:avLst/>
          </a:prstGeom>
          <a:noFill/>
          <a:ln>
            <a:noFill/>
          </a:ln>
        </p:spPr>
        <p:txBody>
          <a:bodyPr anchorCtr="0" anchor="t" bIns="77700" lIns="77700" spcFirstLastPara="1" rIns="77700" wrap="square" tIns="77700">
            <a:noAutofit/>
          </a:bodyPr>
          <a:lstStyle/>
          <a:p>
            <a:pPr indent="0" lvl="0" marL="0" rtl="0" algn="ctr">
              <a:lnSpc>
                <a:spcPct val="115000"/>
              </a:lnSpc>
              <a:spcBef>
                <a:spcPts val="0"/>
              </a:spcBef>
              <a:spcAft>
                <a:spcPts val="1400"/>
              </a:spcAft>
              <a:buNone/>
            </a:pPr>
            <a:r>
              <a:rPr lang="en" sz="1600">
                <a:latin typeface="Poppins"/>
                <a:ea typeface="Poppins"/>
                <a:cs typeface="Poppins"/>
                <a:sym typeface="Poppins"/>
              </a:rPr>
              <a:t>Apply the Triple E Framework. How does the use of technology engage, enhance, or extend learning? How do you know? What, if anything, would you do </a:t>
            </a:r>
            <a:r>
              <a:rPr lang="en" sz="1600">
                <a:latin typeface="Poppins"/>
                <a:ea typeface="Poppins"/>
                <a:cs typeface="Poppins"/>
                <a:sym typeface="Poppins"/>
              </a:rPr>
              <a:t>differently</a:t>
            </a:r>
            <a:r>
              <a:rPr lang="en" sz="1600">
                <a:latin typeface="Poppins"/>
                <a:ea typeface="Poppins"/>
                <a:cs typeface="Poppins"/>
                <a:sym typeface="Poppins"/>
              </a:rPr>
              <a:t> in light of this </a:t>
            </a:r>
            <a:r>
              <a:rPr lang="en" sz="1600">
                <a:latin typeface="Poppins"/>
                <a:ea typeface="Poppins"/>
                <a:cs typeface="Poppins"/>
                <a:sym typeface="Poppins"/>
              </a:rPr>
              <a:t>framework</a:t>
            </a:r>
            <a:r>
              <a:rPr lang="en" sz="1600">
                <a:latin typeface="Poppins"/>
                <a:ea typeface="Poppins"/>
                <a:cs typeface="Poppins"/>
                <a:sym typeface="Poppins"/>
              </a:rPr>
              <a:t>? </a:t>
            </a:r>
            <a:endParaRPr sz="1600">
              <a:latin typeface="Poppins"/>
              <a:ea typeface="Poppins"/>
              <a:cs typeface="Poppins"/>
              <a:sym typeface="Poppins"/>
            </a:endParaRPr>
          </a:p>
        </p:txBody>
      </p:sp>
      <p:sp>
        <p:nvSpPr>
          <p:cNvPr id="2299" name="Google Shape;2299;p94"/>
          <p:cNvSpPr/>
          <p:nvPr/>
        </p:nvSpPr>
        <p:spPr>
          <a:xfrm rot="10800000">
            <a:off x="3702950" y="6084929"/>
            <a:ext cx="3126300" cy="3471300"/>
          </a:xfrm>
          <a:prstGeom prst="round2DiagRect">
            <a:avLst>
              <a:gd fmla="val 0" name="adj1"/>
              <a:gd fmla="val 17764" name="adj2"/>
            </a:avLst>
          </a:prstGeom>
          <a:solidFill>
            <a:schemeClr val="accent3"/>
          </a:solidFill>
          <a:ln cap="flat" cmpd="sng" w="9525">
            <a:solidFill>
              <a:srgbClr val="000000"/>
            </a:solidFill>
            <a:prstDash val="solid"/>
            <a:round/>
            <a:headEnd len="sm" w="sm" type="none"/>
            <a:tailEnd len="sm" w="sm" type="none"/>
          </a:ln>
        </p:spPr>
        <p:txBody>
          <a:bodyPr anchorCtr="0" anchor="ctr" bIns="77700" lIns="77700" spcFirstLastPara="1" rIns="77700" wrap="square" tIns="77700">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300" name="Google Shape;2300;p94"/>
          <p:cNvSpPr txBox="1"/>
          <p:nvPr/>
        </p:nvSpPr>
        <p:spPr>
          <a:xfrm>
            <a:off x="3886200" y="6668267"/>
            <a:ext cx="2834100" cy="1798500"/>
          </a:xfrm>
          <a:prstGeom prst="rect">
            <a:avLst/>
          </a:prstGeom>
          <a:noFill/>
          <a:ln>
            <a:noFill/>
          </a:ln>
        </p:spPr>
        <p:txBody>
          <a:bodyPr anchorCtr="0" anchor="t" bIns="77700" lIns="77700" spcFirstLastPara="1" rIns="77700" wrap="square" tIns="77700">
            <a:noAutofit/>
          </a:bodyPr>
          <a:lstStyle/>
          <a:p>
            <a:pPr indent="0" lvl="0" marL="0" rtl="0" algn="ctr">
              <a:lnSpc>
                <a:spcPct val="115000"/>
              </a:lnSpc>
              <a:spcBef>
                <a:spcPts val="0"/>
              </a:spcBef>
              <a:spcAft>
                <a:spcPts val="1400"/>
              </a:spcAft>
              <a:buNone/>
            </a:pPr>
            <a:r>
              <a:rPr lang="en" sz="1600">
                <a:latin typeface="Poppins"/>
                <a:ea typeface="Poppins"/>
                <a:cs typeface="Poppins"/>
                <a:sym typeface="Poppins"/>
              </a:rPr>
              <a:t>Apply SAMR. Is this use of technology a substitution, application, modification, or redefinition? </a:t>
            </a:r>
            <a:r>
              <a:rPr lang="en" sz="1600">
                <a:solidFill>
                  <a:schemeClr val="hlink"/>
                </a:solidFill>
                <a:latin typeface="Poppins"/>
                <a:ea typeface="Poppins"/>
                <a:cs typeface="Poppins"/>
                <a:sym typeface="Poppins"/>
              </a:rPr>
              <a:t>How do you know? What, if anything, would you do differently in light of this model?</a:t>
            </a:r>
            <a:endParaRPr sz="1600">
              <a:latin typeface="Poppins"/>
              <a:ea typeface="Poppins"/>
              <a:cs typeface="Poppins"/>
              <a:sym typeface="Poppins"/>
            </a:endParaRPr>
          </a:p>
        </p:txBody>
      </p:sp>
      <p:sp>
        <p:nvSpPr>
          <p:cNvPr id="2301" name="Google Shape;2301;p94"/>
          <p:cNvSpPr/>
          <p:nvPr/>
        </p:nvSpPr>
        <p:spPr>
          <a:xfrm>
            <a:off x="2821900" y="5516109"/>
            <a:ext cx="1738200" cy="1163700"/>
          </a:xfrm>
          <a:prstGeom prst="rect">
            <a:avLst/>
          </a:prstGeom>
          <a:solidFill>
            <a:schemeClr val="accent3"/>
          </a:solidFill>
          <a:ln cap="flat" cmpd="sng" w="9525">
            <a:solidFill>
              <a:srgbClr val="000000"/>
            </a:solidFill>
            <a:prstDash val="solid"/>
            <a:round/>
            <a:headEnd len="sm" w="sm" type="none"/>
            <a:tailEnd len="sm" w="sm" type="none"/>
          </a:ln>
        </p:spPr>
        <p:txBody>
          <a:bodyPr anchorCtr="0" anchor="ctr" bIns="77700" lIns="77700" spcFirstLastPara="1" rIns="77700" wrap="square" tIns="77700">
            <a:noAutofit/>
          </a:bodyPr>
          <a:lstStyle/>
          <a:p>
            <a:pPr indent="0" lvl="0" marL="0" rtl="0" algn="ctr">
              <a:spcBef>
                <a:spcPts val="0"/>
              </a:spcBef>
              <a:spcAft>
                <a:spcPts val="0"/>
              </a:spcAft>
              <a:buNone/>
            </a:pPr>
            <a:r>
              <a:rPr lang="en" sz="1700">
                <a:latin typeface="Poppins"/>
                <a:ea typeface="Poppins"/>
                <a:cs typeface="Poppins"/>
                <a:sym typeface="Poppins"/>
              </a:rPr>
              <a:t>Name of Technology</a:t>
            </a:r>
            <a:endParaRPr sz="1700">
              <a:latin typeface="Poppins"/>
              <a:ea typeface="Poppins"/>
              <a:cs typeface="Poppins"/>
              <a:sym typeface="Poppins"/>
            </a:endParaRPr>
          </a:p>
        </p:txBody>
      </p:sp>
      <p:sp>
        <p:nvSpPr>
          <p:cNvPr id="2302" name="Google Shape;2302;p94"/>
          <p:cNvSpPr txBox="1"/>
          <p:nvPr/>
        </p:nvSpPr>
        <p:spPr>
          <a:xfrm>
            <a:off x="374550" y="1807150"/>
            <a:ext cx="6237900" cy="478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908">
                <a:solidFill>
                  <a:srgbClr val="262626"/>
                </a:solidFill>
                <a:latin typeface="Poppins"/>
                <a:ea typeface="Poppins"/>
                <a:cs typeface="Poppins"/>
                <a:sym typeface="Poppins"/>
              </a:rPr>
              <a:t>Option 1: Evaluate a current technology use. </a:t>
            </a:r>
            <a:endParaRPr/>
          </a:p>
        </p:txBody>
      </p:sp>
      <p:pic>
        <p:nvPicPr>
          <p:cNvPr id="2303" name="Google Shape;2303;p94"/>
          <p:cNvPicPr preferRelativeResize="0"/>
          <p:nvPr/>
        </p:nvPicPr>
        <p:blipFill rotWithShape="1">
          <a:blip r:embed="rId19">
            <a:alphaModFix/>
          </a:blip>
          <a:srcRect b="2189" l="0" r="0" t="2180"/>
          <a:stretch/>
        </p:blipFill>
        <p:spPr>
          <a:xfrm>
            <a:off x="6056625" y="33625"/>
            <a:ext cx="1158600" cy="11586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7" name="Shape 2307"/>
        <p:cNvGrpSpPr/>
        <p:nvPr/>
      </p:nvGrpSpPr>
      <p:grpSpPr>
        <a:xfrm>
          <a:off x="0" y="0"/>
          <a:ext cx="0" cy="0"/>
          <a:chOff x="0" y="0"/>
          <a:chExt cx="0" cy="0"/>
        </a:xfrm>
      </p:grpSpPr>
      <p:sp>
        <p:nvSpPr>
          <p:cNvPr id="2308" name="Google Shape;2308;p95"/>
          <p:cNvSpPr txBox="1"/>
          <p:nvPr>
            <p:ph type="title"/>
          </p:nvPr>
        </p:nvSpPr>
        <p:spPr>
          <a:xfrm>
            <a:off x="374550" y="322825"/>
            <a:ext cx="6084300" cy="1148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1.7.3 - Application for My Practice (Continued)</a:t>
            </a:r>
            <a:endParaRPr/>
          </a:p>
        </p:txBody>
      </p:sp>
      <p:sp>
        <p:nvSpPr>
          <p:cNvPr id="2309" name="Google Shape;2309;p95">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310" name="Google Shape;2310;p95">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311" name="Google Shape;2311;p95">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312" name="Google Shape;2312;p95">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313" name="Google Shape;2313;p95">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314" name="Google Shape;2314;p95">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315" name="Google Shape;2315;p95">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316" name="Google Shape;2316;p95">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317" name="Google Shape;2317;p95">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318" name="Google Shape;2318;p95">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319" name="Google Shape;2319;p95">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20" name="Google Shape;2320;p95">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21" name="Google Shape;2321;p95">
            <a:hlinkClick action="ppaction://hlinksldjump" r:id="rId15"/>
          </p:cNvPr>
          <p:cNvSpPr txBox="1"/>
          <p:nvPr/>
        </p:nvSpPr>
        <p:spPr>
          <a:xfrm rot="5400000">
            <a:off x="7205700" y="5652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22" name="Google Shape;2322;p95">
            <a:hlinkClick action="ppaction://hlinksldjump" r:id="rId16"/>
          </p:cNvPr>
          <p:cNvSpPr txBox="1"/>
          <p:nvPr/>
        </p:nvSpPr>
        <p:spPr>
          <a:xfrm rot="5400000">
            <a:off x="7205700" y="95345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23" name="Google Shape;2323;p95">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24" name="Google Shape;2324;p95">
            <a:hlinkClick action="ppaction://hlinksldjump" r:id="rId18"/>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25" name="Google Shape;2325;p95"/>
          <p:cNvSpPr/>
          <p:nvPr/>
        </p:nvSpPr>
        <p:spPr>
          <a:xfrm flipH="1">
            <a:off x="3702950" y="2622283"/>
            <a:ext cx="3126300" cy="3471300"/>
          </a:xfrm>
          <a:prstGeom prst="round2DiagRect">
            <a:avLst>
              <a:gd fmla="val 0" name="adj1"/>
              <a:gd fmla="val 17764" name="adj2"/>
            </a:avLst>
          </a:prstGeom>
          <a:solidFill>
            <a:schemeClr val="accent3"/>
          </a:solidFill>
          <a:ln cap="flat" cmpd="sng" w="9525">
            <a:solidFill>
              <a:srgbClr val="000000"/>
            </a:solidFill>
            <a:prstDash val="solid"/>
            <a:round/>
            <a:headEnd len="sm" w="sm" type="none"/>
            <a:tailEnd len="sm" w="sm" type="none"/>
          </a:ln>
        </p:spPr>
        <p:txBody>
          <a:bodyPr anchorCtr="0" anchor="ctr" bIns="77700" lIns="77700" spcFirstLastPara="1" rIns="77700" wrap="square" tIns="77700">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326" name="Google Shape;2326;p95"/>
          <p:cNvSpPr txBox="1"/>
          <p:nvPr/>
        </p:nvSpPr>
        <p:spPr>
          <a:xfrm>
            <a:off x="3886200" y="2763257"/>
            <a:ext cx="2874600" cy="2963100"/>
          </a:xfrm>
          <a:prstGeom prst="rect">
            <a:avLst/>
          </a:prstGeom>
          <a:noFill/>
          <a:ln>
            <a:noFill/>
          </a:ln>
        </p:spPr>
        <p:txBody>
          <a:bodyPr anchorCtr="0" anchor="t" bIns="77700" lIns="77700" spcFirstLastPara="1" rIns="77700" wrap="square" tIns="77700">
            <a:noAutofit/>
          </a:bodyPr>
          <a:lstStyle/>
          <a:p>
            <a:pPr indent="0" lvl="0" marL="0" rtl="0" algn="ctr">
              <a:lnSpc>
                <a:spcPct val="115000"/>
              </a:lnSpc>
              <a:spcBef>
                <a:spcPts val="0"/>
              </a:spcBef>
              <a:spcAft>
                <a:spcPts val="1400"/>
              </a:spcAft>
              <a:buNone/>
            </a:pPr>
            <a:r>
              <a:rPr lang="en" sz="1600">
                <a:latin typeface="Poppins"/>
                <a:ea typeface="Poppins"/>
                <a:cs typeface="Poppins"/>
                <a:sym typeface="Poppins"/>
              </a:rPr>
              <a:t>Apply the resilient pedagogy framework. How does this technology support designing for extensibility, flexibility, and redundancy? </a:t>
            </a:r>
            <a:endParaRPr sz="1600">
              <a:latin typeface="Poppins"/>
              <a:ea typeface="Poppins"/>
              <a:cs typeface="Poppins"/>
              <a:sym typeface="Poppins"/>
            </a:endParaRPr>
          </a:p>
        </p:txBody>
      </p:sp>
      <p:sp>
        <p:nvSpPr>
          <p:cNvPr id="2327" name="Google Shape;2327;p95"/>
          <p:cNvSpPr/>
          <p:nvPr/>
        </p:nvSpPr>
        <p:spPr>
          <a:xfrm rot="10800000">
            <a:off x="584350" y="2621905"/>
            <a:ext cx="3126300" cy="3471300"/>
          </a:xfrm>
          <a:prstGeom prst="round2DiagRect">
            <a:avLst>
              <a:gd fmla="val 0" name="adj1"/>
              <a:gd fmla="val 17764" name="adj2"/>
            </a:avLst>
          </a:prstGeom>
          <a:solidFill>
            <a:schemeClr val="accent3"/>
          </a:solidFill>
          <a:ln cap="flat" cmpd="sng" w="9525">
            <a:solidFill>
              <a:srgbClr val="000000"/>
            </a:solidFill>
            <a:prstDash val="solid"/>
            <a:round/>
            <a:headEnd len="sm" w="sm" type="none"/>
            <a:tailEnd len="sm" w="sm" type="none"/>
          </a:ln>
        </p:spPr>
        <p:txBody>
          <a:bodyPr anchorCtr="0" anchor="ctr" bIns="77700" lIns="77700" spcFirstLastPara="1" rIns="77700" wrap="square" tIns="77700">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328" name="Google Shape;2328;p95"/>
          <p:cNvSpPr txBox="1"/>
          <p:nvPr/>
        </p:nvSpPr>
        <p:spPr>
          <a:xfrm>
            <a:off x="676375" y="2783200"/>
            <a:ext cx="2874600" cy="2866500"/>
          </a:xfrm>
          <a:prstGeom prst="rect">
            <a:avLst/>
          </a:prstGeom>
          <a:noFill/>
          <a:ln>
            <a:noFill/>
          </a:ln>
        </p:spPr>
        <p:txBody>
          <a:bodyPr anchorCtr="0" anchor="t" bIns="77700" lIns="77700" spcFirstLastPara="1" rIns="77700" wrap="square" tIns="77700">
            <a:noAutofit/>
          </a:bodyPr>
          <a:lstStyle/>
          <a:p>
            <a:pPr indent="0" lvl="0" marL="0" rtl="0" algn="ctr">
              <a:lnSpc>
                <a:spcPct val="115000"/>
              </a:lnSpc>
              <a:spcBef>
                <a:spcPts val="0"/>
              </a:spcBef>
              <a:spcAft>
                <a:spcPts val="1400"/>
              </a:spcAft>
              <a:buNone/>
            </a:pPr>
            <a:r>
              <a:rPr lang="en" sz="1600">
                <a:latin typeface="Poppins"/>
                <a:ea typeface="Poppins"/>
                <a:cs typeface="Poppins"/>
                <a:sym typeface="Poppins"/>
              </a:rPr>
              <a:t>Describe the instructional context. When in your lesson would this technology be used? Why is it needed? Who would be using this technology (teacher, students, or both)? </a:t>
            </a:r>
            <a:endParaRPr sz="1600">
              <a:latin typeface="Poppins"/>
              <a:ea typeface="Poppins"/>
              <a:cs typeface="Poppins"/>
              <a:sym typeface="Poppins"/>
            </a:endParaRPr>
          </a:p>
        </p:txBody>
      </p:sp>
      <p:sp>
        <p:nvSpPr>
          <p:cNvPr id="2329" name="Google Shape;2329;p95"/>
          <p:cNvSpPr/>
          <p:nvPr/>
        </p:nvSpPr>
        <p:spPr>
          <a:xfrm flipH="1">
            <a:off x="584350" y="6085307"/>
            <a:ext cx="3126300" cy="3471300"/>
          </a:xfrm>
          <a:prstGeom prst="round2DiagRect">
            <a:avLst>
              <a:gd fmla="val 0" name="adj1"/>
              <a:gd fmla="val 17764" name="adj2"/>
            </a:avLst>
          </a:prstGeom>
          <a:solidFill>
            <a:schemeClr val="accent3"/>
          </a:solidFill>
          <a:ln cap="flat" cmpd="sng" w="9525">
            <a:solidFill>
              <a:srgbClr val="000000"/>
            </a:solidFill>
            <a:prstDash val="solid"/>
            <a:round/>
            <a:headEnd len="sm" w="sm" type="none"/>
            <a:tailEnd len="sm" w="sm" type="none"/>
          </a:ln>
        </p:spPr>
        <p:txBody>
          <a:bodyPr anchorCtr="0" anchor="ctr" bIns="77700" lIns="77700" spcFirstLastPara="1" rIns="77700" wrap="square" tIns="77700">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330" name="Google Shape;2330;p95"/>
          <p:cNvSpPr txBox="1"/>
          <p:nvPr/>
        </p:nvSpPr>
        <p:spPr>
          <a:xfrm>
            <a:off x="676375" y="6722813"/>
            <a:ext cx="2874600" cy="1896300"/>
          </a:xfrm>
          <a:prstGeom prst="rect">
            <a:avLst/>
          </a:prstGeom>
          <a:noFill/>
          <a:ln>
            <a:noFill/>
          </a:ln>
        </p:spPr>
        <p:txBody>
          <a:bodyPr anchorCtr="0" anchor="t" bIns="77700" lIns="77700" spcFirstLastPara="1" rIns="77700" wrap="square" tIns="77700">
            <a:noAutofit/>
          </a:bodyPr>
          <a:lstStyle/>
          <a:p>
            <a:pPr indent="0" lvl="0" marL="0" rtl="0" algn="ctr">
              <a:lnSpc>
                <a:spcPct val="115000"/>
              </a:lnSpc>
              <a:spcBef>
                <a:spcPts val="0"/>
              </a:spcBef>
              <a:spcAft>
                <a:spcPts val="1400"/>
              </a:spcAft>
              <a:buNone/>
            </a:pPr>
            <a:r>
              <a:rPr lang="en" sz="1600">
                <a:latin typeface="Poppins"/>
                <a:ea typeface="Poppins"/>
                <a:cs typeface="Poppins"/>
                <a:sym typeface="Poppins"/>
              </a:rPr>
              <a:t>Apply the Triple E Framework. How will using this use of technology </a:t>
            </a:r>
            <a:r>
              <a:rPr lang="en" sz="1600">
                <a:solidFill>
                  <a:schemeClr val="hlink"/>
                </a:solidFill>
                <a:latin typeface="Poppins"/>
                <a:ea typeface="Poppins"/>
                <a:cs typeface="Poppins"/>
                <a:sym typeface="Poppins"/>
              </a:rPr>
              <a:t>engage, enhance, or extend </a:t>
            </a:r>
            <a:r>
              <a:rPr lang="en" sz="1600">
                <a:latin typeface="Poppins"/>
                <a:ea typeface="Poppins"/>
                <a:cs typeface="Poppins"/>
                <a:sym typeface="Poppins"/>
              </a:rPr>
              <a:t> learning? What will you look for while students are learning? </a:t>
            </a:r>
            <a:endParaRPr sz="1600">
              <a:latin typeface="Poppins"/>
              <a:ea typeface="Poppins"/>
              <a:cs typeface="Poppins"/>
              <a:sym typeface="Poppins"/>
            </a:endParaRPr>
          </a:p>
        </p:txBody>
      </p:sp>
      <p:sp>
        <p:nvSpPr>
          <p:cNvPr id="2331" name="Google Shape;2331;p95"/>
          <p:cNvSpPr/>
          <p:nvPr/>
        </p:nvSpPr>
        <p:spPr>
          <a:xfrm rot="10800000">
            <a:off x="3702950" y="6084929"/>
            <a:ext cx="3126300" cy="3471300"/>
          </a:xfrm>
          <a:prstGeom prst="round2DiagRect">
            <a:avLst>
              <a:gd fmla="val 0" name="adj1"/>
              <a:gd fmla="val 17764" name="adj2"/>
            </a:avLst>
          </a:prstGeom>
          <a:solidFill>
            <a:schemeClr val="accent3"/>
          </a:solidFill>
          <a:ln cap="flat" cmpd="sng" w="9525">
            <a:solidFill>
              <a:srgbClr val="000000"/>
            </a:solidFill>
            <a:prstDash val="solid"/>
            <a:round/>
            <a:headEnd len="sm" w="sm" type="none"/>
            <a:tailEnd len="sm" w="sm" type="none"/>
          </a:ln>
        </p:spPr>
        <p:txBody>
          <a:bodyPr anchorCtr="0" anchor="ctr" bIns="77700" lIns="77700" spcFirstLastPara="1" rIns="77700" wrap="square" tIns="77700">
            <a:noAutofit/>
          </a:bodyPr>
          <a:lstStyle/>
          <a:p>
            <a:pPr indent="0" lvl="0" marL="0" rtl="0" algn="l">
              <a:spcBef>
                <a:spcPts val="0"/>
              </a:spcBef>
              <a:spcAft>
                <a:spcPts val="0"/>
              </a:spcAft>
              <a:buNone/>
            </a:pPr>
            <a:r>
              <a:t/>
            </a:r>
            <a:endParaRPr>
              <a:latin typeface="Poppins"/>
              <a:ea typeface="Poppins"/>
              <a:cs typeface="Poppins"/>
              <a:sym typeface="Poppins"/>
            </a:endParaRPr>
          </a:p>
        </p:txBody>
      </p:sp>
      <p:sp>
        <p:nvSpPr>
          <p:cNvPr id="2332" name="Google Shape;2332;p95"/>
          <p:cNvSpPr txBox="1"/>
          <p:nvPr/>
        </p:nvSpPr>
        <p:spPr>
          <a:xfrm>
            <a:off x="3886200" y="6668267"/>
            <a:ext cx="2834100" cy="1798500"/>
          </a:xfrm>
          <a:prstGeom prst="rect">
            <a:avLst/>
          </a:prstGeom>
          <a:noFill/>
          <a:ln>
            <a:noFill/>
          </a:ln>
        </p:spPr>
        <p:txBody>
          <a:bodyPr anchorCtr="0" anchor="t" bIns="77700" lIns="77700" spcFirstLastPara="1" rIns="77700" wrap="square" tIns="77700">
            <a:noAutofit/>
          </a:bodyPr>
          <a:lstStyle/>
          <a:p>
            <a:pPr indent="0" lvl="0" marL="0" rtl="0" algn="ctr">
              <a:lnSpc>
                <a:spcPct val="115000"/>
              </a:lnSpc>
              <a:spcBef>
                <a:spcPts val="0"/>
              </a:spcBef>
              <a:spcAft>
                <a:spcPts val="1400"/>
              </a:spcAft>
              <a:buNone/>
            </a:pPr>
            <a:r>
              <a:rPr lang="en" sz="1600">
                <a:latin typeface="Poppins"/>
                <a:ea typeface="Poppins"/>
                <a:cs typeface="Poppins"/>
                <a:sym typeface="Poppins"/>
              </a:rPr>
              <a:t>Apply SAMR. Is this use of technology </a:t>
            </a:r>
            <a:r>
              <a:rPr lang="en" sz="1600">
                <a:solidFill>
                  <a:schemeClr val="hlink"/>
                </a:solidFill>
                <a:latin typeface="Poppins"/>
                <a:ea typeface="Poppins"/>
                <a:cs typeface="Poppins"/>
                <a:sym typeface="Poppins"/>
              </a:rPr>
              <a:t>substitution, application, modification, or redefinition</a:t>
            </a:r>
            <a:r>
              <a:rPr lang="en" sz="1600">
                <a:latin typeface="Poppins"/>
                <a:ea typeface="Poppins"/>
                <a:cs typeface="Poppins"/>
                <a:sym typeface="Poppins"/>
              </a:rPr>
              <a:t>? How do you know? </a:t>
            </a:r>
            <a:endParaRPr sz="1600">
              <a:latin typeface="Poppins"/>
              <a:ea typeface="Poppins"/>
              <a:cs typeface="Poppins"/>
              <a:sym typeface="Poppins"/>
            </a:endParaRPr>
          </a:p>
        </p:txBody>
      </p:sp>
      <p:sp>
        <p:nvSpPr>
          <p:cNvPr id="2333" name="Google Shape;2333;p95"/>
          <p:cNvSpPr/>
          <p:nvPr/>
        </p:nvSpPr>
        <p:spPr>
          <a:xfrm>
            <a:off x="2821900" y="5516109"/>
            <a:ext cx="1738200" cy="1163700"/>
          </a:xfrm>
          <a:prstGeom prst="rect">
            <a:avLst/>
          </a:prstGeom>
          <a:solidFill>
            <a:schemeClr val="accent3"/>
          </a:solidFill>
          <a:ln cap="flat" cmpd="sng" w="9525">
            <a:solidFill>
              <a:srgbClr val="000000"/>
            </a:solidFill>
            <a:prstDash val="solid"/>
            <a:round/>
            <a:headEnd len="sm" w="sm" type="none"/>
            <a:tailEnd len="sm" w="sm" type="none"/>
          </a:ln>
        </p:spPr>
        <p:txBody>
          <a:bodyPr anchorCtr="0" anchor="ctr" bIns="77700" lIns="77700" spcFirstLastPara="1" rIns="77700" wrap="square" tIns="77700">
            <a:noAutofit/>
          </a:bodyPr>
          <a:lstStyle/>
          <a:p>
            <a:pPr indent="0" lvl="0" marL="0" rtl="0" algn="ctr">
              <a:spcBef>
                <a:spcPts val="0"/>
              </a:spcBef>
              <a:spcAft>
                <a:spcPts val="0"/>
              </a:spcAft>
              <a:buNone/>
            </a:pPr>
            <a:r>
              <a:rPr lang="en" sz="1700">
                <a:latin typeface="Poppins"/>
                <a:ea typeface="Poppins"/>
                <a:cs typeface="Poppins"/>
                <a:sym typeface="Poppins"/>
              </a:rPr>
              <a:t>Name of Technology</a:t>
            </a:r>
            <a:endParaRPr sz="1700">
              <a:latin typeface="Poppins"/>
              <a:ea typeface="Poppins"/>
              <a:cs typeface="Poppins"/>
              <a:sym typeface="Poppins"/>
            </a:endParaRPr>
          </a:p>
        </p:txBody>
      </p:sp>
      <p:sp>
        <p:nvSpPr>
          <p:cNvPr id="2334" name="Google Shape;2334;p95"/>
          <p:cNvSpPr txBox="1"/>
          <p:nvPr/>
        </p:nvSpPr>
        <p:spPr>
          <a:xfrm>
            <a:off x="374550" y="1691013"/>
            <a:ext cx="6237900" cy="478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908">
                <a:solidFill>
                  <a:srgbClr val="262626"/>
                </a:solidFill>
                <a:latin typeface="Poppins"/>
                <a:ea typeface="Poppins"/>
                <a:cs typeface="Poppins"/>
                <a:sym typeface="Poppins"/>
              </a:rPr>
              <a:t>Option 2: Plan a new technology use. </a:t>
            </a:r>
            <a:endParaRPr/>
          </a:p>
        </p:txBody>
      </p:sp>
      <p:pic>
        <p:nvPicPr>
          <p:cNvPr id="2335" name="Google Shape;2335;p95"/>
          <p:cNvPicPr preferRelativeResize="0"/>
          <p:nvPr/>
        </p:nvPicPr>
        <p:blipFill rotWithShape="1">
          <a:blip r:embed="rId19">
            <a:alphaModFix/>
          </a:blip>
          <a:srcRect b="2189" l="0" r="0" t="2180"/>
          <a:stretch/>
        </p:blipFill>
        <p:spPr>
          <a:xfrm>
            <a:off x="6056625" y="33625"/>
            <a:ext cx="1158600" cy="11586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9" name="Shape 2339"/>
        <p:cNvGrpSpPr/>
        <p:nvPr/>
      </p:nvGrpSpPr>
      <p:grpSpPr>
        <a:xfrm>
          <a:off x="0" y="0"/>
          <a:ext cx="0" cy="0"/>
          <a:chOff x="0" y="0"/>
          <a:chExt cx="0" cy="0"/>
        </a:xfrm>
      </p:grpSpPr>
      <p:grpSp>
        <p:nvGrpSpPr>
          <p:cNvPr id="2340" name="Google Shape;2340;p96"/>
          <p:cNvGrpSpPr/>
          <p:nvPr/>
        </p:nvGrpSpPr>
        <p:grpSpPr>
          <a:xfrm>
            <a:off x="224350" y="224350"/>
            <a:ext cx="7116900" cy="9597300"/>
            <a:chOff x="224350" y="224350"/>
            <a:chExt cx="7116900" cy="9597300"/>
          </a:xfrm>
        </p:grpSpPr>
        <p:sp>
          <p:nvSpPr>
            <p:cNvPr id="2341" name="Google Shape;2341;p96"/>
            <p:cNvSpPr/>
            <p:nvPr/>
          </p:nvSpPr>
          <p:spPr>
            <a:xfrm>
              <a:off x="224350" y="224350"/>
              <a:ext cx="6967500" cy="9597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96"/>
            <p:cNvSpPr/>
            <p:nvPr/>
          </p:nvSpPr>
          <p:spPr>
            <a:xfrm rot="5400000">
              <a:off x="6936250" y="7490350"/>
              <a:ext cx="660600" cy="149400"/>
            </a:xfrm>
            <a:prstGeom prst="triangle">
              <a:avLst>
                <a:gd fmla="val 5088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3" name="Google Shape;2343;p96"/>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08</a:t>
            </a:r>
            <a:endParaRPr/>
          </a:p>
        </p:txBody>
      </p:sp>
      <p:cxnSp>
        <p:nvCxnSpPr>
          <p:cNvPr id="2344" name="Google Shape;2344;p96"/>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2345" name="Google Shape;2345;p96">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346" name="Google Shape;2346;p96">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347" name="Google Shape;2347;p96">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348" name="Google Shape;2348;p96">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349" name="Google Shape;2349;p96">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350" name="Google Shape;2350;p96">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351" name="Google Shape;2351;p96">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352" name="Google Shape;2352;p96">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353" name="Google Shape;2353;p96">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354" name="Google Shape;2354;p96">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355" name="Google Shape;2355;p96">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56" name="Google Shape;2356;p96">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2357" name="Google Shape;2357;p96">
            <a:hlinkClick action="ppaction://hlinksldjump" r:id="rId15"/>
          </p:cNvPr>
          <p:cNvPicPr preferRelativeResize="0"/>
          <p:nvPr/>
        </p:nvPicPr>
        <p:blipFill>
          <a:blip r:embed="rId16">
            <a:alphaModFix/>
          </a:blip>
          <a:stretch>
            <a:fillRect/>
          </a:stretch>
        </p:blipFill>
        <p:spPr>
          <a:xfrm>
            <a:off x="476675" y="9063250"/>
            <a:ext cx="580200" cy="580200"/>
          </a:xfrm>
          <a:prstGeom prst="rect">
            <a:avLst/>
          </a:prstGeom>
          <a:noFill/>
          <a:ln>
            <a:noFill/>
          </a:ln>
        </p:spPr>
      </p:pic>
      <p:sp>
        <p:nvSpPr>
          <p:cNvPr id="2358" name="Google Shape;2358;p96"/>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Shifting with Family Partners</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2" name="Shape 2362"/>
        <p:cNvGrpSpPr/>
        <p:nvPr/>
      </p:nvGrpSpPr>
      <p:grpSpPr>
        <a:xfrm>
          <a:off x="0" y="0"/>
          <a:ext cx="0" cy="0"/>
          <a:chOff x="0" y="0"/>
          <a:chExt cx="0" cy="0"/>
        </a:xfrm>
      </p:grpSpPr>
      <p:sp>
        <p:nvSpPr>
          <p:cNvPr id="2363" name="Google Shape;2363;p97"/>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2364" name="Google Shape;2364;p97"/>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sp>
        <p:nvSpPr>
          <p:cNvPr id="2365" name="Google Shape;2365;p97">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2366" name="Google Shape;2366;p97">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2367" name="Google Shape;2367;p97">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2368" name="Google Shape;2368;p97">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2369" name="Google Shape;2369;p97">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2370" name="Google Shape;2370;p97">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2371" name="Google Shape;2371;p97">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2372" name="Google Shape;2372;p97">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2373" name="Google Shape;2373;p97">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2374" name="Google Shape;2374;p97">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graphicFrame>
        <p:nvGraphicFramePr>
          <p:cNvPr id="2375" name="Google Shape;2375;p97"/>
          <p:cNvGraphicFramePr/>
          <p:nvPr/>
        </p:nvGraphicFramePr>
        <p:xfrm>
          <a:off x="504825" y="1090700"/>
          <a:ext cx="3000000" cy="3000000"/>
        </p:xfrm>
        <a:graphic>
          <a:graphicData uri="http://schemas.openxmlformats.org/drawingml/2006/table">
            <a:tbl>
              <a:tblPr>
                <a:noFill/>
                <a:tableStyleId>{FC72AE3C-9F97-4905-AC4B-5E5AFB15FA01}</a:tableStyleId>
              </a:tblPr>
              <a:tblGrid>
                <a:gridCol w="1397175"/>
                <a:gridCol w="3131875"/>
                <a:gridCol w="1914650"/>
              </a:tblGrid>
              <a:tr h="659375">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1480850">
                <a:tc>
                  <a:txBody>
                    <a:bodyPr/>
                    <a:lstStyle/>
                    <a:p>
                      <a:pPr indent="0" lvl="0" marL="0" rtl="0" algn="l">
                        <a:spcBef>
                          <a:spcPts val="0"/>
                        </a:spcBef>
                        <a:spcAft>
                          <a:spcPts val="0"/>
                        </a:spcAft>
                        <a:buNone/>
                      </a:pPr>
                      <a:r>
                        <a:rPr b="1" lang="en" sz="1600">
                          <a:solidFill>
                            <a:srgbClr val="333333"/>
                          </a:solidFill>
                          <a:latin typeface="Poppins"/>
                          <a:ea typeface="Poppins"/>
                          <a:cs typeface="Poppins"/>
                          <a:sym typeface="Poppins"/>
                        </a:rPr>
                        <a:t>Two-Way Communi-cation</a:t>
                      </a:r>
                      <a:endParaRPr b="1" sz="1600">
                        <a:solidFill>
                          <a:srgbClr val="333333"/>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600">
                          <a:solidFill>
                            <a:srgbClr val="333333"/>
                          </a:solidFill>
                          <a:latin typeface="Poppins"/>
                          <a:ea typeface="Poppins"/>
                          <a:cs typeface="Poppins"/>
                          <a:sym typeface="Poppins"/>
                        </a:rPr>
                        <a:t>Two-way communication that comes from both parties in the form of a conversation.</a:t>
                      </a:r>
                      <a:endParaRPr sz="1600">
                        <a:solidFill>
                          <a:srgbClr val="333333"/>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1509550">
                <a:tc>
                  <a:txBody>
                    <a:bodyPr/>
                    <a:lstStyle/>
                    <a:p>
                      <a:pPr indent="0" lvl="0" marL="0" rtl="0" algn="l">
                        <a:spcBef>
                          <a:spcPts val="0"/>
                        </a:spcBef>
                        <a:spcAft>
                          <a:spcPts val="0"/>
                        </a:spcAft>
                        <a:buNone/>
                      </a:pPr>
                      <a:r>
                        <a:rPr b="1" lang="en" sz="1600">
                          <a:solidFill>
                            <a:srgbClr val="333333"/>
                          </a:solidFill>
                          <a:latin typeface="Poppins"/>
                          <a:ea typeface="Poppins"/>
                          <a:cs typeface="Poppins"/>
                          <a:sym typeface="Poppins"/>
                        </a:rPr>
                        <a:t>Culturally Responsive and Sustaining Education (CRSE)</a:t>
                      </a:r>
                      <a:endParaRPr b="1" sz="1600">
                        <a:solidFill>
                          <a:srgbClr val="333333"/>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600" u="sng">
                          <a:solidFill>
                            <a:srgbClr val="333333"/>
                          </a:solidFill>
                          <a:latin typeface="Poppins"/>
                          <a:ea typeface="Poppins"/>
                          <a:cs typeface="Poppins"/>
                          <a:sym typeface="Poppins"/>
                          <a:hlinkClick r:id="rId13">
                            <a:extLst>
                              <a:ext uri="{A12FA001-AC4F-418D-AE19-62706E023703}">
                                <ahyp:hlinkClr val="tx"/>
                              </a:ext>
                            </a:extLst>
                          </a:hlinkClick>
                        </a:rPr>
                        <a:t>A framework that helps educators create student-centered learning environments that affirm racial, linguistic, and cultural identities </a:t>
                      </a:r>
                      <a:endParaRPr sz="1600">
                        <a:solidFill>
                          <a:srgbClr val="333333"/>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1480850">
                <a:tc>
                  <a:txBody>
                    <a:bodyPr/>
                    <a:lstStyle/>
                    <a:p>
                      <a:pPr indent="0" lvl="0" marL="0" rtl="0" algn="l">
                        <a:spcBef>
                          <a:spcPts val="0"/>
                        </a:spcBef>
                        <a:spcAft>
                          <a:spcPts val="0"/>
                        </a:spcAft>
                        <a:buNone/>
                      </a:pPr>
                      <a:r>
                        <a:rPr b="1" lang="en" sz="1600">
                          <a:solidFill>
                            <a:srgbClr val="333333"/>
                          </a:solidFill>
                          <a:latin typeface="Poppins"/>
                          <a:ea typeface="Poppins"/>
                          <a:cs typeface="Poppins"/>
                          <a:sym typeface="Poppins"/>
                        </a:rPr>
                        <a:t>Equity Audit</a:t>
                      </a:r>
                      <a:endParaRPr b="1" sz="1600">
                        <a:solidFill>
                          <a:srgbClr val="333333"/>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600" u="sng">
                          <a:solidFill>
                            <a:srgbClr val="333333"/>
                          </a:solidFill>
                          <a:latin typeface="Poppins"/>
                          <a:ea typeface="Poppins"/>
                          <a:cs typeface="Poppins"/>
                          <a:sym typeface="Poppins"/>
                          <a:hlinkClick r:id="rId14">
                            <a:extLst>
                              <a:ext uri="{A12FA001-AC4F-418D-AE19-62706E023703}">
                                <ahyp:hlinkClr val="tx"/>
                              </a:ext>
                            </a:extLst>
                          </a:hlinkClick>
                        </a:rPr>
                        <a:t>A structured way to assess the degree of equity or inequity in an educational environment </a:t>
                      </a:r>
                      <a:endParaRPr sz="1600">
                        <a:solidFill>
                          <a:srgbClr val="333333"/>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1480850">
                <a:tc>
                  <a:txBody>
                    <a:bodyPr/>
                    <a:lstStyle/>
                    <a:p>
                      <a:pPr indent="0" lvl="0" marL="0" rtl="0" algn="l">
                        <a:spcBef>
                          <a:spcPts val="0"/>
                        </a:spcBef>
                        <a:spcAft>
                          <a:spcPts val="0"/>
                        </a:spcAft>
                        <a:buNone/>
                      </a:pPr>
                      <a:r>
                        <a:rPr b="1" lang="en" sz="1600">
                          <a:solidFill>
                            <a:srgbClr val="333333"/>
                          </a:solidFill>
                          <a:latin typeface="Poppins"/>
                          <a:ea typeface="Poppins"/>
                          <a:cs typeface="Poppins"/>
                          <a:sym typeface="Poppins"/>
                        </a:rPr>
                        <a:t>Family Engage-</a:t>
                      </a:r>
                      <a:endParaRPr b="1" sz="1600">
                        <a:solidFill>
                          <a:srgbClr val="333333"/>
                        </a:solidFill>
                        <a:latin typeface="Poppins"/>
                        <a:ea typeface="Poppins"/>
                        <a:cs typeface="Poppins"/>
                        <a:sym typeface="Poppins"/>
                      </a:endParaRPr>
                    </a:p>
                    <a:p>
                      <a:pPr indent="0" lvl="0" marL="0" rtl="0" algn="l">
                        <a:spcBef>
                          <a:spcPts val="0"/>
                        </a:spcBef>
                        <a:spcAft>
                          <a:spcPts val="0"/>
                        </a:spcAft>
                        <a:buNone/>
                      </a:pPr>
                      <a:r>
                        <a:rPr b="1" lang="en" sz="1600">
                          <a:solidFill>
                            <a:srgbClr val="333333"/>
                          </a:solidFill>
                          <a:latin typeface="Poppins"/>
                          <a:ea typeface="Poppins"/>
                          <a:cs typeface="Poppins"/>
                          <a:sym typeface="Poppins"/>
                        </a:rPr>
                        <a:t>ment</a:t>
                      </a:r>
                      <a:endParaRPr b="1" sz="1600">
                        <a:solidFill>
                          <a:srgbClr val="333333"/>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600" u="sng">
                          <a:solidFill>
                            <a:srgbClr val="333333"/>
                          </a:solidFill>
                          <a:latin typeface="Poppins"/>
                          <a:ea typeface="Poppins"/>
                          <a:cs typeface="Poppins"/>
                          <a:sym typeface="Poppins"/>
                          <a:hlinkClick r:id="rId15">
                            <a:extLst>
                              <a:ext uri="{A12FA001-AC4F-418D-AE19-62706E023703}">
                                <ahyp:hlinkClr val="tx"/>
                              </a:ext>
                            </a:extLst>
                          </a:hlinkClick>
                        </a:rPr>
                        <a:t>The systematic inclusion of families in activities and initiatives in ways that promote student learning and wellness</a:t>
                      </a:r>
                      <a:endParaRPr sz="1600">
                        <a:solidFill>
                          <a:srgbClr val="333333"/>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1967300">
                <a:tc>
                  <a:txBody>
                    <a:bodyPr/>
                    <a:lstStyle/>
                    <a:p>
                      <a:pPr indent="0" lvl="0" marL="0" rtl="0" algn="l">
                        <a:spcBef>
                          <a:spcPts val="0"/>
                        </a:spcBef>
                        <a:spcAft>
                          <a:spcPts val="0"/>
                        </a:spcAft>
                        <a:buNone/>
                      </a:pPr>
                      <a:r>
                        <a:rPr b="1" lang="en" sz="1600">
                          <a:solidFill>
                            <a:srgbClr val="333333"/>
                          </a:solidFill>
                          <a:latin typeface="Poppins"/>
                          <a:ea typeface="Poppins"/>
                          <a:cs typeface="Poppins"/>
                          <a:sym typeface="Poppins"/>
                        </a:rPr>
                        <a:t>Four Constants </a:t>
                      </a:r>
                      <a:endParaRPr b="1" sz="1600">
                        <a:solidFill>
                          <a:srgbClr val="333333"/>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600" u="sng">
                          <a:solidFill>
                            <a:srgbClr val="333333"/>
                          </a:solidFill>
                          <a:latin typeface="Poppins"/>
                          <a:ea typeface="Poppins"/>
                          <a:cs typeface="Poppins"/>
                          <a:sym typeface="Poppins"/>
                          <a:hlinkClick r:id="rId16">
                            <a:extLst>
                              <a:ext uri="{A12FA001-AC4F-418D-AE19-62706E023703}">
                                <ahyp:hlinkClr val="tx"/>
                              </a:ext>
                            </a:extLst>
                          </a:hlinkClick>
                        </a:rPr>
                        <a:t>An “equity-centered, trauma-informed” approach</a:t>
                      </a:r>
                      <a:r>
                        <a:rPr lang="en" sz="1600">
                          <a:solidFill>
                            <a:srgbClr val="333333"/>
                          </a:solidFill>
                          <a:latin typeface="Poppins"/>
                          <a:ea typeface="Poppins"/>
                          <a:cs typeface="Poppins"/>
                          <a:sym typeface="Poppins"/>
                        </a:rPr>
                        <a:t> to designing supportive learning environments prioritizes the four constants: </a:t>
                      </a:r>
                      <a:r>
                        <a:rPr lang="en" sz="1600">
                          <a:solidFill>
                            <a:srgbClr val="262626"/>
                          </a:solidFill>
                          <a:latin typeface="Poppins"/>
                          <a:ea typeface="Poppins"/>
                          <a:cs typeface="Poppins"/>
                          <a:sym typeface="Poppins"/>
                        </a:rPr>
                        <a:t>predictability, flexibility, connection, and empowerment</a:t>
                      </a:r>
                      <a:endParaRPr sz="18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bl>
          </a:graphicData>
        </a:graphic>
      </p:graphicFrame>
      <p:sp>
        <p:nvSpPr>
          <p:cNvPr id="2376" name="Google Shape;2376;p97">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2377" name="Google Shape;2377;p97">
            <a:hlinkClick action="ppaction://hlinksldjump" r:id="rId1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2378" name="Google Shape;2378;p97">
            <a:hlinkClick action="ppaction://hlinksldjump" r:id="rId19"/>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2379" name="Google Shape;2379;p97">
            <a:hlinkClick action="ppaction://hlinksldjump" r:id="rId20"/>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2380" name="Google Shape;2380;p97">
            <a:hlinkClick action="ppaction://hlinksldjump" r:id="rId21"/>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2381" name="Google Shape;2381;p97">
            <a:hlinkClick action="ppaction://hlinksldjump" r:id="rId22"/>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2382" name="Google Shape;2382;p97">
            <a:hlinkClick action="ppaction://hlinksldjump" r:id="rId23"/>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2383" name="Google Shape;2383;p97">
            <a:hlinkClick action="ppaction://hlinksldjump" r:id="rId24"/>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2384" name="Google Shape;2384;p97">
            <a:hlinkClick action="ppaction://hlinksldjump" r:id="rId25"/>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2385" name="Google Shape;2385;p97">
            <a:hlinkClick action="ppaction://hlinksldjump" r:id="rId26"/>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2386" name="Google Shape;2386;p97">
            <a:hlinkClick action="ppaction://hlinksldjump" r:id="rId27"/>
          </p:cNvPr>
          <p:cNvSpPr txBox="1"/>
          <p:nvPr/>
        </p:nvSpPr>
        <p:spPr>
          <a:xfrm rot="5400000">
            <a:off x="7205700" y="5652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2387" name="Google Shape;2387;p97">
            <a:hlinkClick action="ppaction://hlinksldjump" r:id="rId28"/>
          </p:cNvPr>
          <p:cNvSpPr txBox="1"/>
          <p:nvPr/>
        </p:nvSpPr>
        <p:spPr>
          <a:xfrm rot="5400000">
            <a:off x="7205700" y="15378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2388" name="Google Shape;2388;p97">
            <a:hlinkClick action="ppaction://hlinksldjump" r:id="rId29"/>
          </p:cNvPr>
          <p:cNvSpPr txBox="1"/>
          <p:nvPr/>
        </p:nvSpPr>
        <p:spPr>
          <a:xfrm rot="5400000">
            <a:off x="7205700" y="25758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2389" name="Google Shape;2389;p97">
            <a:hlinkClick action="ppaction://hlinksldjump" r:id="rId30"/>
          </p:cNvPr>
          <p:cNvSpPr txBox="1"/>
          <p:nvPr/>
        </p:nvSpPr>
        <p:spPr>
          <a:xfrm rot="5400000">
            <a:off x="7205700" y="35550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2390" name="Google Shape;2390;p97">
            <a:hlinkClick action="ppaction://hlinksldjump" r:id="rId31"/>
          </p:cNvPr>
          <p:cNvSpPr txBox="1"/>
          <p:nvPr/>
        </p:nvSpPr>
        <p:spPr>
          <a:xfrm rot="5400000">
            <a:off x="7205700" y="45864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2391" name="Google Shape;2391;p97">
            <a:hlinkClick action="ppaction://hlinksldjump" r:id="rId32"/>
          </p:cNvPr>
          <p:cNvSpPr txBox="1"/>
          <p:nvPr/>
        </p:nvSpPr>
        <p:spPr>
          <a:xfrm rot="5400000">
            <a:off x="7205700" y="557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2392" name="Google Shape;2392;p97">
            <a:hlinkClick action="ppaction://hlinksldjump" r:id="rId33"/>
          </p:cNvPr>
          <p:cNvSpPr txBox="1"/>
          <p:nvPr/>
        </p:nvSpPr>
        <p:spPr>
          <a:xfrm rot="5400000">
            <a:off x="7205700" y="6544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2393" name="Google Shape;2393;p97">
            <a:hlinkClick action="ppaction://hlinksldjump" r:id="rId34"/>
          </p:cNvPr>
          <p:cNvSpPr txBox="1"/>
          <p:nvPr/>
        </p:nvSpPr>
        <p:spPr>
          <a:xfrm rot="5400000">
            <a:off x="7205700" y="75893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2394" name="Google Shape;2394;p97">
            <a:hlinkClick action="ppaction://hlinksldjump" r:id="rId35"/>
          </p:cNvPr>
          <p:cNvSpPr txBox="1"/>
          <p:nvPr/>
        </p:nvSpPr>
        <p:spPr>
          <a:xfrm rot="5400000">
            <a:off x="7205700" y="8568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2395" name="Google Shape;2395;p97">
            <a:hlinkClick action="ppaction://hlinksldjump" r:id="rId36"/>
          </p:cNvPr>
          <p:cNvSpPr txBox="1"/>
          <p:nvPr/>
        </p:nvSpPr>
        <p:spPr>
          <a:xfrm rot="5400000">
            <a:off x="7205700" y="95345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9" name="Shape 2399"/>
        <p:cNvGrpSpPr/>
        <p:nvPr/>
      </p:nvGrpSpPr>
      <p:grpSpPr>
        <a:xfrm>
          <a:off x="0" y="0"/>
          <a:ext cx="0" cy="0"/>
          <a:chOff x="0" y="0"/>
          <a:chExt cx="0" cy="0"/>
        </a:xfrm>
      </p:grpSpPr>
      <p:sp>
        <p:nvSpPr>
          <p:cNvPr id="2400" name="Google Shape;2400;p98"/>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1.8.1 - Building on Success </a:t>
            </a:r>
            <a:endParaRPr/>
          </a:p>
          <a:p>
            <a:pPr indent="0" lvl="0" marL="0" rtl="0" algn="l">
              <a:spcBef>
                <a:spcPts val="0"/>
              </a:spcBef>
              <a:spcAft>
                <a:spcPts val="0"/>
              </a:spcAft>
              <a:buNone/>
            </a:pPr>
            <a:r>
              <a:t/>
            </a:r>
            <a:endParaRPr/>
          </a:p>
        </p:txBody>
      </p:sp>
      <p:sp>
        <p:nvSpPr>
          <p:cNvPr id="2401" name="Google Shape;2401;p98"/>
          <p:cNvSpPr txBox="1"/>
          <p:nvPr>
            <p:ph idx="1" type="body"/>
          </p:nvPr>
        </p:nvSpPr>
        <p:spPr>
          <a:xfrm>
            <a:off x="374550" y="952500"/>
            <a:ext cx="6514500" cy="3499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ENGAGE: Activate Prior Knowledge</a:t>
            </a:r>
            <a:endParaRPr b="1" sz="600"/>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Recall an interaction between you and a student's family that went well, making note of specific strategies, routines, technologies, or interventions that worked.</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Jot down at least one success in each category of the chart below. </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Two examples are provided, which you can delete after you’ve read them. </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Remember, this interaction is with the adult caregivers rather than with your students.</a:t>
            </a:r>
            <a:endParaRPr>
              <a:solidFill>
                <a:schemeClr val="hlink"/>
              </a:solidFill>
            </a:endParaRPr>
          </a:p>
        </p:txBody>
      </p:sp>
      <p:sp>
        <p:nvSpPr>
          <p:cNvPr id="2402" name="Google Shape;2402;p98">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03" name="Google Shape;2403;p98">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04" name="Google Shape;2404;p98">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05" name="Google Shape;2405;p98">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06" name="Google Shape;2406;p98">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07" name="Google Shape;2407;p98">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08" name="Google Shape;2408;p98">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09" name="Google Shape;2409;p98">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10" name="Google Shape;2410;p98">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11" name="Google Shape;2411;p98">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2412" name="Google Shape;2412;p98"/>
          <p:cNvGraphicFramePr/>
          <p:nvPr/>
        </p:nvGraphicFramePr>
        <p:xfrm>
          <a:off x="613450" y="4451725"/>
          <a:ext cx="3000000" cy="3000000"/>
        </p:xfrm>
        <a:graphic>
          <a:graphicData uri="http://schemas.openxmlformats.org/drawingml/2006/table">
            <a:tbl>
              <a:tblPr>
                <a:noFill/>
                <a:tableStyleId>{FC72AE3C-9F97-4905-AC4B-5E5AFB15FA01}</a:tableStyleId>
              </a:tblPr>
              <a:tblGrid>
                <a:gridCol w="3137800"/>
                <a:gridCol w="3137800"/>
              </a:tblGrid>
              <a:tr h="1305750">
                <a:tc>
                  <a:txBody>
                    <a:bodyPr/>
                    <a:lstStyle/>
                    <a:p>
                      <a:pPr indent="0" lvl="0" marL="0" rtl="0" algn="l">
                        <a:spcBef>
                          <a:spcPts val="0"/>
                        </a:spcBef>
                        <a:spcAft>
                          <a:spcPts val="0"/>
                        </a:spcAft>
                        <a:buClr>
                          <a:schemeClr val="hlink"/>
                        </a:buClr>
                        <a:buSzPts val="1100"/>
                        <a:buFont typeface="Arial"/>
                        <a:buNone/>
                      </a:pPr>
                      <a:r>
                        <a:rPr lang="en" sz="1600">
                          <a:solidFill>
                            <a:srgbClr val="333333"/>
                          </a:solidFill>
                          <a:latin typeface="Poppins"/>
                          <a:ea typeface="Poppins"/>
                          <a:cs typeface="Poppins"/>
                          <a:sym typeface="Poppins"/>
                        </a:rPr>
                        <a:t>A time I used</a:t>
                      </a:r>
                      <a:r>
                        <a:rPr b="1" lang="en" sz="1600">
                          <a:solidFill>
                            <a:srgbClr val="333333"/>
                          </a:solidFill>
                          <a:latin typeface="Poppins"/>
                          <a:ea typeface="Poppins"/>
                          <a:cs typeface="Poppins"/>
                          <a:sym typeface="Poppins"/>
                        </a:rPr>
                        <a:t> a predictable routine</a:t>
                      </a:r>
                      <a:r>
                        <a:rPr lang="en" sz="1600">
                          <a:solidFill>
                            <a:srgbClr val="333333"/>
                          </a:solidFill>
                          <a:latin typeface="Poppins"/>
                          <a:ea typeface="Poppins"/>
                          <a:cs typeface="Poppins"/>
                          <a:sym typeface="Poppins"/>
                        </a:rPr>
                        <a:t> to good effect:</a:t>
                      </a:r>
                      <a:endParaRPr sz="1600">
                        <a:solidFill>
                          <a:srgbClr val="333333"/>
                        </a:solidFill>
                        <a:latin typeface="Poppins"/>
                        <a:ea typeface="Poppins"/>
                        <a:cs typeface="Poppins"/>
                        <a:sym typeface="Poppins"/>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en" sz="1600">
                          <a:solidFill>
                            <a:srgbClr val="333333"/>
                          </a:solidFill>
                          <a:latin typeface="Poppins"/>
                          <a:ea typeface="Poppins"/>
                          <a:cs typeface="Poppins"/>
                          <a:sym typeface="Poppins"/>
                        </a:rPr>
                        <a:t>A time or a way I </a:t>
                      </a:r>
                      <a:r>
                        <a:rPr b="1" lang="en" sz="1600">
                          <a:solidFill>
                            <a:srgbClr val="333333"/>
                          </a:solidFill>
                          <a:latin typeface="Poppins"/>
                          <a:ea typeface="Poppins"/>
                          <a:cs typeface="Poppins"/>
                          <a:sym typeface="Poppins"/>
                        </a:rPr>
                        <a:t>facilitated connection </a:t>
                      </a:r>
                      <a:r>
                        <a:rPr lang="en" sz="1600">
                          <a:solidFill>
                            <a:srgbClr val="333333"/>
                          </a:solidFill>
                          <a:latin typeface="Poppins"/>
                          <a:ea typeface="Poppins"/>
                          <a:cs typeface="Poppins"/>
                          <a:sym typeface="Poppins"/>
                        </a:rPr>
                        <a:t>between me and families or among families</a:t>
                      </a:r>
                      <a:r>
                        <a:rPr b="1" lang="en" sz="1600">
                          <a:solidFill>
                            <a:srgbClr val="333333"/>
                          </a:solidFill>
                          <a:latin typeface="Poppins"/>
                          <a:ea typeface="Poppins"/>
                          <a:cs typeface="Poppins"/>
                          <a:sym typeface="Poppins"/>
                        </a:rPr>
                        <a:t>:</a:t>
                      </a:r>
                      <a:endParaRPr b="1" sz="1600">
                        <a:solidFill>
                          <a:srgbClr val="333333"/>
                        </a:solidFill>
                        <a:latin typeface="Poppins"/>
                        <a:ea typeface="Poppins"/>
                        <a:cs typeface="Poppins"/>
                        <a:sym typeface="Poppins"/>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12700">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4"/>
                    </a:solidFill>
                  </a:tcPr>
                </a:tc>
              </a:tr>
              <a:tr h="1305750">
                <a:tc>
                  <a:txBody>
                    <a:bodyPr/>
                    <a:lstStyle/>
                    <a:p>
                      <a:pPr indent="0" lvl="0" marL="0" rtl="0" algn="l">
                        <a:spcBef>
                          <a:spcPts val="0"/>
                        </a:spcBef>
                        <a:spcAft>
                          <a:spcPts val="0"/>
                        </a:spcAft>
                        <a:buClr>
                          <a:schemeClr val="hlink"/>
                        </a:buClr>
                        <a:buSzPts val="1100"/>
                        <a:buFont typeface="Arial"/>
                        <a:buNone/>
                      </a:pPr>
                      <a:r>
                        <a:rPr i="1" lang="en" sz="1600">
                          <a:solidFill>
                            <a:srgbClr val="333333"/>
                          </a:solidFill>
                          <a:latin typeface="Poppins"/>
                          <a:ea typeface="Poppins"/>
                          <a:cs typeface="Poppins"/>
                          <a:sym typeface="Poppins"/>
                        </a:rPr>
                        <a:t>I always embed a Google translate link in my weekly update to families.</a:t>
                      </a:r>
                      <a:endParaRPr i="1" sz="1600">
                        <a:solidFill>
                          <a:srgbClr val="333333"/>
                        </a:solidFill>
                        <a:latin typeface="Poppins"/>
                        <a:ea typeface="Poppins"/>
                        <a:cs typeface="Poppins"/>
                        <a:sym typeface="Poppins"/>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600">
                        <a:solidFill>
                          <a:srgbClr val="333333"/>
                        </a:solidFill>
                        <a:latin typeface="Poppins"/>
                        <a:ea typeface="Poppins"/>
                        <a:cs typeface="Poppins"/>
                        <a:sym typeface="Poppins"/>
                      </a:endParaRPr>
                    </a:p>
                    <a:p>
                      <a:pPr indent="0" lvl="0" marL="0" rtl="0" algn="l">
                        <a:spcBef>
                          <a:spcPts val="0"/>
                        </a:spcBef>
                        <a:spcAft>
                          <a:spcPts val="0"/>
                        </a:spcAft>
                        <a:buNone/>
                      </a:pPr>
                      <a:r>
                        <a:t/>
                      </a:r>
                      <a:endParaRPr sz="1600">
                        <a:solidFill>
                          <a:srgbClr val="333333"/>
                        </a:solidFill>
                        <a:latin typeface="Poppins"/>
                        <a:ea typeface="Poppins"/>
                        <a:cs typeface="Poppins"/>
                        <a:sym typeface="Poppins"/>
                      </a:endParaRPr>
                    </a:p>
                    <a:p>
                      <a:pPr indent="0" lvl="0" marL="0" rtl="0" algn="l">
                        <a:spcBef>
                          <a:spcPts val="0"/>
                        </a:spcBef>
                        <a:spcAft>
                          <a:spcPts val="0"/>
                        </a:spcAft>
                        <a:buNone/>
                      </a:pPr>
                      <a:r>
                        <a:t/>
                      </a:r>
                      <a:endParaRPr sz="1600">
                        <a:solidFill>
                          <a:srgbClr val="333333"/>
                        </a:solidFill>
                        <a:latin typeface="Poppins"/>
                        <a:ea typeface="Poppins"/>
                        <a:cs typeface="Poppins"/>
                        <a:sym typeface="Poppins"/>
                      </a:endParaRPr>
                    </a:p>
                    <a:p>
                      <a:pPr indent="0" lvl="0" marL="0" rtl="0" algn="l">
                        <a:spcBef>
                          <a:spcPts val="0"/>
                        </a:spcBef>
                        <a:spcAft>
                          <a:spcPts val="0"/>
                        </a:spcAft>
                        <a:buNone/>
                      </a:pPr>
                      <a:r>
                        <a:t/>
                      </a:r>
                      <a:endParaRPr sz="1600">
                        <a:solidFill>
                          <a:srgbClr val="333333"/>
                        </a:solidFill>
                        <a:latin typeface="Poppins"/>
                        <a:ea typeface="Poppins"/>
                        <a:cs typeface="Poppins"/>
                        <a:sym typeface="Poppins"/>
                      </a:endParaRPr>
                    </a:p>
                    <a:p>
                      <a:pPr indent="0" lvl="0" marL="0" rtl="0" algn="l">
                        <a:spcBef>
                          <a:spcPts val="0"/>
                        </a:spcBef>
                        <a:spcAft>
                          <a:spcPts val="0"/>
                        </a:spcAft>
                        <a:buNone/>
                      </a:pPr>
                      <a:r>
                        <a:t/>
                      </a:r>
                      <a:endParaRPr sz="1600">
                        <a:solidFill>
                          <a:srgbClr val="333333"/>
                        </a:solidFill>
                        <a:latin typeface="Poppins"/>
                        <a:ea typeface="Poppins"/>
                        <a:cs typeface="Poppins"/>
                        <a:sym typeface="Poppins"/>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1305750">
                <a:tc>
                  <a:txBody>
                    <a:bodyPr/>
                    <a:lstStyle/>
                    <a:p>
                      <a:pPr indent="0" lvl="0" marL="0" rtl="0" algn="l">
                        <a:spcBef>
                          <a:spcPts val="0"/>
                        </a:spcBef>
                        <a:spcAft>
                          <a:spcPts val="0"/>
                        </a:spcAft>
                        <a:buNone/>
                      </a:pPr>
                      <a:r>
                        <a:rPr lang="en" sz="1600">
                          <a:solidFill>
                            <a:srgbClr val="333333"/>
                          </a:solidFill>
                          <a:latin typeface="Poppins"/>
                          <a:ea typeface="Poppins"/>
                          <a:cs typeface="Poppins"/>
                          <a:sym typeface="Poppins"/>
                        </a:rPr>
                        <a:t>A time I was able to offer</a:t>
                      </a:r>
                      <a:r>
                        <a:rPr b="1" lang="en" sz="1600">
                          <a:solidFill>
                            <a:srgbClr val="333333"/>
                          </a:solidFill>
                          <a:latin typeface="Poppins"/>
                          <a:ea typeface="Poppins"/>
                          <a:cs typeface="Poppins"/>
                          <a:sym typeface="Poppins"/>
                        </a:rPr>
                        <a:t> a flexible work-around </a:t>
                      </a:r>
                      <a:r>
                        <a:rPr lang="en" sz="1600">
                          <a:solidFill>
                            <a:srgbClr val="333333"/>
                          </a:solidFill>
                          <a:latin typeface="Poppins"/>
                          <a:ea typeface="Poppins"/>
                          <a:cs typeface="Poppins"/>
                          <a:sym typeface="Poppins"/>
                        </a:rPr>
                        <a:t>to a family that gave them </a:t>
                      </a:r>
                      <a:r>
                        <a:rPr lang="en" sz="1600">
                          <a:solidFill>
                            <a:srgbClr val="333333"/>
                          </a:solidFill>
                          <a:latin typeface="Poppins"/>
                          <a:ea typeface="Poppins"/>
                          <a:cs typeface="Poppins"/>
                          <a:sym typeface="Poppins"/>
                        </a:rPr>
                        <a:t>improved</a:t>
                      </a:r>
                      <a:r>
                        <a:rPr lang="en" sz="1600">
                          <a:solidFill>
                            <a:srgbClr val="333333"/>
                          </a:solidFill>
                          <a:latin typeface="Poppins"/>
                          <a:ea typeface="Poppins"/>
                          <a:cs typeface="Poppins"/>
                          <a:sym typeface="Poppins"/>
                        </a:rPr>
                        <a:t> access:</a:t>
                      </a:r>
                      <a:endParaRPr sz="1600">
                        <a:solidFill>
                          <a:srgbClr val="333333"/>
                        </a:solidFill>
                        <a:latin typeface="Poppins"/>
                        <a:ea typeface="Poppins"/>
                        <a:cs typeface="Poppins"/>
                        <a:sym typeface="Poppins"/>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Clr>
                          <a:schemeClr val="hlink"/>
                        </a:buClr>
                        <a:buSzPts val="1100"/>
                        <a:buFont typeface="Arial"/>
                        <a:buNone/>
                      </a:pPr>
                      <a:r>
                        <a:rPr lang="en" sz="1600">
                          <a:solidFill>
                            <a:srgbClr val="333333"/>
                          </a:solidFill>
                          <a:latin typeface="Poppins"/>
                          <a:ea typeface="Poppins"/>
                          <a:cs typeface="Poppins"/>
                          <a:sym typeface="Poppins"/>
                        </a:rPr>
                        <a:t>A time I</a:t>
                      </a:r>
                      <a:r>
                        <a:rPr b="1" lang="en" sz="1600">
                          <a:solidFill>
                            <a:srgbClr val="333333"/>
                          </a:solidFill>
                          <a:latin typeface="Poppins"/>
                          <a:ea typeface="Poppins"/>
                          <a:cs typeface="Poppins"/>
                          <a:sym typeface="Poppins"/>
                        </a:rPr>
                        <a:t> helped amplify </a:t>
                      </a:r>
                      <a:r>
                        <a:rPr lang="en" sz="1600">
                          <a:solidFill>
                            <a:srgbClr val="333333"/>
                          </a:solidFill>
                          <a:latin typeface="Poppins"/>
                          <a:ea typeface="Poppins"/>
                          <a:cs typeface="Poppins"/>
                          <a:sym typeface="Poppins"/>
                        </a:rPr>
                        <a:t>a family member’s voice to good effect:</a:t>
                      </a:r>
                      <a:endParaRPr sz="1600">
                        <a:solidFill>
                          <a:srgbClr val="333333"/>
                        </a:solidFill>
                        <a:latin typeface="Poppins"/>
                        <a:ea typeface="Poppins"/>
                        <a:cs typeface="Poppins"/>
                        <a:sym typeface="Poppins"/>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4"/>
                    </a:solidFill>
                  </a:tcPr>
                </a:tc>
              </a:tr>
              <a:tr h="1305750">
                <a:tc>
                  <a:txBody>
                    <a:bodyPr/>
                    <a:lstStyle/>
                    <a:p>
                      <a:pPr indent="0" lvl="0" marL="0" rtl="0" algn="l">
                        <a:spcBef>
                          <a:spcPts val="0"/>
                        </a:spcBef>
                        <a:spcAft>
                          <a:spcPts val="0"/>
                        </a:spcAft>
                        <a:buNone/>
                      </a:pPr>
                      <a:r>
                        <a:t/>
                      </a:r>
                      <a:endParaRPr i="1" sz="1600">
                        <a:solidFill>
                          <a:srgbClr val="333333"/>
                        </a:solidFill>
                        <a:latin typeface="Poppins"/>
                        <a:ea typeface="Poppins"/>
                        <a:cs typeface="Poppins"/>
                        <a:sym typeface="Poppins"/>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i="1" lang="en" sz="1600">
                          <a:solidFill>
                            <a:srgbClr val="333333"/>
                          </a:solidFill>
                          <a:latin typeface="Poppins"/>
                          <a:ea typeface="Poppins"/>
                          <a:cs typeface="Poppins"/>
                          <a:sym typeface="Poppins"/>
                        </a:rPr>
                        <a:t>I created an organizational flow chart to help my families navigate school and district administration. </a:t>
                      </a:r>
                      <a:endParaRPr i="1" sz="1600">
                        <a:solidFill>
                          <a:srgbClr val="333333"/>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t/>
                      </a:r>
                      <a:endParaRPr i="1" sz="1600">
                        <a:solidFill>
                          <a:srgbClr val="333333"/>
                        </a:solidFill>
                        <a:latin typeface="Poppins"/>
                        <a:ea typeface="Poppins"/>
                        <a:cs typeface="Poppins"/>
                        <a:sym typeface="Poppins"/>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sp>
        <p:nvSpPr>
          <p:cNvPr id="2413" name="Google Shape;2413;p98">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14" name="Google Shape;2414;p98">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15" name="Google Shape;2415;p98">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16" name="Google Shape;2416;p98">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17" name="Google Shape;2417;p98">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18" name="Google Shape;2418;p98">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19" name="Google Shape;2419;p98">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20" name="Google Shape;2420;p98">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21" name="Google Shape;2421;p98">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22" name="Google Shape;2422;p98">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grpSp>
        <p:nvGrpSpPr>
          <p:cNvPr id="687" name="Google Shape;687;p27"/>
          <p:cNvGrpSpPr/>
          <p:nvPr/>
        </p:nvGrpSpPr>
        <p:grpSpPr>
          <a:xfrm>
            <a:off x="224350" y="224350"/>
            <a:ext cx="7116900" cy="9597300"/>
            <a:chOff x="224350" y="224350"/>
            <a:chExt cx="7116900" cy="9597300"/>
          </a:xfrm>
        </p:grpSpPr>
        <p:sp>
          <p:nvSpPr>
            <p:cNvPr id="688" name="Google Shape;688;p27"/>
            <p:cNvSpPr/>
            <p:nvPr/>
          </p:nvSpPr>
          <p:spPr>
            <a:xfrm>
              <a:off x="224350" y="224350"/>
              <a:ext cx="6967500" cy="95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7"/>
            <p:cNvSpPr/>
            <p:nvPr/>
          </p:nvSpPr>
          <p:spPr>
            <a:xfrm rot="5400000">
              <a:off x="6936250" y="479950"/>
              <a:ext cx="660600" cy="149400"/>
            </a:xfrm>
            <a:prstGeom prst="triangle">
              <a:avLst>
                <a:gd fmla="val 5088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0" name="Google Shape;690;p27"/>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01</a:t>
            </a:r>
            <a:endParaRPr/>
          </a:p>
        </p:txBody>
      </p:sp>
      <p:cxnSp>
        <p:nvCxnSpPr>
          <p:cNvPr id="691" name="Google Shape;691;p27"/>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692" name="Google Shape;692;p27"/>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262626"/>
                </a:solidFill>
              </a:rPr>
              <a:t>From Emergency Remote Teaching (ERT) to Teaching Across Learning Environments (TALE)</a:t>
            </a:r>
            <a:endParaRPr/>
          </a:p>
        </p:txBody>
      </p:sp>
      <p:sp>
        <p:nvSpPr>
          <p:cNvPr id="693" name="Google Shape;693;p27">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94" name="Google Shape;694;p27">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95" name="Google Shape;695;p27">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96" name="Google Shape;696;p27">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97" name="Google Shape;697;p27">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98" name="Google Shape;698;p27">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99" name="Google Shape;699;p27">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700" name="Google Shape;700;p27">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701" name="Google Shape;701;p27">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702" name="Google Shape;702;p27">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703" name="Google Shape;703;p27">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4" name="Google Shape;704;p27">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5" name="Google Shape;705;p27">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6" name="Google Shape;706;p27">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7" name="Google Shape;707;p27">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8" name="Google Shape;708;p27">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9" name="Google Shape;709;p27">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10" name="Google Shape;710;p27">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11" name="Google Shape;711;p27">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12" name="Google Shape;712;p27">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713" name="Google Shape;713;p27">
            <a:hlinkClick action="ppaction://hlinksldjump" r:id="rId23"/>
          </p:cNvPr>
          <p:cNvPicPr preferRelativeResize="0"/>
          <p:nvPr/>
        </p:nvPicPr>
        <p:blipFill>
          <a:blip r:embed="rId24">
            <a:alphaModFix/>
          </a:blip>
          <a:stretch>
            <a:fillRect/>
          </a:stretch>
        </p:blipFill>
        <p:spPr>
          <a:xfrm>
            <a:off x="338500" y="9135150"/>
            <a:ext cx="580200" cy="5802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6" name="Shape 2426"/>
        <p:cNvGrpSpPr/>
        <p:nvPr/>
      </p:nvGrpSpPr>
      <p:grpSpPr>
        <a:xfrm>
          <a:off x="0" y="0"/>
          <a:ext cx="0" cy="0"/>
          <a:chOff x="0" y="0"/>
          <a:chExt cx="0" cy="0"/>
        </a:xfrm>
      </p:grpSpPr>
      <p:sp>
        <p:nvSpPr>
          <p:cNvPr id="2427" name="Google Shape;2427;p99"/>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1.8.2 - </a:t>
            </a:r>
            <a:r>
              <a:rPr lang="en" sz="3600"/>
              <a:t>Removing Barriers to Participation</a:t>
            </a:r>
            <a:endParaRPr sz="3600"/>
          </a:p>
        </p:txBody>
      </p:sp>
      <p:sp>
        <p:nvSpPr>
          <p:cNvPr id="2428" name="Google Shape;2428;p99"/>
          <p:cNvSpPr txBox="1"/>
          <p:nvPr>
            <p:ph idx="1" type="body"/>
          </p:nvPr>
        </p:nvSpPr>
        <p:spPr>
          <a:xfrm>
            <a:off x="374550" y="1501550"/>
            <a:ext cx="6514500" cy="686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ESTABLISH: Reflection for Action</a:t>
            </a:r>
            <a:endParaRPr b="1"/>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15000"/>
              </a:lnSpc>
              <a:spcBef>
                <a:spcPts val="0"/>
              </a:spcBef>
              <a:spcAft>
                <a:spcPts val="0"/>
              </a:spcAft>
              <a:buClr>
                <a:schemeClr val="hlink"/>
              </a:buClr>
              <a:buSzPts val="1900"/>
              <a:buFont typeface="Esteban"/>
              <a:buChar char="●"/>
            </a:pPr>
            <a:r>
              <a:rPr lang="en">
                <a:solidFill>
                  <a:schemeClr val="hlink"/>
                </a:solidFill>
              </a:rPr>
              <a:t>Use the table </a:t>
            </a:r>
            <a:r>
              <a:rPr i="1" lang="en">
                <a:solidFill>
                  <a:schemeClr val="hlink"/>
                </a:solidFill>
              </a:rPr>
              <a:t>on the following page</a:t>
            </a:r>
            <a:r>
              <a:rPr lang="en">
                <a:solidFill>
                  <a:schemeClr val="hlink"/>
                </a:solidFill>
              </a:rPr>
              <a:t> to </a:t>
            </a:r>
            <a:r>
              <a:rPr lang="en">
                <a:solidFill>
                  <a:schemeClr val="hlink"/>
                </a:solidFill>
              </a:rPr>
              <a:t>think about how you communicate with families about your partnership. </a:t>
            </a:r>
            <a:endParaRPr>
              <a:solidFill>
                <a:schemeClr val="hlink"/>
              </a:solidFill>
            </a:endParaRPr>
          </a:p>
          <a:p>
            <a:pPr indent="-349250" lvl="0" marL="457200" rtl="0" algn="l">
              <a:lnSpc>
                <a:spcPct val="115000"/>
              </a:lnSpc>
              <a:spcBef>
                <a:spcPts val="0"/>
              </a:spcBef>
              <a:spcAft>
                <a:spcPts val="0"/>
              </a:spcAft>
              <a:buClr>
                <a:schemeClr val="hlink"/>
              </a:buClr>
              <a:buSzPts val="1900"/>
              <a:buFont typeface="Noto Sans Symbols"/>
              <a:buChar char="●"/>
            </a:pPr>
            <a:r>
              <a:rPr lang="en">
                <a:solidFill>
                  <a:schemeClr val="hlink"/>
                </a:solidFill>
              </a:rPr>
              <a:t>In the first column are possible or common </a:t>
            </a:r>
            <a:r>
              <a:rPr lang="en">
                <a:solidFill>
                  <a:schemeClr val="hlink"/>
                </a:solidFill>
              </a:rPr>
              <a:t>expectations</a:t>
            </a:r>
            <a:r>
              <a:rPr lang="en">
                <a:solidFill>
                  <a:schemeClr val="hlink"/>
                </a:solidFill>
              </a:rPr>
              <a:t> that teachers have of families. </a:t>
            </a:r>
            <a:endParaRPr>
              <a:solidFill>
                <a:schemeClr val="hlink"/>
              </a:solidFill>
            </a:endParaRPr>
          </a:p>
          <a:p>
            <a:pPr indent="-349250" lvl="1" marL="914400" rtl="0" algn="l">
              <a:lnSpc>
                <a:spcPct val="115000"/>
              </a:lnSpc>
              <a:spcBef>
                <a:spcPts val="0"/>
              </a:spcBef>
              <a:spcAft>
                <a:spcPts val="0"/>
              </a:spcAft>
              <a:buClr>
                <a:schemeClr val="hlink"/>
              </a:buClr>
              <a:buSzPts val="1900"/>
              <a:buFont typeface="Courier New"/>
              <a:buChar char="○"/>
            </a:pPr>
            <a:r>
              <a:rPr lang="en" sz="1900">
                <a:solidFill>
                  <a:schemeClr val="hlink"/>
                </a:solidFill>
              </a:rPr>
              <a:t>You can delete or add to the list of expectations. </a:t>
            </a:r>
            <a:endParaRPr sz="1900">
              <a:solidFill>
                <a:schemeClr val="hlink"/>
              </a:solidFill>
            </a:endParaRPr>
          </a:p>
          <a:p>
            <a:pPr indent="-349250" lvl="1" marL="914400" rtl="0" algn="l">
              <a:lnSpc>
                <a:spcPct val="115000"/>
              </a:lnSpc>
              <a:spcBef>
                <a:spcPts val="0"/>
              </a:spcBef>
              <a:spcAft>
                <a:spcPts val="0"/>
              </a:spcAft>
              <a:buClr>
                <a:schemeClr val="hlink"/>
              </a:buClr>
              <a:buSzPts val="1900"/>
              <a:buFont typeface="Courier New"/>
              <a:buChar char="○"/>
            </a:pPr>
            <a:r>
              <a:rPr lang="en" sz="1900">
                <a:solidFill>
                  <a:schemeClr val="hlink"/>
                </a:solidFill>
              </a:rPr>
              <a:t>In other words, what kinds of support do you expect caregivers to </a:t>
            </a:r>
            <a:r>
              <a:rPr lang="en" sz="1900">
                <a:solidFill>
                  <a:schemeClr val="hlink"/>
                </a:solidFill>
              </a:rPr>
              <a:t>provide</a:t>
            </a:r>
            <a:r>
              <a:rPr lang="en" sz="1900">
                <a:solidFill>
                  <a:schemeClr val="hlink"/>
                </a:solidFill>
              </a:rPr>
              <a:t> their children to support their schoolwork? </a:t>
            </a:r>
            <a:endParaRPr sz="1900">
              <a:solidFill>
                <a:schemeClr val="hlink"/>
              </a:solidFill>
            </a:endParaRPr>
          </a:p>
          <a:p>
            <a:pPr indent="-349250" lvl="0" marL="457200" rtl="0" algn="l">
              <a:lnSpc>
                <a:spcPct val="115000"/>
              </a:lnSpc>
              <a:spcBef>
                <a:spcPts val="0"/>
              </a:spcBef>
              <a:spcAft>
                <a:spcPts val="0"/>
              </a:spcAft>
              <a:buClr>
                <a:schemeClr val="hlink"/>
              </a:buClr>
              <a:buSzPts val="1900"/>
              <a:buFont typeface="Noto Sans Symbols"/>
              <a:buChar char="●"/>
            </a:pPr>
            <a:r>
              <a:rPr lang="en">
                <a:solidFill>
                  <a:schemeClr val="hlink"/>
                </a:solidFill>
              </a:rPr>
              <a:t>In the second </a:t>
            </a:r>
            <a:r>
              <a:rPr lang="en">
                <a:solidFill>
                  <a:schemeClr val="hlink"/>
                </a:solidFill>
              </a:rPr>
              <a:t>column</a:t>
            </a:r>
            <a:r>
              <a:rPr lang="en">
                <a:solidFill>
                  <a:schemeClr val="hlink"/>
                </a:solidFill>
              </a:rPr>
              <a:t>, note the resources or conditions families need to meet these expectations. </a:t>
            </a:r>
            <a:endParaRPr>
              <a:solidFill>
                <a:schemeClr val="hlink"/>
              </a:solidFill>
            </a:endParaRPr>
          </a:p>
          <a:p>
            <a:pPr indent="-349250" lvl="0" marL="457200" rtl="0" algn="l">
              <a:lnSpc>
                <a:spcPct val="115000"/>
              </a:lnSpc>
              <a:spcBef>
                <a:spcPts val="0"/>
              </a:spcBef>
              <a:spcAft>
                <a:spcPts val="0"/>
              </a:spcAft>
              <a:buClr>
                <a:schemeClr val="hlink"/>
              </a:buClr>
              <a:buSzPts val="1900"/>
              <a:buFont typeface="Noto Sans Symbols"/>
              <a:buChar char="●"/>
            </a:pPr>
            <a:r>
              <a:rPr lang="en">
                <a:solidFill>
                  <a:schemeClr val="hlink"/>
                </a:solidFill>
              </a:rPr>
              <a:t>In the third column, </a:t>
            </a:r>
            <a:r>
              <a:rPr lang="en">
                <a:solidFill>
                  <a:schemeClr val="hlink"/>
                </a:solidFill>
              </a:rPr>
              <a:t>what</a:t>
            </a:r>
            <a:r>
              <a:rPr lang="en">
                <a:solidFill>
                  <a:schemeClr val="hlink"/>
                </a:solidFill>
              </a:rPr>
              <a:t> barriers may families encounter in offering support to their children for schoolwork? </a:t>
            </a:r>
            <a:endParaRPr>
              <a:solidFill>
                <a:schemeClr val="hlink"/>
              </a:solidFill>
            </a:endParaRPr>
          </a:p>
          <a:p>
            <a:pPr indent="-349250" lvl="0" marL="457200" rtl="0" algn="l">
              <a:lnSpc>
                <a:spcPct val="115000"/>
              </a:lnSpc>
              <a:spcBef>
                <a:spcPts val="0"/>
              </a:spcBef>
              <a:spcAft>
                <a:spcPts val="0"/>
              </a:spcAft>
              <a:buClr>
                <a:schemeClr val="hlink"/>
              </a:buClr>
              <a:buSzPts val="1900"/>
              <a:buFont typeface="Noto Sans Symbols"/>
              <a:buChar char="●"/>
            </a:pPr>
            <a:r>
              <a:rPr lang="en">
                <a:solidFill>
                  <a:schemeClr val="hlink"/>
                </a:solidFill>
              </a:rPr>
              <a:t>In the last column, if there are barriers, what is a supportive work-around that you can offer?</a:t>
            </a:r>
            <a:endParaRPr>
              <a:solidFill>
                <a:schemeClr val="hlink"/>
              </a:solidFill>
            </a:endParaRPr>
          </a:p>
        </p:txBody>
      </p:sp>
      <p:sp>
        <p:nvSpPr>
          <p:cNvPr id="2429" name="Google Shape;2429;p99">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30" name="Google Shape;2430;p99">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31" name="Google Shape;2431;p99">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32" name="Google Shape;2432;p99">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33" name="Google Shape;2433;p99">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34" name="Google Shape;2434;p99">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35" name="Google Shape;2435;p99">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36" name="Google Shape;2436;p99">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37" name="Google Shape;2437;p99">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38" name="Google Shape;2438;p99">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39" name="Google Shape;2439;p99">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40" name="Google Shape;2440;p99">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41" name="Google Shape;2441;p99">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42" name="Google Shape;2442;p99">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43" name="Google Shape;2443;p99">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44" name="Google Shape;2444;p99">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45" name="Google Shape;2445;p99">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46" name="Google Shape;2446;p99">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47" name="Google Shape;2447;p99">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48" name="Google Shape;2448;p99">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49" name="Google Shape;2449;p99"/>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3" name="Shape 2453"/>
        <p:cNvGrpSpPr/>
        <p:nvPr/>
      </p:nvGrpSpPr>
      <p:grpSpPr>
        <a:xfrm>
          <a:off x="0" y="0"/>
          <a:ext cx="0" cy="0"/>
          <a:chOff x="0" y="0"/>
          <a:chExt cx="0" cy="0"/>
        </a:xfrm>
      </p:grpSpPr>
      <p:sp>
        <p:nvSpPr>
          <p:cNvPr id="2454" name="Google Shape;2454;p100"/>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1.8.2 - </a:t>
            </a:r>
            <a:r>
              <a:rPr lang="en" sz="3600"/>
              <a:t>Removing Barriers to Participation (Continued)</a:t>
            </a:r>
            <a:endParaRPr sz="3600"/>
          </a:p>
        </p:txBody>
      </p:sp>
      <p:sp>
        <p:nvSpPr>
          <p:cNvPr id="2455" name="Google Shape;2455;p100">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56" name="Google Shape;2456;p100">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57" name="Google Shape;2457;p100">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58" name="Google Shape;2458;p100">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59" name="Google Shape;2459;p100">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60" name="Google Shape;2460;p100">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61" name="Google Shape;2461;p100">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62" name="Google Shape;2462;p100">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63" name="Google Shape;2463;p100">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64" name="Google Shape;2464;p100">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65" name="Google Shape;2465;p100">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66" name="Google Shape;2466;p100">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67" name="Google Shape;2467;p100">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68" name="Google Shape;2468;p100">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69" name="Google Shape;2469;p100">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70" name="Google Shape;2470;p100">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71" name="Google Shape;2471;p100">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72" name="Google Shape;2472;p100">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73" name="Google Shape;2473;p100">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74" name="Google Shape;2474;p100">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2475" name="Google Shape;2475;p100"/>
          <p:cNvGraphicFramePr/>
          <p:nvPr/>
        </p:nvGraphicFramePr>
        <p:xfrm>
          <a:off x="504825" y="1699100"/>
          <a:ext cx="3000000" cy="3000000"/>
        </p:xfrm>
        <a:graphic>
          <a:graphicData uri="http://schemas.openxmlformats.org/drawingml/2006/table">
            <a:tbl>
              <a:tblPr>
                <a:noFill/>
                <a:tableStyleId>{FC72AE3C-9F97-4905-AC4B-5E5AFB15FA01}</a:tableStyleId>
              </a:tblPr>
              <a:tblGrid>
                <a:gridCol w="1610925"/>
                <a:gridCol w="1610925"/>
                <a:gridCol w="1610925"/>
                <a:gridCol w="1610925"/>
              </a:tblGrid>
              <a:tr h="612625">
                <a:tc>
                  <a:txBody>
                    <a:bodyPr/>
                    <a:lstStyle/>
                    <a:p>
                      <a:pPr indent="0" lvl="0" marL="0" rtl="0" algn="l">
                        <a:spcBef>
                          <a:spcPts val="0"/>
                        </a:spcBef>
                        <a:spcAft>
                          <a:spcPts val="0"/>
                        </a:spcAft>
                        <a:buNone/>
                      </a:pPr>
                      <a:r>
                        <a:rPr b="1" lang="en">
                          <a:latin typeface="Poppins"/>
                          <a:ea typeface="Poppins"/>
                          <a:cs typeface="Poppins"/>
                          <a:sym typeface="Poppins"/>
                        </a:rPr>
                        <a:t>Teacher Expectations of Family (Delete or add your own.)</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Poppins"/>
                          <a:ea typeface="Poppins"/>
                          <a:cs typeface="Poppins"/>
                          <a:sym typeface="Poppins"/>
                        </a:rPr>
                        <a:t>Resources or Conditions Needed by Family to Meet Expectations</a:t>
                      </a:r>
                      <a:endParaRPr b="1">
                        <a:latin typeface="Poppins"/>
                        <a:ea typeface="Poppins"/>
                        <a:cs typeface="Poppins"/>
                        <a:sym typeface="Poppins"/>
                      </a:endParaRPr>
                    </a:p>
                    <a:p>
                      <a:pPr indent="0" lvl="0" marL="0" rtl="0" algn="l">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Poppins"/>
                          <a:ea typeface="Poppins"/>
                          <a:cs typeface="Poppins"/>
                          <a:sym typeface="Poppins"/>
                        </a:rPr>
                        <a:t>Possible Barriers To Meeting Expectations</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Poppins"/>
                          <a:ea typeface="Poppins"/>
                          <a:cs typeface="Poppins"/>
                          <a:sym typeface="Poppins"/>
                        </a:rPr>
                        <a:t>When Necessary: Is There A Possible Work-Around?</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268275">
                <a:tc>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Provide a place for doing schoolwork</a:t>
                      </a:r>
                      <a:endParaRPr b="1">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100000">
                <a:tc>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Check that schoolwork is completed every night</a:t>
                      </a:r>
                      <a:endParaRPr b="1">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i="1" lang="en">
                          <a:solidFill>
                            <a:srgbClr val="262626"/>
                          </a:solidFill>
                          <a:latin typeface="Poppins"/>
                          <a:ea typeface="Poppins"/>
                          <a:cs typeface="Poppins"/>
                          <a:sym typeface="Poppins"/>
                        </a:rPr>
                        <a:t>Example: Work schedule that overlaps with homework time</a:t>
                      </a:r>
                      <a:endParaRPr b="1" i="1">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835400">
                <a:tc>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Ask </a:t>
                      </a:r>
                      <a:r>
                        <a:rPr lang="en">
                          <a:solidFill>
                            <a:srgbClr val="262626"/>
                          </a:solidFill>
                          <a:latin typeface="Poppins"/>
                          <a:ea typeface="Poppins"/>
                          <a:cs typeface="Poppins"/>
                          <a:sym typeface="Poppins"/>
                        </a:rPr>
                        <a:t>their </a:t>
                      </a:r>
                      <a:r>
                        <a:rPr lang="en">
                          <a:solidFill>
                            <a:srgbClr val="262626"/>
                          </a:solidFill>
                          <a:latin typeface="Poppins"/>
                          <a:ea typeface="Poppins"/>
                          <a:cs typeface="Poppins"/>
                          <a:sym typeface="Poppins"/>
                        </a:rPr>
                        <a:t>children about what they are learning </a:t>
                      </a:r>
                      <a:endParaRPr>
                        <a:solidFill>
                          <a:srgbClr val="262626"/>
                        </a:solidFill>
                        <a:latin typeface="Poppins"/>
                        <a:ea typeface="Poppins"/>
                        <a:cs typeface="Poppins"/>
                        <a:sym typeface="Poppins"/>
                      </a:endParaRPr>
                    </a:p>
                    <a:p>
                      <a:pPr indent="0" lvl="0" marL="0" rtl="0" algn="l">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i="1" lang="en">
                          <a:solidFill>
                            <a:srgbClr val="262626"/>
                          </a:solidFill>
                          <a:latin typeface="Poppins"/>
                          <a:ea typeface="Poppins"/>
                          <a:cs typeface="Poppins"/>
                          <a:sym typeface="Poppins"/>
                        </a:rPr>
                        <a:t>Example: Students may say little. Will update my class Google site weekly for families.</a:t>
                      </a:r>
                      <a:endParaRPr b="1">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612625">
                <a:tc>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Keep in regular contact with you about their student’s progress</a:t>
                      </a:r>
                      <a:endParaRPr b="1">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612625">
                <a:tc>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Reach out with any questions that might arise about schoolwork </a:t>
                      </a:r>
                      <a:endParaRPr b="1">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612625">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9" name="Shape 2479"/>
        <p:cNvGrpSpPr/>
        <p:nvPr/>
      </p:nvGrpSpPr>
      <p:grpSpPr>
        <a:xfrm>
          <a:off x="0" y="0"/>
          <a:ext cx="0" cy="0"/>
          <a:chOff x="0" y="0"/>
          <a:chExt cx="0" cy="0"/>
        </a:xfrm>
      </p:grpSpPr>
      <p:sp>
        <p:nvSpPr>
          <p:cNvPr id="2480" name="Google Shape;2480;p101"/>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1.8.3 - </a:t>
            </a:r>
            <a:r>
              <a:rPr lang="en"/>
              <a:t>Developing a Warm Welcome</a:t>
            </a:r>
            <a:endParaRPr/>
          </a:p>
          <a:p>
            <a:pPr indent="0" lvl="0" marL="0" rtl="0" algn="l">
              <a:spcBef>
                <a:spcPts val="0"/>
              </a:spcBef>
              <a:spcAft>
                <a:spcPts val="0"/>
              </a:spcAft>
              <a:buNone/>
            </a:pPr>
            <a:r>
              <a:t/>
            </a:r>
            <a:endParaRPr/>
          </a:p>
        </p:txBody>
      </p:sp>
      <p:sp>
        <p:nvSpPr>
          <p:cNvPr id="2481" name="Google Shape;2481;p101"/>
          <p:cNvSpPr txBox="1"/>
          <p:nvPr>
            <p:ph idx="1" type="body"/>
          </p:nvPr>
        </p:nvSpPr>
        <p:spPr>
          <a:xfrm>
            <a:off x="374550" y="1624975"/>
            <a:ext cx="6514500" cy="7958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hlink"/>
                </a:solidFill>
              </a:rPr>
              <a:t>Put your ideas into action and create a functional communication for families that you can use.</a:t>
            </a:r>
            <a:endParaRPr>
              <a:solidFill>
                <a:schemeClr val="hlink"/>
              </a:solidFill>
            </a:endParaRPr>
          </a:p>
          <a:p>
            <a:pPr indent="0" lvl="0" marL="0" rtl="0" algn="l">
              <a:lnSpc>
                <a:spcPct val="115000"/>
              </a:lnSpc>
              <a:spcBef>
                <a:spcPts val="0"/>
              </a:spcBef>
              <a:spcAft>
                <a:spcPts val="0"/>
              </a:spcAft>
              <a:buNone/>
            </a:pPr>
            <a:r>
              <a:t/>
            </a:r>
            <a:endParaRPr sz="1300">
              <a:solidFill>
                <a:schemeClr val="hlink"/>
              </a:solidFill>
            </a:endParaRPr>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15000"/>
              </a:lnSpc>
              <a:spcBef>
                <a:spcPts val="0"/>
              </a:spcBef>
              <a:spcAft>
                <a:spcPts val="0"/>
              </a:spcAft>
              <a:buClr>
                <a:schemeClr val="hlink"/>
              </a:buClr>
              <a:buSzPts val="1900"/>
              <a:buChar char="●"/>
            </a:pPr>
            <a:r>
              <a:rPr lang="en">
                <a:solidFill>
                  <a:schemeClr val="hlink"/>
                </a:solidFill>
              </a:rPr>
              <a:t>Create two “welcome” communications for families, explaining communication routines, e.g., how often you plan to communicate, what types of communication you use, and who to contact in different scenarios. </a:t>
            </a:r>
            <a:endParaRPr>
              <a:solidFill>
                <a:schemeClr val="hlink"/>
              </a:solidFill>
            </a:endParaRPr>
          </a:p>
          <a:p>
            <a:pPr indent="-349250" lvl="0" marL="457200" rtl="0" algn="l">
              <a:lnSpc>
                <a:spcPct val="115000"/>
              </a:lnSpc>
              <a:spcBef>
                <a:spcPts val="0"/>
              </a:spcBef>
              <a:spcAft>
                <a:spcPts val="0"/>
              </a:spcAft>
              <a:buClr>
                <a:schemeClr val="hlink"/>
              </a:buClr>
              <a:buSzPts val="1900"/>
              <a:buChar char="●"/>
            </a:pPr>
            <a:r>
              <a:rPr lang="en">
                <a:solidFill>
                  <a:schemeClr val="hlink"/>
                </a:solidFill>
              </a:rPr>
              <a:t>The objective is to open lines of communication with parents/family members and to create a welcoming environment for them to voice their comments or questions.</a:t>
            </a:r>
            <a:endParaRPr>
              <a:solidFill>
                <a:schemeClr val="hlink"/>
              </a:solidFill>
            </a:endParaRPr>
          </a:p>
          <a:p>
            <a:pPr indent="0" lvl="0" marL="457200" rtl="0" algn="l">
              <a:lnSpc>
                <a:spcPct val="115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sz="1600">
              <a:solidFill>
                <a:schemeClr val="hlink"/>
              </a:solidFill>
            </a:endParaRPr>
          </a:p>
          <a:p>
            <a:pPr indent="0" lvl="0" marL="457200" rtl="0" algn="l">
              <a:lnSpc>
                <a:spcPct val="115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sp>
        <p:nvSpPr>
          <p:cNvPr id="2482" name="Google Shape;2482;p101">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83" name="Google Shape;2483;p101">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84" name="Google Shape;2484;p101">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85" name="Google Shape;2485;p101">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86" name="Google Shape;2486;p101">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87" name="Google Shape;2487;p101">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88" name="Google Shape;2488;p101">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89" name="Google Shape;2489;p101">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90" name="Google Shape;2490;p101">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91" name="Google Shape;2491;p101">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492" name="Google Shape;2492;p101">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93" name="Google Shape;2493;p101">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94" name="Google Shape;2494;p101">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95" name="Google Shape;2495;p101">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96" name="Google Shape;2496;p101">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97" name="Google Shape;2497;p101">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98" name="Google Shape;2498;p101">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99" name="Google Shape;2499;p101">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00" name="Google Shape;2500;p101">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01" name="Google Shape;2501;p101">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2502" name="Google Shape;2502;p101"/>
          <p:cNvGraphicFramePr/>
          <p:nvPr/>
        </p:nvGraphicFramePr>
        <p:xfrm>
          <a:off x="374550" y="5985740"/>
          <a:ext cx="3000000" cy="3000000"/>
        </p:xfrm>
        <a:graphic>
          <a:graphicData uri="http://schemas.openxmlformats.org/drawingml/2006/table">
            <a:tbl>
              <a:tblPr>
                <a:noFill/>
                <a:tableStyleId>{FC72AE3C-9F97-4905-AC4B-5E5AFB15FA01}</a:tableStyleId>
              </a:tblPr>
              <a:tblGrid>
                <a:gridCol w="3427475"/>
                <a:gridCol w="3087025"/>
              </a:tblGrid>
              <a:tr h="562300">
                <a:tc gridSpan="2">
                  <a:txBody>
                    <a:bodyPr/>
                    <a:lstStyle/>
                    <a:p>
                      <a:pPr indent="0" lvl="0" marL="0" rtl="0" algn="ctr">
                        <a:lnSpc>
                          <a:spcPct val="115000"/>
                        </a:lnSpc>
                        <a:spcBef>
                          <a:spcPts val="0"/>
                        </a:spcBef>
                        <a:spcAft>
                          <a:spcPts val="0"/>
                        </a:spcAft>
                        <a:buClr>
                          <a:schemeClr val="hlink"/>
                        </a:buClr>
                        <a:buSzPts val="1100"/>
                        <a:buFont typeface="Arial"/>
                        <a:buNone/>
                      </a:pPr>
                      <a:r>
                        <a:rPr b="1" lang="en" sz="1600">
                          <a:solidFill>
                            <a:schemeClr val="hlink"/>
                          </a:solidFill>
                          <a:latin typeface="Poppins"/>
                          <a:ea typeface="Poppins"/>
                          <a:cs typeface="Poppins"/>
                          <a:sym typeface="Poppins"/>
                        </a:rPr>
                        <a:t>Some options are:</a:t>
                      </a:r>
                      <a:endParaRPr b="1" sz="1600">
                        <a:latin typeface="Poppins"/>
                        <a:ea typeface="Poppins"/>
                        <a:cs typeface="Poppins"/>
                        <a:sym typeface="Poppins"/>
                      </a:endParaRPr>
                    </a:p>
                  </a:txBody>
                  <a:tcPr marT="91425" marB="91425" marR="91425" marL="91425">
                    <a:lnL cap="flat" cmpd="sng" w="76200">
                      <a:solidFill>
                        <a:schemeClr val="accent4"/>
                      </a:solidFill>
                      <a:prstDash val="solid"/>
                      <a:round/>
                      <a:headEnd len="sm" w="sm" type="none"/>
                      <a:tailEnd len="sm" w="sm" type="none"/>
                    </a:lnL>
                    <a:lnR cap="flat" cmpd="sng" w="76200">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4"/>
                    </a:solidFill>
                  </a:tcPr>
                </a:tc>
                <a:tc hMerge="1"/>
              </a:tr>
              <a:tr h="318650">
                <a:tc>
                  <a:txBody>
                    <a:bodyPr/>
                    <a:lstStyle/>
                    <a:p>
                      <a:pPr indent="0" lvl="0" marL="0" rtl="0" algn="l">
                        <a:lnSpc>
                          <a:spcPct val="115000"/>
                        </a:lnSpc>
                        <a:spcBef>
                          <a:spcPts val="0"/>
                        </a:spcBef>
                        <a:spcAft>
                          <a:spcPts val="0"/>
                        </a:spcAft>
                        <a:buNone/>
                      </a:pPr>
                      <a:r>
                        <a:rPr lang="en" sz="1600">
                          <a:solidFill>
                            <a:schemeClr val="hlink"/>
                          </a:solidFill>
                          <a:latin typeface="Poppins"/>
                          <a:ea typeface="Poppins"/>
                          <a:cs typeface="Poppins"/>
                          <a:sym typeface="Poppins"/>
                        </a:rPr>
                        <a:t>Create a brief </a:t>
                      </a:r>
                      <a:r>
                        <a:rPr lang="en" sz="1600" u="sng">
                          <a:solidFill>
                            <a:schemeClr val="hlink"/>
                          </a:solidFill>
                          <a:latin typeface="Poppins"/>
                          <a:ea typeface="Poppins"/>
                          <a:cs typeface="Poppins"/>
                          <a:sym typeface="Poppins"/>
                          <a:hlinkClick r:id="rId23"/>
                        </a:rPr>
                        <a:t>Flip </a:t>
                      </a:r>
                      <a:r>
                        <a:rPr lang="en" sz="1600">
                          <a:solidFill>
                            <a:schemeClr val="hlink"/>
                          </a:solidFill>
                          <a:latin typeface="Poppins"/>
                          <a:ea typeface="Poppins"/>
                          <a:cs typeface="Poppins"/>
                          <a:sym typeface="Poppins"/>
                        </a:rPr>
                        <a:t>video.</a:t>
                      </a:r>
                      <a:endParaRPr sz="16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sz="1600">
                        <a:latin typeface="Poppins"/>
                        <a:ea typeface="Poppins"/>
                        <a:cs typeface="Poppins"/>
                        <a:sym typeface="Poppins"/>
                      </a:endParaRPr>
                    </a:p>
                  </a:txBody>
                  <a:tcPr marT="91425" marB="91425" marR="91425" marL="91425">
                    <a:lnL cap="flat" cmpd="sng" w="76200">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solidFill>
                            <a:schemeClr val="hlink"/>
                          </a:solidFill>
                          <a:latin typeface="Poppins"/>
                          <a:ea typeface="Poppins"/>
                          <a:cs typeface="Poppins"/>
                          <a:sym typeface="Poppins"/>
                        </a:rPr>
                        <a:t>Create a slidedeck (</a:t>
                      </a:r>
                      <a:r>
                        <a:rPr lang="en" sz="1600" u="sng">
                          <a:solidFill>
                            <a:schemeClr val="hlink"/>
                          </a:solidFill>
                          <a:latin typeface="Poppins"/>
                          <a:ea typeface="Poppins"/>
                          <a:cs typeface="Poppins"/>
                          <a:sym typeface="Poppins"/>
                          <a:hlinkClick r:id="rId24"/>
                        </a:rPr>
                        <a:t>Slides</a:t>
                      </a:r>
                      <a:r>
                        <a:rPr lang="en" sz="1600">
                          <a:solidFill>
                            <a:schemeClr val="hlink"/>
                          </a:solidFill>
                          <a:latin typeface="Poppins"/>
                          <a:ea typeface="Poppins"/>
                          <a:cs typeface="Poppins"/>
                          <a:sym typeface="Poppins"/>
                        </a:rPr>
                        <a:t>; </a:t>
                      </a:r>
                      <a:r>
                        <a:rPr lang="en" sz="1600" u="sng">
                          <a:solidFill>
                            <a:schemeClr val="hlink"/>
                          </a:solidFill>
                          <a:latin typeface="Poppins"/>
                          <a:ea typeface="Poppins"/>
                          <a:cs typeface="Poppins"/>
                          <a:sym typeface="Poppins"/>
                          <a:hlinkClick r:id="rId25"/>
                        </a:rPr>
                        <a:t>PowerPoint</a:t>
                      </a:r>
                      <a:r>
                        <a:rPr lang="en" sz="1600">
                          <a:solidFill>
                            <a:schemeClr val="hlink"/>
                          </a:solidFill>
                          <a:latin typeface="Poppins"/>
                          <a:ea typeface="Poppins"/>
                          <a:cs typeface="Poppins"/>
                          <a:sym typeface="Poppins"/>
                        </a:rPr>
                        <a:t>).</a:t>
                      </a:r>
                      <a:endParaRPr sz="1600">
                        <a:latin typeface="Poppins"/>
                        <a:ea typeface="Poppins"/>
                        <a:cs typeface="Poppins"/>
                        <a:sym typeface="Poppins"/>
                      </a:endParaRPr>
                    </a:p>
                  </a:txBody>
                  <a:tcPr marT="91425" marB="91425" marR="91425" marL="91425">
                    <a:lnL cap="flat" cmpd="sng" w="9525">
                      <a:solidFill>
                        <a:schemeClr val="accent4"/>
                      </a:solidFill>
                      <a:prstDash val="solid"/>
                      <a:round/>
                      <a:headEnd len="sm" w="sm" type="none"/>
                      <a:tailEnd len="sm" w="sm" type="none"/>
                    </a:lnL>
                    <a:lnR cap="flat" cmpd="sng" w="76200">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190600">
                <a:tc>
                  <a:txBody>
                    <a:bodyPr/>
                    <a:lstStyle/>
                    <a:p>
                      <a:pPr indent="0" lvl="0" marL="0" rtl="0" algn="l">
                        <a:lnSpc>
                          <a:spcPct val="115000"/>
                        </a:lnSpc>
                        <a:spcBef>
                          <a:spcPts val="0"/>
                        </a:spcBef>
                        <a:spcAft>
                          <a:spcPts val="0"/>
                        </a:spcAft>
                        <a:buNone/>
                      </a:pPr>
                      <a:r>
                        <a:rPr lang="en" sz="1600">
                          <a:solidFill>
                            <a:schemeClr val="hlink"/>
                          </a:solidFill>
                          <a:latin typeface="Poppins"/>
                          <a:ea typeface="Poppins"/>
                          <a:cs typeface="Poppins"/>
                          <a:sym typeface="Poppins"/>
                        </a:rPr>
                        <a:t>Create a newsletter using </a:t>
                      </a:r>
                      <a:r>
                        <a:rPr lang="en" sz="1600" u="sng">
                          <a:solidFill>
                            <a:schemeClr val="hlink"/>
                          </a:solidFill>
                          <a:latin typeface="Poppins"/>
                          <a:ea typeface="Poppins"/>
                          <a:cs typeface="Poppins"/>
                          <a:sym typeface="Poppins"/>
                          <a:hlinkClick r:id="rId26"/>
                        </a:rPr>
                        <a:t>Canva</a:t>
                      </a:r>
                      <a:r>
                        <a:rPr lang="en" sz="1600">
                          <a:solidFill>
                            <a:schemeClr val="hlink"/>
                          </a:solidFill>
                          <a:latin typeface="Poppins"/>
                          <a:ea typeface="Poppins"/>
                          <a:cs typeface="Poppins"/>
                          <a:sym typeface="Poppins"/>
                        </a:rPr>
                        <a:t>. </a:t>
                      </a:r>
                      <a:endParaRPr sz="1600">
                        <a:latin typeface="Poppins"/>
                        <a:ea typeface="Poppins"/>
                        <a:cs typeface="Poppins"/>
                        <a:sym typeface="Poppins"/>
                      </a:endParaRPr>
                    </a:p>
                  </a:txBody>
                  <a:tcPr marT="91425" marB="91425" marR="91425" marL="91425">
                    <a:lnL cap="flat" cmpd="sng" w="76200">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solidFill>
                            <a:schemeClr val="hlink"/>
                          </a:solidFill>
                          <a:latin typeface="Poppins"/>
                          <a:ea typeface="Poppins"/>
                          <a:cs typeface="Poppins"/>
                          <a:sym typeface="Poppins"/>
                        </a:rPr>
                        <a:t>Create a website using </a:t>
                      </a:r>
                      <a:r>
                        <a:rPr lang="en" sz="1600" u="sng">
                          <a:solidFill>
                            <a:schemeClr val="hlink"/>
                          </a:solidFill>
                          <a:latin typeface="Poppins"/>
                          <a:ea typeface="Poppins"/>
                          <a:cs typeface="Poppins"/>
                          <a:sym typeface="Poppins"/>
                          <a:hlinkClick r:id="rId27"/>
                        </a:rPr>
                        <a:t>Google Sites.</a:t>
                      </a:r>
                      <a:endParaRPr sz="1600">
                        <a:latin typeface="Poppins"/>
                        <a:ea typeface="Poppins"/>
                        <a:cs typeface="Poppins"/>
                        <a:sym typeface="Poppins"/>
                      </a:endParaRPr>
                    </a:p>
                  </a:txBody>
                  <a:tcPr marT="91425" marB="91425" marR="91425" marL="91425">
                    <a:lnL cap="flat" cmpd="sng" w="9525">
                      <a:solidFill>
                        <a:schemeClr val="accent4"/>
                      </a:solidFill>
                      <a:prstDash val="solid"/>
                      <a:round/>
                      <a:headEnd len="sm" w="sm" type="none"/>
                      <a:tailEnd len="sm" w="sm" type="none"/>
                    </a:lnL>
                    <a:lnR cap="flat" cmpd="sng" w="76200">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54600">
                <a:tc>
                  <a:txBody>
                    <a:bodyPr/>
                    <a:lstStyle/>
                    <a:p>
                      <a:pPr indent="0" lvl="0" marL="0" rtl="0" algn="l">
                        <a:lnSpc>
                          <a:spcPct val="115000"/>
                        </a:lnSpc>
                        <a:spcBef>
                          <a:spcPts val="0"/>
                        </a:spcBef>
                        <a:spcAft>
                          <a:spcPts val="0"/>
                        </a:spcAft>
                        <a:buNone/>
                      </a:pPr>
                      <a:r>
                        <a:rPr lang="en" sz="1600">
                          <a:solidFill>
                            <a:schemeClr val="hlink"/>
                          </a:solidFill>
                          <a:latin typeface="Poppins"/>
                          <a:ea typeface="Poppins"/>
                          <a:cs typeface="Poppins"/>
                          <a:sym typeface="Poppins"/>
                        </a:rPr>
                        <a:t>Create a </a:t>
                      </a:r>
                      <a:r>
                        <a:rPr lang="en" sz="1600" u="sng">
                          <a:solidFill>
                            <a:schemeClr val="hlink"/>
                          </a:solidFill>
                          <a:latin typeface="Poppins"/>
                          <a:ea typeface="Poppins"/>
                          <a:cs typeface="Poppins"/>
                          <a:sym typeface="Poppins"/>
                          <a:hlinkClick r:id="rId28"/>
                        </a:rPr>
                        <a:t>Google Classroom</a:t>
                      </a:r>
                      <a:r>
                        <a:rPr lang="en" sz="1600">
                          <a:solidFill>
                            <a:schemeClr val="hlink"/>
                          </a:solidFill>
                          <a:latin typeface="Poppins"/>
                          <a:ea typeface="Poppins"/>
                          <a:cs typeface="Poppins"/>
                          <a:sym typeface="Poppins"/>
                        </a:rPr>
                        <a:t> for families.</a:t>
                      </a:r>
                      <a:endParaRPr sz="1600">
                        <a:latin typeface="Poppins"/>
                        <a:ea typeface="Poppins"/>
                        <a:cs typeface="Poppins"/>
                        <a:sym typeface="Poppins"/>
                      </a:endParaRPr>
                    </a:p>
                  </a:txBody>
                  <a:tcPr marT="91425" marB="91425" marR="91425" marL="91425">
                    <a:lnL cap="flat" cmpd="sng" w="76200">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solidFill>
                            <a:schemeClr val="hlink"/>
                          </a:solidFill>
                          <a:latin typeface="Poppins"/>
                          <a:ea typeface="Poppins"/>
                          <a:cs typeface="Poppins"/>
                          <a:sym typeface="Poppins"/>
                        </a:rPr>
                        <a:t>Create a brief </a:t>
                      </a:r>
                      <a:r>
                        <a:rPr lang="en" sz="1600" u="sng">
                          <a:solidFill>
                            <a:schemeClr val="hlink"/>
                          </a:solidFill>
                          <a:latin typeface="Poppins"/>
                          <a:ea typeface="Poppins"/>
                          <a:cs typeface="Poppins"/>
                          <a:sym typeface="Poppins"/>
                          <a:hlinkClick r:id="rId29"/>
                        </a:rPr>
                        <a:t>voice memo </a:t>
                      </a:r>
                      <a:r>
                        <a:rPr lang="en" sz="1600">
                          <a:solidFill>
                            <a:schemeClr val="hlink"/>
                          </a:solidFill>
                          <a:latin typeface="Poppins"/>
                          <a:ea typeface="Poppins"/>
                          <a:cs typeface="Poppins"/>
                          <a:sym typeface="Poppins"/>
                        </a:rPr>
                        <a:t>or </a:t>
                      </a:r>
                      <a:r>
                        <a:rPr lang="en" sz="1600" u="sng">
                          <a:solidFill>
                            <a:schemeClr val="hlink"/>
                          </a:solidFill>
                          <a:latin typeface="Poppins"/>
                          <a:ea typeface="Poppins"/>
                          <a:cs typeface="Poppins"/>
                          <a:sym typeface="Poppins"/>
                          <a:hlinkClick r:id="rId30"/>
                        </a:rPr>
                        <a:t>podcast</a:t>
                      </a:r>
                      <a:r>
                        <a:rPr lang="en" sz="1600">
                          <a:solidFill>
                            <a:schemeClr val="hlink"/>
                          </a:solidFill>
                          <a:latin typeface="Poppins"/>
                          <a:ea typeface="Poppins"/>
                          <a:cs typeface="Poppins"/>
                          <a:sym typeface="Poppins"/>
                        </a:rPr>
                        <a:t>.</a:t>
                      </a:r>
                      <a:endParaRPr sz="1600">
                        <a:latin typeface="Poppins"/>
                        <a:ea typeface="Poppins"/>
                        <a:cs typeface="Poppins"/>
                        <a:sym typeface="Poppins"/>
                      </a:endParaRPr>
                    </a:p>
                  </a:txBody>
                  <a:tcPr marT="91425" marB="91425" marR="91425" marL="91425">
                    <a:lnL cap="flat" cmpd="sng" w="9525">
                      <a:solidFill>
                        <a:schemeClr val="accent4"/>
                      </a:solidFill>
                      <a:prstDash val="solid"/>
                      <a:round/>
                      <a:headEnd len="sm" w="sm" type="none"/>
                      <a:tailEnd len="sm" w="sm" type="none"/>
                    </a:lnL>
                    <a:lnR cap="flat" cmpd="sng" w="76200">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465350">
                <a:tc gridSpan="2">
                  <a:txBody>
                    <a:bodyPr/>
                    <a:lstStyle/>
                    <a:p>
                      <a:pPr indent="0" lvl="0" marL="0" rtl="0" algn="ctr">
                        <a:lnSpc>
                          <a:spcPct val="115000"/>
                        </a:lnSpc>
                        <a:spcBef>
                          <a:spcPts val="0"/>
                        </a:spcBef>
                        <a:spcAft>
                          <a:spcPts val="0"/>
                        </a:spcAft>
                        <a:buNone/>
                      </a:pPr>
                      <a:r>
                        <a:rPr b="1" lang="en" sz="1600">
                          <a:solidFill>
                            <a:schemeClr val="hlink"/>
                          </a:solidFill>
                          <a:latin typeface="Poppins"/>
                          <a:ea typeface="Poppins"/>
                          <a:cs typeface="Poppins"/>
                          <a:sym typeface="Poppins"/>
                        </a:rPr>
                        <a:t>Post a link to your creations below. </a:t>
                      </a:r>
                      <a:endParaRPr b="1" sz="1600">
                        <a:solidFill>
                          <a:schemeClr val="hlink"/>
                        </a:solidFill>
                        <a:latin typeface="Poppins"/>
                        <a:ea typeface="Poppins"/>
                        <a:cs typeface="Poppins"/>
                        <a:sym typeface="Poppins"/>
                      </a:endParaRPr>
                    </a:p>
                  </a:txBody>
                  <a:tcPr marT="91425" marB="91425" marR="91425" marL="91425">
                    <a:lnL cap="flat" cmpd="sng" w="76200">
                      <a:solidFill>
                        <a:schemeClr val="accent4"/>
                      </a:solidFill>
                      <a:prstDash val="solid"/>
                      <a:round/>
                      <a:headEnd len="sm" w="sm" type="none"/>
                      <a:tailEnd len="sm" w="sm" type="none"/>
                    </a:lnL>
                    <a:lnR cap="flat" cmpd="sng" w="76200">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4"/>
                    </a:solidFill>
                  </a:tcPr>
                </a:tc>
                <a:tc hMerge="1"/>
              </a:tr>
              <a:tr h="465350">
                <a:tc gridSpan="2">
                  <a:txBody>
                    <a:bodyPr/>
                    <a:lstStyle/>
                    <a:p>
                      <a:pPr indent="0" lvl="0" marL="0" rtl="0" algn="l">
                        <a:lnSpc>
                          <a:spcPct val="115000"/>
                        </a:lnSpc>
                        <a:spcBef>
                          <a:spcPts val="0"/>
                        </a:spcBef>
                        <a:spcAft>
                          <a:spcPts val="0"/>
                        </a:spcAft>
                        <a:buNone/>
                      </a:pPr>
                      <a:r>
                        <a:t/>
                      </a:r>
                      <a:endParaRPr sz="16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sz="1600">
                        <a:solidFill>
                          <a:schemeClr val="hlink"/>
                        </a:solidFill>
                        <a:latin typeface="Poppins"/>
                        <a:ea typeface="Poppins"/>
                        <a:cs typeface="Poppins"/>
                        <a:sym typeface="Poppins"/>
                      </a:endParaRPr>
                    </a:p>
                  </a:txBody>
                  <a:tcPr marT="91425" marB="91425" marR="91425" marL="91425">
                    <a:lnL cap="flat" cmpd="sng" w="76200">
                      <a:solidFill>
                        <a:schemeClr val="accent4"/>
                      </a:solidFill>
                      <a:prstDash val="solid"/>
                      <a:round/>
                      <a:headEnd len="sm" w="sm" type="none"/>
                      <a:tailEnd len="sm" w="sm" type="none"/>
                    </a:lnL>
                    <a:lnR cap="flat" cmpd="sng" w="76200">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76200">
                      <a:solidFill>
                        <a:schemeClr val="accent4"/>
                      </a:solidFill>
                      <a:prstDash val="solid"/>
                      <a:round/>
                      <a:headEnd len="sm" w="sm" type="none"/>
                      <a:tailEnd len="sm" w="sm" type="none"/>
                    </a:lnB>
                  </a:tcPr>
                </a:tc>
                <a:tc hMerge="1"/>
              </a:tr>
            </a:tbl>
          </a:graphicData>
        </a:graphic>
      </p:graphicFrame>
      <p:pic>
        <p:nvPicPr>
          <p:cNvPr id="2503" name="Google Shape;2503;p101"/>
          <p:cNvPicPr preferRelativeResize="0"/>
          <p:nvPr/>
        </p:nvPicPr>
        <p:blipFill rotWithShape="1">
          <a:blip r:embed="rId31">
            <a:alphaModFix/>
          </a:blip>
          <a:srcRect b="2189" l="0" r="0" t="2180"/>
          <a:stretch/>
        </p:blipFill>
        <p:spPr>
          <a:xfrm>
            <a:off x="6056625" y="33625"/>
            <a:ext cx="1158600" cy="115860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7" name="Shape 2507"/>
        <p:cNvGrpSpPr/>
        <p:nvPr/>
      </p:nvGrpSpPr>
      <p:grpSpPr>
        <a:xfrm>
          <a:off x="0" y="0"/>
          <a:ext cx="0" cy="0"/>
          <a:chOff x="0" y="0"/>
          <a:chExt cx="0" cy="0"/>
        </a:xfrm>
      </p:grpSpPr>
      <p:grpSp>
        <p:nvGrpSpPr>
          <p:cNvPr id="2508" name="Google Shape;2508;p102"/>
          <p:cNvGrpSpPr/>
          <p:nvPr/>
        </p:nvGrpSpPr>
        <p:grpSpPr>
          <a:xfrm>
            <a:off x="224350" y="224350"/>
            <a:ext cx="7116900" cy="9597300"/>
            <a:chOff x="224350" y="224350"/>
            <a:chExt cx="7116900" cy="9597300"/>
          </a:xfrm>
        </p:grpSpPr>
        <p:sp>
          <p:nvSpPr>
            <p:cNvPr id="2509" name="Google Shape;2509;p102"/>
            <p:cNvSpPr/>
            <p:nvPr/>
          </p:nvSpPr>
          <p:spPr>
            <a:xfrm>
              <a:off x="224350" y="224350"/>
              <a:ext cx="6967500" cy="9597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102"/>
            <p:cNvSpPr/>
            <p:nvPr/>
          </p:nvSpPr>
          <p:spPr>
            <a:xfrm rot="5400000">
              <a:off x="6936250" y="8480950"/>
              <a:ext cx="660600" cy="149400"/>
            </a:xfrm>
            <a:prstGeom prst="triangle">
              <a:avLst>
                <a:gd fmla="val 5088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11" name="Google Shape;2511;p102"/>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a:t>
            </a:r>
            <a:r>
              <a:rPr lang="en"/>
              <a:t>09</a:t>
            </a:r>
            <a:endParaRPr/>
          </a:p>
        </p:txBody>
      </p:sp>
      <p:cxnSp>
        <p:nvCxnSpPr>
          <p:cNvPr id="2512" name="Google Shape;2512;p102"/>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2513" name="Google Shape;2513;p102"/>
          <p:cNvSpPr txBox="1"/>
          <p:nvPr>
            <p:ph idx="1" type="subTitle"/>
          </p:nvPr>
        </p:nvSpPr>
        <p:spPr>
          <a:xfrm>
            <a:off x="1520150" y="5855600"/>
            <a:ext cx="4403700" cy="5409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0"/>
              </a:spcAft>
              <a:buNone/>
            </a:pPr>
            <a:r>
              <a:rPr lang="en"/>
              <a:t>Designing Meaningful Assessments</a:t>
            </a:r>
            <a:endParaRPr/>
          </a:p>
        </p:txBody>
      </p:sp>
      <p:sp>
        <p:nvSpPr>
          <p:cNvPr id="2514" name="Google Shape;2514;p102">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15" name="Google Shape;2515;p102">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16" name="Google Shape;2516;p102">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17" name="Google Shape;2517;p102">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18" name="Google Shape;2518;p102">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19" name="Google Shape;2519;p102">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20" name="Google Shape;2520;p102">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21" name="Google Shape;2521;p102">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22" name="Google Shape;2522;p102">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23" name="Google Shape;2523;p102">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24" name="Google Shape;2524;p102">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25" name="Google Shape;2525;p102">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2526" name="Google Shape;2526;p102">
            <a:hlinkClick action="ppaction://hlinksldjump" r:id="rId15"/>
          </p:cNvPr>
          <p:cNvPicPr preferRelativeResize="0"/>
          <p:nvPr/>
        </p:nvPicPr>
        <p:blipFill>
          <a:blip r:embed="rId16">
            <a:alphaModFix/>
          </a:blip>
          <a:stretch>
            <a:fillRect/>
          </a:stretch>
        </p:blipFill>
        <p:spPr>
          <a:xfrm>
            <a:off x="476675" y="9063250"/>
            <a:ext cx="580200" cy="58020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0" name="Shape 2530"/>
        <p:cNvGrpSpPr/>
        <p:nvPr/>
      </p:nvGrpSpPr>
      <p:grpSpPr>
        <a:xfrm>
          <a:off x="0" y="0"/>
          <a:ext cx="0" cy="0"/>
          <a:chOff x="0" y="0"/>
          <a:chExt cx="0" cy="0"/>
        </a:xfrm>
      </p:grpSpPr>
      <p:sp>
        <p:nvSpPr>
          <p:cNvPr id="2531" name="Google Shape;2531;p103"/>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2532" name="Google Shape;2532;p103"/>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sp>
        <p:nvSpPr>
          <p:cNvPr id="2533" name="Google Shape;2533;p103">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34" name="Google Shape;2534;p103">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35" name="Google Shape;2535;p103">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36" name="Google Shape;2536;p103">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37" name="Google Shape;2537;p103">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38" name="Google Shape;2538;p103">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39" name="Google Shape;2539;p103">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40" name="Google Shape;2540;p103">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41" name="Google Shape;2541;p103">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42" name="Google Shape;2542;p103">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2543" name="Google Shape;2543;p103"/>
          <p:cNvGraphicFramePr/>
          <p:nvPr/>
        </p:nvGraphicFramePr>
        <p:xfrm>
          <a:off x="504825" y="1090700"/>
          <a:ext cx="3000000" cy="3000000"/>
        </p:xfrm>
        <a:graphic>
          <a:graphicData uri="http://schemas.openxmlformats.org/drawingml/2006/table">
            <a:tbl>
              <a:tblPr>
                <a:noFill/>
                <a:tableStyleId>{FC72AE3C-9F97-4905-AC4B-5E5AFB15FA01}</a:tableStyleId>
              </a:tblPr>
              <a:tblGrid>
                <a:gridCol w="1470850"/>
                <a:gridCol w="2824950"/>
                <a:gridCol w="2147900"/>
              </a:tblGrid>
              <a:tr h="3810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5"/>
                      </a:solidFill>
                      <a:prstDash val="solid"/>
                      <a:round/>
                      <a:headEnd len="sm" w="sm" type="none"/>
                      <a:tailEnd len="sm" w="sm" type="none"/>
                    </a:lnL>
                    <a:lnR cap="flat" cmpd="sng" w="19050">
                      <a:solidFill>
                        <a:schemeClr val="accent5"/>
                      </a:solidFill>
                      <a:prstDash val="solid"/>
                      <a:round/>
                      <a:headEnd len="sm" w="sm" type="none"/>
                      <a:tailEnd len="sm" w="sm" type="none"/>
                    </a:lnR>
                    <a:lnT cap="flat" cmpd="sng" w="1905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5"/>
                      </a:solidFill>
                      <a:prstDash val="solid"/>
                      <a:round/>
                      <a:headEnd len="sm" w="sm" type="none"/>
                      <a:tailEnd len="sm" w="sm" type="none"/>
                    </a:lnL>
                    <a:lnR cap="flat" cmpd="sng" w="19050">
                      <a:solidFill>
                        <a:schemeClr val="accent5"/>
                      </a:solidFill>
                      <a:prstDash val="solid"/>
                      <a:round/>
                      <a:headEnd len="sm" w="sm" type="none"/>
                      <a:tailEnd len="sm" w="sm" type="none"/>
                    </a:lnR>
                    <a:lnT cap="flat" cmpd="sng" w="1905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5"/>
                      </a:solidFill>
                      <a:prstDash val="solid"/>
                      <a:round/>
                      <a:headEnd len="sm" w="sm" type="none"/>
                      <a:tailEnd len="sm" w="sm" type="none"/>
                    </a:lnL>
                    <a:lnR cap="flat" cmpd="sng" w="19050">
                      <a:solidFill>
                        <a:schemeClr val="accent5"/>
                      </a:solidFill>
                      <a:prstDash val="solid"/>
                      <a:round/>
                      <a:headEnd len="sm" w="sm" type="none"/>
                      <a:tailEnd len="sm" w="sm" type="none"/>
                    </a:lnR>
                    <a:lnT cap="flat" cmpd="sng" w="19050">
                      <a:solidFill>
                        <a:schemeClr val="accent5"/>
                      </a:solidFill>
                      <a:prstDash val="solid"/>
                      <a:round/>
                      <a:headEnd len="sm" w="sm" type="none"/>
                      <a:tailEnd len="sm" w="sm" type="none"/>
                    </a:lnT>
                    <a:lnB cap="flat" cmpd="sng" w="19050">
                      <a:solidFill>
                        <a:schemeClr val="accent5"/>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a:solidFill>
                            <a:srgbClr val="262626"/>
                          </a:solidFill>
                          <a:latin typeface="Poppins"/>
                          <a:ea typeface="Poppins"/>
                          <a:cs typeface="Poppins"/>
                          <a:sym typeface="Poppins"/>
                        </a:rPr>
                        <a:t>Actionable</a:t>
                      </a:r>
                      <a:endParaRPr b="1">
                        <a:solidFill>
                          <a:srgbClr val="262626"/>
                        </a:solidFill>
                        <a:latin typeface="Poppins"/>
                        <a:ea typeface="Poppins"/>
                        <a:cs typeface="Poppins"/>
                        <a:sym typeface="Poppins"/>
                      </a:endParaRPr>
                    </a:p>
                    <a:p>
                      <a:pPr indent="0" lvl="0" marL="0" rtl="0" algn="l">
                        <a:lnSpc>
                          <a:spcPct val="115000"/>
                        </a:lnSpc>
                        <a:spcBef>
                          <a:spcPts val="0"/>
                        </a:spcBef>
                        <a:spcAft>
                          <a:spcPts val="0"/>
                        </a:spcAft>
                        <a:buNone/>
                      </a:pPr>
                      <a:r>
                        <a:rPr b="1" lang="en">
                          <a:solidFill>
                            <a:srgbClr val="262626"/>
                          </a:solidFill>
                          <a:latin typeface="Poppins"/>
                          <a:ea typeface="Poppins"/>
                          <a:cs typeface="Poppins"/>
                          <a:sym typeface="Poppins"/>
                        </a:rPr>
                        <a:t>Feedback</a:t>
                      </a:r>
                      <a:endParaRPr b="1">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Feedback that is concrete, specific, and useful for producing change or improvement in the process or product</a:t>
                      </a:r>
                      <a:endParaRPr>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9050">
                      <a:solidFill>
                        <a:schemeClr val="accent5"/>
                      </a:solidFill>
                      <a:prstDash val="solid"/>
                      <a:round/>
                      <a:headEnd len="sm" w="sm" type="none"/>
                      <a:tailEnd len="sm" w="sm" type="none"/>
                    </a:lnR>
                    <a:lnT cap="flat" cmpd="sng" w="19050">
                      <a:solidFill>
                        <a:schemeClr val="accent5"/>
                      </a:solidFill>
                      <a:prstDash val="solid"/>
                      <a:round/>
                      <a:headEnd len="sm" w="sm" type="none"/>
                      <a:tailEnd len="sm" w="sm" type="none"/>
                    </a:lnT>
                    <a:lnB cap="flat" cmpd="sng" w="19050">
                      <a:solidFill>
                        <a:schemeClr val="accent5"/>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a:solidFill>
                            <a:srgbClr val="262626"/>
                          </a:solidFill>
                          <a:latin typeface="Poppins"/>
                          <a:ea typeface="Poppins"/>
                          <a:cs typeface="Poppins"/>
                          <a:sym typeface="Poppins"/>
                        </a:rPr>
                        <a:t>Authentic Assessment</a:t>
                      </a:r>
                      <a:endParaRPr b="1">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Measures real-world application of knowledge and skills and requires innovative thinking or problem-solving on behalf of the learner</a:t>
                      </a:r>
                      <a:endParaRPr>
                        <a:latin typeface="Poppins"/>
                        <a:ea typeface="Poppins"/>
                        <a:cs typeface="Poppins"/>
                        <a:sym typeface="Poppins"/>
                      </a:endParaRPr>
                    </a:p>
                    <a:p>
                      <a:pPr indent="0" lvl="0" marL="0" rtl="0" algn="l">
                        <a:spcBef>
                          <a:spcPts val="0"/>
                        </a:spcBef>
                        <a:spcAft>
                          <a:spcPts val="0"/>
                        </a:spcAft>
                        <a:buNone/>
                      </a:pPr>
                      <a:r>
                        <a:t/>
                      </a:r>
                      <a:endParaRPr>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9050">
                      <a:solidFill>
                        <a:schemeClr val="accent5"/>
                      </a:solidFill>
                      <a:prstDash val="solid"/>
                      <a:round/>
                      <a:headEnd len="sm" w="sm" type="none"/>
                      <a:tailEnd len="sm" w="sm" type="none"/>
                    </a:lnR>
                    <a:lnT cap="flat" cmpd="sng" w="19050">
                      <a:solidFill>
                        <a:schemeClr val="accent5"/>
                      </a:solidFill>
                      <a:prstDash val="solid"/>
                      <a:round/>
                      <a:headEnd len="sm" w="sm" type="none"/>
                      <a:tailEnd len="sm" w="sm" type="none"/>
                    </a:lnT>
                    <a:lnB cap="flat" cmpd="sng" w="19050">
                      <a:solidFill>
                        <a:schemeClr val="accent5"/>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a:solidFill>
                            <a:srgbClr val="262626"/>
                          </a:solidFill>
                          <a:latin typeface="Poppins"/>
                          <a:ea typeface="Poppins"/>
                          <a:cs typeface="Poppins"/>
                          <a:sym typeface="Poppins"/>
                        </a:rPr>
                        <a:t>Formative Assessment</a:t>
                      </a:r>
                      <a:endParaRPr b="1">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Informal or formal feedback during the learning process that informs instruction</a:t>
                      </a:r>
                      <a:endParaRPr>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9050">
                      <a:solidFill>
                        <a:schemeClr val="accent5"/>
                      </a:solidFill>
                      <a:prstDash val="solid"/>
                      <a:round/>
                      <a:headEnd len="sm" w="sm" type="none"/>
                      <a:tailEnd len="sm" w="sm" type="none"/>
                    </a:lnR>
                    <a:lnT cap="flat" cmpd="sng" w="19050">
                      <a:solidFill>
                        <a:schemeClr val="accent5"/>
                      </a:solidFill>
                      <a:prstDash val="solid"/>
                      <a:round/>
                      <a:headEnd len="sm" w="sm" type="none"/>
                      <a:tailEnd len="sm" w="sm" type="none"/>
                    </a:lnT>
                    <a:lnB cap="flat" cmpd="sng" w="19050">
                      <a:solidFill>
                        <a:schemeClr val="accent5"/>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a:solidFill>
                            <a:srgbClr val="262626"/>
                          </a:solidFill>
                          <a:latin typeface="Poppins"/>
                          <a:ea typeface="Poppins"/>
                          <a:cs typeface="Poppins"/>
                          <a:sym typeface="Poppins"/>
                        </a:rPr>
                        <a:t>Rubric</a:t>
                      </a:r>
                      <a:endParaRPr b="1">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262626"/>
                          </a:solidFill>
                          <a:latin typeface="Poppins"/>
                          <a:ea typeface="Poppins"/>
                          <a:cs typeface="Poppins"/>
                          <a:sym typeface="Poppins"/>
                        </a:rPr>
                        <a:t>A scoring guide used to evaluate performa</a:t>
                      </a:r>
                      <a:r>
                        <a:rPr lang="en">
                          <a:solidFill>
                            <a:srgbClr val="333333"/>
                          </a:solidFill>
                          <a:latin typeface="Poppins"/>
                          <a:ea typeface="Poppins"/>
                          <a:cs typeface="Poppins"/>
                          <a:sym typeface="Poppins"/>
                        </a:rPr>
                        <a:t>nce, a product, or a project. </a:t>
                      </a:r>
                      <a:r>
                        <a:rPr lang="en">
                          <a:solidFill>
                            <a:srgbClr val="333333"/>
                          </a:solidFill>
                          <a:latin typeface="Poppins"/>
                          <a:ea typeface="Poppins"/>
                          <a:cs typeface="Poppins"/>
                          <a:sym typeface="Poppins"/>
                        </a:rPr>
                        <a:t>It has three parts: (1) performance criteria, (2) a rating scale, and (3) indicators.</a:t>
                      </a:r>
                      <a:r>
                        <a:rPr lang="en">
                          <a:solidFill>
                            <a:srgbClr val="333333"/>
                          </a:solidFill>
                          <a:latin typeface="Poppins"/>
                          <a:ea typeface="Poppins"/>
                          <a:cs typeface="Poppins"/>
                          <a:sym typeface="Poppins"/>
                        </a:rPr>
                        <a:t> For you </a:t>
                      </a:r>
                      <a:r>
                        <a:rPr lang="en">
                          <a:solidFill>
                            <a:srgbClr val="262626"/>
                          </a:solidFill>
                          <a:latin typeface="Poppins"/>
                          <a:ea typeface="Poppins"/>
                          <a:cs typeface="Poppins"/>
                          <a:sym typeface="Poppins"/>
                        </a:rPr>
                        <a:t>and your students, the rubric defines what is expected and what will be assessed.</a:t>
                      </a:r>
                      <a:endParaRPr>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9050">
                      <a:solidFill>
                        <a:schemeClr val="accent5"/>
                      </a:solidFill>
                      <a:prstDash val="solid"/>
                      <a:round/>
                      <a:headEnd len="sm" w="sm" type="none"/>
                      <a:tailEnd len="sm" w="sm" type="none"/>
                    </a:lnR>
                    <a:lnT cap="flat" cmpd="sng" w="19050">
                      <a:solidFill>
                        <a:schemeClr val="accent5"/>
                      </a:solidFill>
                      <a:prstDash val="solid"/>
                      <a:round/>
                      <a:headEnd len="sm" w="sm" type="none"/>
                      <a:tailEnd len="sm" w="sm" type="none"/>
                    </a:lnT>
                    <a:lnB cap="flat" cmpd="sng" w="19050">
                      <a:solidFill>
                        <a:schemeClr val="accent5"/>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a:solidFill>
                            <a:srgbClr val="262626"/>
                          </a:solidFill>
                          <a:latin typeface="Poppins"/>
                          <a:ea typeface="Poppins"/>
                          <a:cs typeface="Poppins"/>
                          <a:sym typeface="Poppins"/>
                        </a:rPr>
                        <a:t>Summative Assessment</a:t>
                      </a:r>
                      <a:endParaRPr b="1">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
                          <a:latin typeface="Poppins"/>
                          <a:ea typeface="Poppins"/>
                          <a:cs typeface="Poppins"/>
                          <a:sym typeface="Poppins"/>
                        </a:rPr>
                        <a:t>Formal feedback at the conclusion of the unit of study, i.e., an outcome evaluation</a:t>
                      </a:r>
                      <a:endParaRPr>
                        <a:latin typeface="Poppins"/>
                        <a:ea typeface="Poppins"/>
                        <a:cs typeface="Poppins"/>
                        <a:sym typeface="Poppins"/>
                      </a:endParaRPr>
                    </a:p>
                    <a:p>
                      <a:pPr indent="0" lvl="0" marL="0" rtl="0" algn="l">
                        <a:lnSpc>
                          <a:spcPct val="115000"/>
                        </a:lnSpc>
                        <a:spcBef>
                          <a:spcPts val="0"/>
                        </a:spcBef>
                        <a:spcAft>
                          <a:spcPts val="0"/>
                        </a:spcAft>
                        <a:buNone/>
                      </a:pPr>
                      <a:r>
                        <a:t/>
                      </a:r>
                      <a:endParaRPr>
                        <a:solidFill>
                          <a:srgbClr val="262626"/>
                        </a:solidFill>
                        <a:latin typeface="Poppins"/>
                        <a:ea typeface="Poppins"/>
                        <a:cs typeface="Poppins"/>
                        <a:sym typeface="Poppins"/>
                      </a:endParaRPr>
                    </a:p>
                    <a:p>
                      <a:pPr indent="0" lvl="0" marL="0" rtl="0" algn="l">
                        <a:lnSpc>
                          <a:spcPct val="115000"/>
                        </a:lnSpc>
                        <a:spcBef>
                          <a:spcPts val="0"/>
                        </a:spcBef>
                        <a:spcAft>
                          <a:spcPts val="0"/>
                        </a:spcAft>
                        <a:buNone/>
                      </a:pPr>
                      <a:r>
                        <a:t/>
                      </a:r>
                      <a:endParaRPr>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9050">
                      <a:solidFill>
                        <a:schemeClr val="accent5"/>
                      </a:solidFill>
                      <a:prstDash val="solid"/>
                      <a:round/>
                      <a:headEnd len="sm" w="sm" type="none"/>
                      <a:tailEnd len="sm" w="sm" type="none"/>
                    </a:lnR>
                    <a:lnT cap="flat" cmpd="sng" w="19050">
                      <a:solidFill>
                        <a:schemeClr val="accent5"/>
                      </a:solidFill>
                      <a:prstDash val="solid"/>
                      <a:round/>
                      <a:headEnd len="sm" w="sm" type="none"/>
                      <a:tailEnd len="sm" w="sm" type="none"/>
                    </a:lnT>
                    <a:lnB cap="flat" cmpd="sng" w="19050">
                      <a:solidFill>
                        <a:schemeClr val="accent5"/>
                      </a:solidFill>
                      <a:prstDash val="solid"/>
                      <a:round/>
                      <a:headEnd len="sm" w="sm" type="none"/>
                      <a:tailEnd len="sm" w="sm" type="none"/>
                    </a:lnB>
                  </a:tcPr>
                </a:tc>
              </a:tr>
            </a:tbl>
          </a:graphicData>
        </a:graphic>
      </p:graphicFrame>
      <p:sp>
        <p:nvSpPr>
          <p:cNvPr id="2544" name="Google Shape;2544;p103">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45" name="Google Shape;2545;p103">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46" name="Google Shape;2546;p103"/>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0" name="Shape 2550"/>
        <p:cNvGrpSpPr/>
        <p:nvPr/>
      </p:nvGrpSpPr>
      <p:grpSpPr>
        <a:xfrm>
          <a:off x="0" y="0"/>
          <a:ext cx="0" cy="0"/>
          <a:chOff x="0" y="0"/>
          <a:chExt cx="0" cy="0"/>
        </a:xfrm>
      </p:grpSpPr>
      <p:sp>
        <p:nvSpPr>
          <p:cNvPr id="2551" name="Google Shape;2551;p104"/>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1.9.1 - Assessment Chart</a:t>
            </a:r>
            <a:endParaRPr/>
          </a:p>
          <a:p>
            <a:pPr indent="0" lvl="0" marL="0" rtl="0" algn="l">
              <a:spcBef>
                <a:spcPts val="0"/>
              </a:spcBef>
              <a:spcAft>
                <a:spcPts val="0"/>
              </a:spcAft>
              <a:buNone/>
            </a:pPr>
            <a:r>
              <a:t/>
            </a:r>
            <a:endParaRPr/>
          </a:p>
        </p:txBody>
      </p:sp>
      <p:sp>
        <p:nvSpPr>
          <p:cNvPr id="2552" name="Google Shape;2552;p104"/>
          <p:cNvSpPr txBox="1"/>
          <p:nvPr>
            <p:ph idx="1" type="body"/>
          </p:nvPr>
        </p:nvSpPr>
        <p:spPr>
          <a:xfrm>
            <a:off x="374550" y="1015800"/>
            <a:ext cx="6514500" cy="467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ENGAGE: Activate Prior Knowledge</a:t>
            </a:r>
            <a:endParaRPr>
              <a:solidFill>
                <a:schemeClr val="hlink"/>
              </a:solidFill>
            </a:endParaRPr>
          </a:p>
          <a:p>
            <a:pPr indent="0" lvl="0" marL="0" rtl="0" algn="l">
              <a:lnSpc>
                <a:spcPct val="100000"/>
              </a:lnSpc>
              <a:spcBef>
                <a:spcPts val="0"/>
              </a:spcBef>
              <a:spcAft>
                <a:spcPts val="0"/>
              </a:spcAft>
              <a:buNone/>
            </a:pPr>
            <a:r>
              <a:t/>
            </a:r>
            <a:endParaRPr i="1" sz="1100">
              <a:solidFill>
                <a:schemeClr val="hlink"/>
              </a:solidFill>
            </a:endParaRPr>
          </a:p>
          <a:p>
            <a:pPr indent="0" lvl="0" marL="0" rtl="0" algn="l">
              <a:lnSpc>
                <a:spcPct val="100000"/>
              </a:lnSpc>
              <a:spcBef>
                <a:spcPts val="0"/>
              </a:spcBef>
              <a:spcAft>
                <a:spcPts val="0"/>
              </a:spcAft>
              <a:buNone/>
            </a:pPr>
            <a:r>
              <a:rPr i="1" lang="en">
                <a:solidFill>
                  <a:schemeClr val="hlink"/>
                </a:solidFill>
              </a:rPr>
              <a:t>INSTRUCTIONS:</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Noto Sans Symbols"/>
              <a:buChar char="●"/>
            </a:pPr>
            <a:r>
              <a:rPr lang="en">
                <a:solidFill>
                  <a:schemeClr val="hlink"/>
                </a:solidFill>
              </a:rPr>
              <a:t>Think of three assessments that you currently use in the classroom. Enter those into the first column of the table below. </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Noto Sans Symbols"/>
              <a:buChar char="●"/>
            </a:pPr>
            <a:r>
              <a:rPr lang="en">
                <a:solidFill>
                  <a:schemeClr val="hlink"/>
                </a:solidFill>
              </a:rPr>
              <a:t>In the following columns, write whether these are formative or summative and whether they require high, low, or no technology.</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Poppins"/>
              <a:buChar char="●"/>
            </a:pPr>
            <a:r>
              <a:rPr i="1" lang="en">
                <a:solidFill>
                  <a:schemeClr val="hlink"/>
                </a:solidFill>
              </a:rPr>
              <a:t>On the next page,</a:t>
            </a:r>
            <a:r>
              <a:rPr lang="en">
                <a:solidFill>
                  <a:schemeClr val="hlink"/>
                </a:solidFill>
              </a:rPr>
              <a:t> jot down some notes about which of these assessments is the most useful to you. In other words, which of these assessments provide you with</a:t>
            </a:r>
            <a:r>
              <a:rPr lang="en">
                <a:solidFill>
                  <a:srgbClr val="333333"/>
                </a:solidFill>
              </a:rPr>
              <a:t> </a:t>
            </a:r>
            <a:r>
              <a:rPr lang="en" u="sng">
                <a:solidFill>
                  <a:schemeClr val="hlink"/>
                </a:solidFill>
                <a:hlinkClick action="ppaction://hlinksldjump" r:id="rId3"/>
              </a:rPr>
              <a:t>actionable feedback</a:t>
            </a:r>
            <a:r>
              <a:rPr lang="en">
                <a:solidFill>
                  <a:srgbClr val="333333"/>
                </a:solidFill>
              </a:rPr>
              <a:t>, </a:t>
            </a:r>
            <a:r>
              <a:rPr lang="en">
                <a:solidFill>
                  <a:schemeClr val="hlink"/>
                </a:solidFill>
              </a:rPr>
              <a:t>or with the feedback needed for you to make instructional changes to your lessons?</a:t>
            </a:r>
            <a:endParaRPr>
              <a:solidFill>
                <a:schemeClr val="hlink"/>
              </a:solidFill>
            </a:endParaRPr>
          </a:p>
        </p:txBody>
      </p:sp>
      <p:sp>
        <p:nvSpPr>
          <p:cNvPr id="2553" name="Google Shape;2553;p104">
            <a:hlinkClick action="ppaction://hlinksldjump" r:id="rId4"/>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54" name="Google Shape;2554;p104">
            <a:hlinkClick action="ppaction://hlinksldjump" r:id="rId5"/>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55" name="Google Shape;2555;p104">
            <a:hlinkClick action="ppaction://hlinksldjump" r:id="rId6"/>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56" name="Google Shape;2556;p104">
            <a:hlinkClick action="ppaction://hlinksldjump" r:id="rId7"/>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57" name="Google Shape;2557;p104">
            <a:hlinkClick action="ppaction://hlinksldjump" r:id="rId8"/>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58" name="Google Shape;2558;p104">
            <a:hlinkClick action="ppaction://hlinksldjump" r:id="rId9"/>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59" name="Google Shape;2559;p104">
            <a:hlinkClick action="ppaction://hlinksldjump" r:id="rId10"/>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60" name="Google Shape;2560;p104">
            <a:hlinkClick action="ppaction://hlinksldjump" r:id="rId11"/>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61" name="Google Shape;2561;p104">
            <a:hlinkClick action="ppaction://hlinksldjump" r:id="rId12"/>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62" name="Google Shape;2562;p104">
            <a:hlinkClick action="ppaction://hlinksldjump" r:id="rId13"/>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63" name="Google Shape;2563;p104">
            <a:hlinkClick action="ppaction://hlinksldjump" r:id="rId1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64" name="Google Shape;2564;p104">
            <a:hlinkClick action="ppaction://hlinksldjump" r:id="rId1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65" name="Google Shape;2565;p104">
            <a:hlinkClick action="ppaction://hlinksldjump" r:id="rId16"/>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66" name="Google Shape;2566;p104">
            <a:hlinkClick action="ppaction://hlinksldjump" r:id="rId17"/>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67" name="Google Shape;2567;p104">
            <a:hlinkClick action="ppaction://hlinksldjump" r:id="rId18"/>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68" name="Google Shape;2568;p104">
            <a:hlinkClick action="ppaction://hlinksldjump" r:id="rId19"/>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69" name="Google Shape;2569;p104">
            <a:hlinkClick action="ppaction://hlinksldjump" r:id="rId20"/>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70" name="Google Shape;2570;p104">
            <a:hlinkClick action="ppaction://hlinksldjump" r:id="rId21"/>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71" name="Google Shape;2571;p104">
            <a:hlinkClick action="ppaction://hlinksldjump" r:id="rId22"/>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72" name="Google Shape;2572;p104">
            <a:hlinkClick action="ppaction://hlinksldjump" r:id="rId23"/>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73" name="Google Shape;2573;p104"/>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graphicFrame>
        <p:nvGraphicFramePr>
          <p:cNvPr id="2574" name="Google Shape;2574;p104"/>
          <p:cNvGraphicFramePr/>
          <p:nvPr/>
        </p:nvGraphicFramePr>
        <p:xfrm>
          <a:off x="698100" y="5693168"/>
          <a:ext cx="3000000" cy="3000000"/>
        </p:xfrm>
        <a:graphic>
          <a:graphicData uri="http://schemas.openxmlformats.org/drawingml/2006/table">
            <a:tbl>
              <a:tblPr>
                <a:noFill/>
                <a:tableStyleId>{FC72AE3C-9F97-4905-AC4B-5E5AFB15FA01}</a:tableStyleId>
              </a:tblPr>
              <a:tblGrid>
                <a:gridCol w="2161475"/>
                <a:gridCol w="1852950"/>
                <a:gridCol w="1852950"/>
              </a:tblGrid>
              <a:tr h="755450">
                <a:tc>
                  <a:txBody>
                    <a:bodyPr/>
                    <a:lstStyle/>
                    <a:p>
                      <a:pPr indent="0" lvl="0" marL="0" rtl="0" algn="ctr">
                        <a:spcBef>
                          <a:spcPts val="0"/>
                        </a:spcBef>
                        <a:spcAft>
                          <a:spcPts val="0"/>
                        </a:spcAft>
                        <a:buNone/>
                      </a:pPr>
                      <a:r>
                        <a:rPr b="1" lang="en">
                          <a:solidFill>
                            <a:srgbClr val="262626"/>
                          </a:solidFill>
                          <a:latin typeface="Poppins"/>
                          <a:ea typeface="Poppins"/>
                          <a:cs typeface="Poppins"/>
                          <a:sym typeface="Poppins"/>
                        </a:rPr>
                        <a:t>ASSESSMENT</a:t>
                      </a:r>
                      <a:endParaRPr b="1">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76200">
                      <a:solidFill>
                        <a:schemeClr val="accent5"/>
                      </a:solidFill>
                      <a:prstDash val="solid"/>
                      <a:round/>
                      <a:headEnd len="sm" w="sm" type="none"/>
                      <a:tailEnd len="sm" w="sm" type="none"/>
                    </a:lnT>
                    <a:lnB cap="flat" cmpd="sng" w="76200">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Poppins"/>
                          <a:ea typeface="Poppins"/>
                          <a:cs typeface="Poppins"/>
                          <a:sym typeface="Poppins"/>
                        </a:rPr>
                        <a:t>TYPE </a:t>
                      </a:r>
                      <a:endParaRPr b="1">
                        <a:latin typeface="Poppins"/>
                        <a:ea typeface="Poppins"/>
                        <a:cs typeface="Poppins"/>
                        <a:sym typeface="Poppins"/>
                      </a:endParaRPr>
                    </a:p>
                    <a:p>
                      <a:pPr indent="0" lvl="0" marL="0" rtl="0" algn="ctr">
                        <a:spcBef>
                          <a:spcPts val="0"/>
                        </a:spcBef>
                        <a:spcAft>
                          <a:spcPts val="0"/>
                        </a:spcAft>
                        <a:buNone/>
                      </a:pPr>
                      <a:r>
                        <a:rPr b="1" lang="en">
                          <a:latin typeface="Poppins"/>
                          <a:ea typeface="Poppins"/>
                          <a:cs typeface="Poppins"/>
                          <a:sym typeface="Poppins"/>
                        </a:rPr>
                        <a:t>(FORMATIVE OR SUMMATIVE)</a:t>
                      </a:r>
                      <a:endParaRPr b="1">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76200">
                      <a:solidFill>
                        <a:schemeClr val="accent5"/>
                      </a:solidFill>
                      <a:prstDash val="solid"/>
                      <a:round/>
                      <a:headEnd len="sm" w="sm" type="none"/>
                      <a:tailEnd len="sm" w="sm" type="none"/>
                    </a:lnT>
                    <a:lnB cap="flat" cmpd="sng" w="76200">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Poppins"/>
                          <a:ea typeface="Poppins"/>
                          <a:cs typeface="Poppins"/>
                          <a:sym typeface="Poppins"/>
                        </a:rPr>
                        <a:t>TECH NEEDS </a:t>
                      </a:r>
                      <a:endParaRPr b="1">
                        <a:latin typeface="Poppins"/>
                        <a:ea typeface="Poppins"/>
                        <a:cs typeface="Poppins"/>
                        <a:sym typeface="Poppins"/>
                      </a:endParaRPr>
                    </a:p>
                    <a:p>
                      <a:pPr indent="0" lvl="0" marL="0" rtl="0" algn="ctr">
                        <a:spcBef>
                          <a:spcPts val="0"/>
                        </a:spcBef>
                        <a:spcAft>
                          <a:spcPts val="0"/>
                        </a:spcAft>
                        <a:buNone/>
                      </a:pPr>
                      <a:r>
                        <a:rPr b="1" lang="en">
                          <a:latin typeface="Poppins"/>
                          <a:ea typeface="Poppins"/>
                          <a:cs typeface="Poppins"/>
                          <a:sym typeface="Poppins"/>
                        </a:rPr>
                        <a:t>(HIGH, LOW, OR NO TECH NEEDED)</a:t>
                      </a:r>
                      <a:endParaRPr b="1">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76200">
                      <a:solidFill>
                        <a:schemeClr val="accent5"/>
                      </a:solidFill>
                      <a:prstDash val="solid"/>
                      <a:round/>
                      <a:headEnd len="sm" w="sm" type="none"/>
                      <a:tailEnd len="sm" w="sm" type="none"/>
                    </a:lnT>
                    <a:lnB cap="flat" cmpd="sng" w="76200">
                      <a:solidFill>
                        <a:schemeClr val="accent5"/>
                      </a:solidFill>
                      <a:prstDash val="solid"/>
                      <a:round/>
                      <a:headEnd len="sm" w="sm" type="none"/>
                      <a:tailEnd len="sm" w="sm" type="none"/>
                    </a:lnB>
                  </a:tcPr>
                </a:tc>
              </a:tr>
              <a:tr h="1020575">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76200">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76200">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76200">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tcPr>
                </a:tc>
              </a:tr>
              <a:tr h="961500">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tcPr>
                </a:tc>
              </a:tr>
              <a:tr h="961500">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91425" marB="91425" marR="91425" marL="91425">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tcPr>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8" name="Shape 2578"/>
        <p:cNvGrpSpPr/>
        <p:nvPr/>
      </p:nvGrpSpPr>
      <p:grpSpPr>
        <a:xfrm>
          <a:off x="0" y="0"/>
          <a:ext cx="0" cy="0"/>
          <a:chOff x="0" y="0"/>
          <a:chExt cx="0" cy="0"/>
        </a:xfrm>
      </p:grpSpPr>
      <p:sp>
        <p:nvSpPr>
          <p:cNvPr id="2579" name="Google Shape;2579;p105"/>
          <p:cNvSpPr txBox="1"/>
          <p:nvPr>
            <p:ph type="title"/>
          </p:nvPr>
        </p:nvSpPr>
        <p:spPr>
          <a:xfrm>
            <a:off x="374550" y="322840"/>
            <a:ext cx="6514500" cy="1317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1.9.1 - Assessment Chart (Continued)</a:t>
            </a:r>
            <a:endParaRPr/>
          </a:p>
          <a:p>
            <a:pPr indent="0" lvl="0" marL="0" rtl="0" algn="l">
              <a:spcBef>
                <a:spcPts val="0"/>
              </a:spcBef>
              <a:spcAft>
                <a:spcPts val="0"/>
              </a:spcAft>
              <a:buNone/>
            </a:pPr>
            <a:r>
              <a:t/>
            </a:r>
            <a:endParaRPr/>
          </a:p>
        </p:txBody>
      </p:sp>
      <p:sp>
        <p:nvSpPr>
          <p:cNvPr id="2580" name="Google Shape;2580;p105"/>
          <p:cNvSpPr txBox="1"/>
          <p:nvPr>
            <p:ph idx="1" type="body"/>
          </p:nvPr>
        </p:nvSpPr>
        <p:spPr>
          <a:xfrm>
            <a:off x="374550" y="1640400"/>
            <a:ext cx="6514500" cy="1921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rgbClr val="262626"/>
                </a:solidFill>
              </a:rPr>
              <a:t>W</a:t>
            </a:r>
            <a:r>
              <a:rPr lang="en">
                <a:solidFill>
                  <a:srgbClr val="262626"/>
                </a:solidFill>
              </a:rPr>
              <a:t>hich of these three assessments is the most use</a:t>
            </a:r>
            <a:r>
              <a:rPr lang="en">
                <a:solidFill>
                  <a:srgbClr val="262626"/>
                </a:solidFill>
              </a:rPr>
              <a:t>ful to you? In other words, which of these assessments provide you with </a:t>
            </a:r>
            <a:r>
              <a:rPr lang="en" u="sng">
                <a:solidFill>
                  <a:schemeClr val="hlink"/>
                </a:solidFill>
                <a:hlinkClick action="ppaction://hlinksldjump" r:id="rId3"/>
              </a:rPr>
              <a:t>actionable feedback</a:t>
            </a:r>
            <a:r>
              <a:rPr lang="en">
                <a:solidFill>
                  <a:srgbClr val="262626"/>
                </a:solidFill>
              </a:rPr>
              <a:t>, or with the feedback needed for you to make ins</a:t>
            </a:r>
            <a:r>
              <a:rPr lang="en">
                <a:solidFill>
                  <a:srgbClr val="262626"/>
                </a:solidFill>
              </a:rPr>
              <a:t>tructional changes to your lessons?</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p:txBody>
      </p:sp>
      <p:sp>
        <p:nvSpPr>
          <p:cNvPr id="2581" name="Google Shape;2581;p105">
            <a:hlinkClick action="ppaction://hlinksldjump" r:id="rId4"/>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82" name="Google Shape;2582;p105">
            <a:hlinkClick action="ppaction://hlinksldjump" r:id="rId5"/>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83" name="Google Shape;2583;p105">
            <a:hlinkClick action="ppaction://hlinksldjump" r:id="rId6"/>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84" name="Google Shape;2584;p105">
            <a:hlinkClick action="ppaction://hlinksldjump" r:id="rId7"/>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85" name="Google Shape;2585;p105">
            <a:hlinkClick action="ppaction://hlinksldjump" r:id="rId8"/>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86" name="Google Shape;2586;p105">
            <a:hlinkClick action="ppaction://hlinksldjump" r:id="rId9"/>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87" name="Google Shape;2587;p105">
            <a:hlinkClick action="ppaction://hlinksldjump" r:id="rId10"/>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88" name="Google Shape;2588;p105">
            <a:hlinkClick action="ppaction://hlinksldjump" r:id="rId11"/>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89" name="Google Shape;2589;p105">
            <a:hlinkClick action="ppaction://hlinksldjump" r:id="rId12"/>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90" name="Google Shape;2590;p105">
            <a:hlinkClick action="ppaction://hlinksldjump" r:id="rId13"/>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591" name="Google Shape;2591;p105">
            <a:hlinkClick action="ppaction://hlinksldjump" r:id="rId1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92" name="Google Shape;2592;p105">
            <a:hlinkClick action="ppaction://hlinksldjump" r:id="rId1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93" name="Google Shape;2593;p105">
            <a:hlinkClick action="ppaction://hlinksldjump" r:id="rId16"/>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94" name="Google Shape;2594;p105">
            <a:hlinkClick action="ppaction://hlinksldjump" r:id="rId17"/>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95" name="Google Shape;2595;p105">
            <a:hlinkClick action="ppaction://hlinksldjump" r:id="rId18"/>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96" name="Google Shape;2596;p105">
            <a:hlinkClick action="ppaction://hlinksldjump" r:id="rId19"/>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97" name="Google Shape;2597;p105">
            <a:hlinkClick action="ppaction://hlinksldjump" r:id="rId20"/>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98" name="Google Shape;2598;p105">
            <a:hlinkClick action="ppaction://hlinksldjump" r:id="rId21"/>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99" name="Google Shape;2599;p105">
            <a:hlinkClick action="ppaction://hlinksldjump" r:id="rId22"/>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00" name="Google Shape;2600;p105">
            <a:hlinkClick action="ppaction://hlinksldjump" r:id="rId23"/>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01" name="Google Shape;2601;p105"/>
          <p:cNvSpPr txBox="1"/>
          <p:nvPr/>
        </p:nvSpPr>
        <p:spPr>
          <a:xfrm>
            <a:off x="460225" y="3736200"/>
            <a:ext cx="6131100" cy="2586000"/>
          </a:xfrm>
          <a:prstGeom prst="rect">
            <a:avLst/>
          </a:prstGeom>
          <a:solidFill>
            <a:schemeClr val="accent5"/>
          </a:solidFill>
          <a:ln cap="flat" cmpd="sng" w="76200">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Esteban"/>
                <a:ea typeface="Esteban"/>
                <a:cs typeface="Esteban"/>
                <a:sym typeface="Esteban"/>
              </a:rPr>
              <a:t>MY NOTES:</a:t>
            </a:r>
            <a:endParaRPr b="1">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5" name="Shape 2605"/>
        <p:cNvGrpSpPr/>
        <p:nvPr/>
      </p:nvGrpSpPr>
      <p:grpSpPr>
        <a:xfrm>
          <a:off x="0" y="0"/>
          <a:ext cx="0" cy="0"/>
          <a:chOff x="0" y="0"/>
          <a:chExt cx="0" cy="0"/>
        </a:xfrm>
      </p:grpSpPr>
      <p:sp>
        <p:nvSpPr>
          <p:cNvPr id="2606" name="Google Shape;2606;p106"/>
          <p:cNvSpPr txBox="1"/>
          <p:nvPr>
            <p:ph type="title"/>
          </p:nvPr>
        </p:nvSpPr>
        <p:spPr>
          <a:xfrm>
            <a:off x="374550" y="322828"/>
            <a:ext cx="6514500" cy="743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1.9.2 - Reflection</a:t>
            </a:r>
            <a:endParaRPr/>
          </a:p>
          <a:p>
            <a:pPr indent="0" lvl="0" marL="0" rtl="0" algn="l">
              <a:spcBef>
                <a:spcPts val="0"/>
              </a:spcBef>
              <a:spcAft>
                <a:spcPts val="0"/>
              </a:spcAft>
              <a:buNone/>
            </a:pPr>
            <a:r>
              <a:t/>
            </a:r>
            <a:endParaRPr/>
          </a:p>
        </p:txBody>
      </p:sp>
      <p:sp>
        <p:nvSpPr>
          <p:cNvPr id="2607" name="Google Shape;2607;p106"/>
          <p:cNvSpPr txBox="1"/>
          <p:nvPr>
            <p:ph idx="1" type="body"/>
          </p:nvPr>
        </p:nvSpPr>
        <p:spPr>
          <a:xfrm>
            <a:off x="374550" y="1204250"/>
            <a:ext cx="6514500" cy="833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ESTABLISH: Reflection for Action</a:t>
            </a:r>
            <a:endParaRPr b="1" sz="1600"/>
          </a:p>
          <a:p>
            <a:pPr indent="0" lvl="0" marL="0" rtl="0" algn="l">
              <a:lnSpc>
                <a:spcPct val="100000"/>
              </a:lnSpc>
              <a:spcBef>
                <a:spcPts val="0"/>
              </a:spcBef>
              <a:spcAft>
                <a:spcPts val="0"/>
              </a:spcAft>
              <a:buNone/>
            </a:pPr>
            <a:r>
              <a:rPr lang="en">
                <a:solidFill>
                  <a:schemeClr val="hlink"/>
                </a:solidFill>
              </a:rPr>
              <a:t>Now that you have reviewed your selected resource(s), take a moment to think about </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how you use feedback, </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how you can make your assessments authentic, and </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how you can embed those authentic assessments across learning environments.</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Clr>
                <a:schemeClr val="hlink"/>
              </a:buClr>
              <a:buSzPts val="1100"/>
              <a:buFont typeface="Arial"/>
              <a:buNone/>
            </a:pPr>
            <a:r>
              <a:rPr i="1" lang="en">
                <a:solidFill>
                  <a:schemeClr val="hlink"/>
                </a:solidFill>
              </a:rPr>
              <a:t>INSTRUCTIONS:</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Using the chart </a:t>
            </a:r>
            <a:r>
              <a:rPr i="1" lang="en">
                <a:solidFill>
                  <a:schemeClr val="hlink"/>
                </a:solidFill>
              </a:rPr>
              <a:t>on the following page</a:t>
            </a:r>
            <a:r>
              <a:rPr lang="en">
                <a:solidFill>
                  <a:schemeClr val="hlink"/>
                </a:solidFill>
              </a:rPr>
              <a:t>, answer the following questions:</a:t>
            </a:r>
            <a:endParaRPr>
              <a:solidFill>
                <a:schemeClr val="hlink"/>
              </a:solidFill>
            </a:endParaRPr>
          </a:p>
          <a:p>
            <a:pPr indent="-349250" lvl="1" marL="914400" rtl="0" algn="l">
              <a:lnSpc>
                <a:spcPct val="100000"/>
              </a:lnSpc>
              <a:spcBef>
                <a:spcPts val="0"/>
              </a:spcBef>
              <a:spcAft>
                <a:spcPts val="0"/>
              </a:spcAft>
              <a:buClr>
                <a:schemeClr val="hlink"/>
              </a:buClr>
              <a:buSzPts val="1900"/>
              <a:buChar char="○"/>
            </a:pPr>
            <a:r>
              <a:rPr lang="en" sz="1900">
                <a:solidFill>
                  <a:schemeClr val="hlink"/>
                </a:solidFill>
              </a:rPr>
              <a:t>What is a typical task or assessment that you use to assess student knowledge?</a:t>
            </a:r>
            <a:endParaRPr sz="1900">
              <a:solidFill>
                <a:schemeClr val="hlink"/>
              </a:solidFill>
            </a:endParaRPr>
          </a:p>
          <a:p>
            <a:pPr indent="-349250" lvl="2" marL="1371600" rtl="0" algn="l">
              <a:lnSpc>
                <a:spcPct val="100000"/>
              </a:lnSpc>
              <a:spcBef>
                <a:spcPts val="0"/>
              </a:spcBef>
              <a:spcAft>
                <a:spcPts val="0"/>
              </a:spcAft>
              <a:buClr>
                <a:schemeClr val="hlink"/>
              </a:buClr>
              <a:buSzPts val="1900"/>
              <a:buChar char="■"/>
            </a:pPr>
            <a:r>
              <a:rPr lang="en" sz="1900">
                <a:solidFill>
                  <a:schemeClr val="hlink"/>
                </a:solidFill>
              </a:rPr>
              <a:t>Select two different tasks or assessments.</a:t>
            </a:r>
            <a:endParaRPr sz="1900">
              <a:solidFill>
                <a:schemeClr val="hlink"/>
              </a:solidFill>
            </a:endParaRPr>
          </a:p>
          <a:p>
            <a:pPr indent="-349250" lvl="1" marL="914400" rtl="0" algn="l">
              <a:lnSpc>
                <a:spcPct val="100000"/>
              </a:lnSpc>
              <a:spcBef>
                <a:spcPts val="0"/>
              </a:spcBef>
              <a:spcAft>
                <a:spcPts val="0"/>
              </a:spcAft>
              <a:buClr>
                <a:schemeClr val="hlink"/>
              </a:buClr>
              <a:buSzPts val="1900"/>
              <a:buChar char="○"/>
            </a:pPr>
            <a:r>
              <a:rPr lang="en" sz="1900">
                <a:solidFill>
                  <a:schemeClr val="hlink"/>
                </a:solidFill>
              </a:rPr>
              <a:t>How can you turn that task into an authentic task? </a:t>
            </a:r>
            <a:endParaRPr sz="1900">
              <a:solidFill>
                <a:schemeClr val="hlink"/>
              </a:solidFill>
            </a:endParaRPr>
          </a:p>
          <a:p>
            <a:pPr indent="-349250" lvl="1" marL="914400" rtl="0" algn="l">
              <a:lnSpc>
                <a:spcPct val="100000"/>
              </a:lnSpc>
              <a:spcBef>
                <a:spcPts val="0"/>
              </a:spcBef>
              <a:spcAft>
                <a:spcPts val="0"/>
              </a:spcAft>
              <a:buClr>
                <a:schemeClr val="hlink"/>
              </a:buClr>
              <a:buSzPts val="1900"/>
              <a:buChar char="○"/>
            </a:pPr>
            <a:r>
              <a:rPr lang="en" sz="1900">
                <a:solidFill>
                  <a:schemeClr val="hlink"/>
                </a:solidFill>
              </a:rPr>
              <a:t>How can that authentic task translate across learning environments? </a:t>
            </a:r>
            <a:endParaRPr sz="1900">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An example has been provided for you </a:t>
            </a:r>
            <a:r>
              <a:rPr i="1" lang="en">
                <a:solidFill>
                  <a:schemeClr val="hlink"/>
                </a:solidFill>
              </a:rPr>
              <a:t>on the following page</a:t>
            </a:r>
            <a:r>
              <a:rPr lang="en">
                <a:solidFill>
                  <a:schemeClr val="hlink"/>
                </a:solidFill>
              </a:rPr>
              <a:t>. You can delete the example to create more space, if needed.</a:t>
            </a:r>
            <a:endParaRPr>
              <a:solidFill>
                <a:schemeClr val="hlink"/>
              </a:solidFill>
            </a:endParaRPr>
          </a:p>
        </p:txBody>
      </p:sp>
      <p:sp>
        <p:nvSpPr>
          <p:cNvPr id="2608" name="Google Shape;2608;p106">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09" name="Google Shape;2609;p106">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10" name="Google Shape;2610;p106">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11" name="Google Shape;2611;p106">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12" name="Google Shape;2612;p106">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13" name="Google Shape;2613;p106">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14" name="Google Shape;2614;p106">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15" name="Google Shape;2615;p106">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16" name="Google Shape;2616;p106">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17" name="Google Shape;2617;p106">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18" name="Google Shape;2618;p106">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19" name="Google Shape;2619;p106">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20" name="Google Shape;2620;p106">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21" name="Google Shape;2621;p106">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22" name="Google Shape;2622;p106">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23" name="Google Shape;2623;p106">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24" name="Google Shape;2624;p106">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25" name="Google Shape;2625;p106">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26" name="Google Shape;2626;p106">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27" name="Google Shape;2627;p106">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28" name="Google Shape;2628;p106"/>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2" name="Shape 2632"/>
        <p:cNvGrpSpPr/>
        <p:nvPr/>
      </p:nvGrpSpPr>
      <p:grpSpPr>
        <a:xfrm>
          <a:off x="0" y="0"/>
          <a:ext cx="0" cy="0"/>
          <a:chOff x="0" y="0"/>
          <a:chExt cx="0" cy="0"/>
        </a:xfrm>
      </p:grpSpPr>
      <p:sp>
        <p:nvSpPr>
          <p:cNvPr id="2633" name="Google Shape;2633;p107">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34" name="Google Shape;2634;p107">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35" name="Google Shape;2635;p107">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36" name="Google Shape;2636;p107">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37" name="Google Shape;2637;p107">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38" name="Google Shape;2638;p107">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39" name="Google Shape;2639;p107">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40" name="Google Shape;2640;p107">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41" name="Google Shape;2641;p107">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42" name="Google Shape;2642;p107">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43" name="Google Shape;2643;p107">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44" name="Google Shape;2644;p107">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45" name="Google Shape;2645;p107"/>
          <p:cNvSpPr txBox="1"/>
          <p:nvPr>
            <p:ph type="title"/>
          </p:nvPr>
        </p:nvSpPr>
        <p:spPr>
          <a:xfrm>
            <a:off x="374550" y="322825"/>
            <a:ext cx="5912700" cy="1169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1.9.2 - Reflection (Continued)</a:t>
            </a:r>
            <a:endParaRPr/>
          </a:p>
          <a:p>
            <a:pPr indent="0" lvl="0" marL="0" rtl="0" algn="l">
              <a:spcBef>
                <a:spcPts val="0"/>
              </a:spcBef>
              <a:spcAft>
                <a:spcPts val="0"/>
              </a:spcAft>
              <a:buNone/>
            </a:pPr>
            <a:r>
              <a:t/>
            </a:r>
            <a:endParaRPr/>
          </a:p>
        </p:txBody>
      </p:sp>
      <p:graphicFrame>
        <p:nvGraphicFramePr>
          <p:cNvPr id="2646" name="Google Shape;2646;p107"/>
          <p:cNvGraphicFramePr/>
          <p:nvPr/>
        </p:nvGraphicFramePr>
        <p:xfrm>
          <a:off x="698100" y="1870400"/>
          <a:ext cx="3000000" cy="3000000"/>
        </p:xfrm>
        <a:graphic>
          <a:graphicData uri="http://schemas.openxmlformats.org/drawingml/2006/table">
            <a:tbl>
              <a:tblPr>
                <a:noFill/>
                <a:tableStyleId>{FC72AE3C-9F97-4905-AC4B-5E5AFB15FA01}</a:tableStyleId>
              </a:tblPr>
              <a:tblGrid>
                <a:gridCol w="1694050"/>
                <a:gridCol w="2109300"/>
                <a:gridCol w="2109300"/>
              </a:tblGrid>
              <a:tr h="1365325">
                <a:tc>
                  <a:txBody>
                    <a:bodyPr/>
                    <a:lstStyle/>
                    <a:p>
                      <a:pPr indent="0" lvl="0" marL="0" rtl="0" algn="ctr">
                        <a:spcBef>
                          <a:spcPts val="0"/>
                        </a:spcBef>
                        <a:spcAft>
                          <a:spcPts val="0"/>
                        </a:spcAft>
                        <a:buNone/>
                      </a:pPr>
                      <a:r>
                        <a:rPr b="1" lang="en" sz="1600">
                          <a:latin typeface="Poppins"/>
                          <a:ea typeface="Poppins"/>
                          <a:cs typeface="Poppins"/>
                          <a:sym typeface="Poppins"/>
                        </a:rPr>
                        <a:t>Task/</a:t>
                      </a:r>
                      <a:endParaRPr b="1" sz="1600">
                        <a:latin typeface="Poppins"/>
                        <a:ea typeface="Poppins"/>
                        <a:cs typeface="Poppins"/>
                        <a:sym typeface="Poppins"/>
                      </a:endParaRPr>
                    </a:p>
                    <a:p>
                      <a:pPr indent="0" lvl="0" marL="0" rtl="0" algn="ctr">
                        <a:spcBef>
                          <a:spcPts val="0"/>
                        </a:spcBef>
                        <a:spcAft>
                          <a:spcPts val="0"/>
                        </a:spcAft>
                        <a:buNone/>
                      </a:pPr>
                      <a:r>
                        <a:rPr b="1" lang="en" sz="1600">
                          <a:latin typeface="Poppins"/>
                          <a:ea typeface="Poppins"/>
                          <a:cs typeface="Poppins"/>
                          <a:sym typeface="Poppins"/>
                        </a:rPr>
                        <a:t>Assessment </a:t>
                      </a:r>
                      <a:endParaRPr b="1" sz="1600">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Clr>
                          <a:schemeClr val="hlink"/>
                        </a:buClr>
                        <a:buSzPts val="1100"/>
                        <a:buFont typeface="Arial"/>
                        <a:buNone/>
                      </a:pPr>
                      <a:r>
                        <a:rPr b="1" lang="en" sz="1600">
                          <a:solidFill>
                            <a:schemeClr val="hlink"/>
                          </a:solidFill>
                          <a:latin typeface="Poppins"/>
                          <a:ea typeface="Poppins"/>
                          <a:cs typeface="Poppins"/>
                          <a:sym typeface="Poppins"/>
                        </a:rPr>
                        <a:t>How can you</a:t>
                      </a:r>
                      <a:r>
                        <a:rPr b="1" lang="en" sz="1600">
                          <a:solidFill>
                            <a:schemeClr val="hlink"/>
                          </a:solidFill>
                          <a:latin typeface="Poppins"/>
                          <a:ea typeface="Poppins"/>
                          <a:cs typeface="Poppins"/>
                          <a:sym typeface="Poppins"/>
                        </a:rPr>
                        <a:t> turn that task into an authentic task? </a:t>
                      </a:r>
                      <a:endParaRPr b="1" sz="1600">
                        <a:solidFill>
                          <a:schemeClr val="hlink"/>
                        </a:solidFill>
                        <a:latin typeface="Poppins"/>
                        <a:ea typeface="Poppins"/>
                        <a:cs typeface="Poppins"/>
                        <a:sym typeface="Poppins"/>
                      </a:endParaRPr>
                    </a:p>
                    <a:p>
                      <a:pPr indent="0" lvl="0" marL="0" rtl="0" algn="ctr">
                        <a:spcBef>
                          <a:spcPts val="0"/>
                        </a:spcBef>
                        <a:spcAft>
                          <a:spcPts val="0"/>
                        </a:spcAft>
                        <a:buNone/>
                      </a:pPr>
                      <a:r>
                        <a:t/>
                      </a:r>
                      <a:endParaRPr b="1" sz="1600">
                        <a:solidFill>
                          <a:schemeClr val="hlink"/>
                        </a:solidFill>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T cap="flat" cmpd="sng" w="9525">
                      <a:solidFill>
                        <a:schemeClr val="accent5"/>
                      </a:solidFill>
                      <a:prstDash val="solid"/>
                      <a:round/>
                      <a:headEnd len="sm" w="sm" type="none"/>
                      <a:tailEnd len="sm" w="sm" type="none"/>
                    </a:lnT>
                    <a:solidFill>
                      <a:schemeClr val="accent5"/>
                    </a:solidFill>
                  </a:tcPr>
                </a:tc>
                <a:tc>
                  <a:txBody>
                    <a:bodyPr/>
                    <a:lstStyle/>
                    <a:p>
                      <a:pPr indent="0" lvl="0" marL="0" rtl="0" algn="ctr">
                        <a:spcBef>
                          <a:spcPts val="0"/>
                        </a:spcBef>
                        <a:spcAft>
                          <a:spcPts val="0"/>
                        </a:spcAft>
                        <a:buClr>
                          <a:schemeClr val="hlink"/>
                        </a:buClr>
                        <a:buSzPts val="1100"/>
                        <a:buFont typeface="Arial"/>
                        <a:buNone/>
                      </a:pPr>
                      <a:r>
                        <a:rPr b="1" lang="en" sz="1600">
                          <a:solidFill>
                            <a:schemeClr val="hlink"/>
                          </a:solidFill>
                          <a:latin typeface="Poppins"/>
                          <a:ea typeface="Poppins"/>
                          <a:cs typeface="Poppins"/>
                          <a:sym typeface="Poppins"/>
                        </a:rPr>
                        <a:t>How can that authentic task translate across learning environments?</a:t>
                      </a:r>
                      <a:endParaRPr b="1" sz="1600">
                        <a:latin typeface="Poppins"/>
                        <a:ea typeface="Poppins"/>
                        <a:cs typeface="Poppins"/>
                        <a:sym typeface="Poppins"/>
                      </a:endParaRPr>
                    </a:p>
                  </a:txBody>
                  <a:tcPr marT="91425" marB="91425" marR="91425" marL="91425">
                    <a:lnT cap="flat" cmpd="sng" w="9525">
                      <a:solidFill>
                        <a:schemeClr val="accent5"/>
                      </a:solidFill>
                      <a:prstDash val="solid"/>
                      <a:round/>
                      <a:headEnd len="sm" w="sm" type="none"/>
                      <a:tailEnd len="sm" w="sm" type="none"/>
                    </a:lnT>
                    <a:solidFill>
                      <a:schemeClr val="accent5"/>
                    </a:solidFill>
                  </a:tcPr>
                </a:tc>
              </a:tr>
              <a:tr h="2552600">
                <a:tc>
                  <a:txBody>
                    <a:bodyPr/>
                    <a:lstStyle/>
                    <a:p>
                      <a:pPr indent="0" lvl="0" marL="0" rtl="0" algn="l">
                        <a:spcBef>
                          <a:spcPts val="0"/>
                        </a:spcBef>
                        <a:spcAft>
                          <a:spcPts val="0"/>
                        </a:spcAft>
                        <a:buNone/>
                      </a:pPr>
                      <a:r>
                        <a:rPr i="1" lang="en" sz="1600">
                          <a:latin typeface="Poppins"/>
                          <a:ea typeface="Poppins"/>
                          <a:cs typeface="Poppins"/>
                          <a:sym typeface="Poppins"/>
                        </a:rPr>
                        <a:t>Example: </a:t>
                      </a:r>
                      <a:endParaRPr i="1" sz="1600">
                        <a:latin typeface="Poppins"/>
                        <a:ea typeface="Poppins"/>
                        <a:cs typeface="Poppins"/>
                        <a:sym typeface="Poppins"/>
                      </a:endParaRPr>
                    </a:p>
                    <a:p>
                      <a:pPr indent="0" lvl="0" marL="0" rtl="0" algn="l">
                        <a:spcBef>
                          <a:spcPts val="0"/>
                        </a:spcBef>
                        <a:spcAft>
                          <a:spcPts val="0"/>
                        </a:spcAft>
                        <a:buNone/>
                      </a:pPr>
                      <a:r>
                        <a:rPr i="1" lang="en" sz="1600">
                          <a:latin typeface="Poppins"/>
                          <a:ea typeface="Poppins"/>
                          <a:cs typeface="Poppins"/>
                          <a:sym typeface="Poppins"/>
                        </a:rPr>
                        <a:t>A multiple-</a:t>
                      </a:r>
                      <a:endParaRPr i="1" sz="1600">
                        <a:latin typeface="Poppins"/>
                        <a:ea typeface="Poppins"/>
                        <a:cs typeface="Poppins"/>
                        <a:sym typeface="Poppins"/>
                      </a:endParaRPr>
                    </a:p>
                    <a:p>
                      <a:pPr indent="0" lvl="0" marL="0" rtl="0" algn="l">
                        <a:spcBef>
                          <a:spcPts val="0"/>
                        </a:spcBef>
                        <a:spcAft>
                          <a:spcPts val="0"/>
                        </a:spcAft>
                        <a:buNone/>
                      </a:pPr>
                      <a:r>
                        <a:rPr i="1" lang="en" sz="1600">
                          <a:latin typeface="Poppins"/>
                          <a:ea typeface="Poppins"/>
                          <a:cs typeface="Poppins"/>
                          <a:sym typeface="Poppins"/>
                        </a:rPr>
                        <a:t>choice test on the battles of the American Revolution</a:t>
                      </a:r>
                      <a:endParaRPr i="1" sz="1600">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hlink"/>
                        </a:buClr>
                        <a:buSzPts val="1100"/>
                        <a:buFont typeface="Arial"/>
                        <a:buNone/>
                      </a:pPr>
                      <a:r>
                        <a:rPr i="1" lang="en" sz="1600">
                          <a:solidFill>
                            <a:schemeClr val="hlink"/>
                          </a:solidFill>
                          <a:latin typeface="Poppins"/>
                          <a:ea typeface="Poppins"/>
                          <a:cs typeface="Poppins"/>
                          <a:sym typeface="Poppins"/>
                        </a:rPr>
                        <a:t>A student-</a:t>
                      </a:r>
                      <a:endParaRPr i="1" sz="1600">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i="1" lang="en" sz="1600">
                          <a:solidFill>
                            <a:schemeClr val="hlink"/>
                          </a:solidFill>
                          <a:latin typeface="Poppins"/>
                          <a:ea typeface="Poppins"/>
                          <a:cs typeface="Poppins"/>
                          <a:sym typeface="Poppins"/>
                        </a:rPr>
                        <a:t>written newspaper highlighting the battles of the American Revolution</a:t>
                      </a:r>
                      <a:endParaRPr i="1" sz="1600">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hlink"/>
                        </a:buClr>
                        <a:buSzPts val="1100"/>
                        <a:buFont typeface="Arial"/>
                        <a:buNone/>
                      </a:pPr>
                      <a:r>
                        <a:rPr i="1" lang="en" sz="1600">
                          <a:solidFill>
                            <a:schemeClr val="hlink"/>
                          </a:solidFill>
                          <a:latin typeface="Poppins"/>
                          <a:ea typeface="Poppins"/>
                          <a:cs typeface="Poppins"/>
                          <a:sym typeface="Poppins"/>
                        </a:rPr>
                        <a:t>Students can synchronously work together on a </a:t>
                      </a:r>
                      <a:r>
                        <a:rPr i="1" lang="en" sz="1600" u="sng">
                          <a:solidFill>
                            <a:schemeClr val="hlink"/>
                          </a:solidFill>
                          <a:latin typeface="Poppins"/>
                          <a:ea typeface="Poppins"/>
                          <a:cs typeface="Poppins"/>
                          <a:sym typeface="Poppins"/>
                          <a:hlinkClick r:id="rId15"/>
                        </a:rPr>
                        <a:t>Canva </a:t>
                      </a:r>
                      <a:r>
                        <a:rPr i="1" lang="en" sz="1600">
                          <a:solidFill>
                            <a:schemeClr val="hlink"/>
                          </a:solidFill>
                          <a:latin typeface="Poppins"/>
                          <a:ea typeface="Poppins"/>
                          <a:cs typeface="Poppins"/>
                          <a:sym typeface="Poppins"/>
                        </a:rPr>
                        <a:t>template, creating a newspaper set during the Revolutionary War, using facts from the unit.</a:t>
                      </a:r>
                      <a:endParaRPr i="1" sz="1600">
                        <a:latin typeface="Poppins"/>
                        <a:ea typeface="Poppins"/>
                        <a:cs typeface="Poppins"/>
                        <a:sym typeface="Poppins"/>
                      </a:endParaRPr>
                    </a:p>
                  </a:txBody>
                  <a:tcPr marT="91425" marB="91425" marR="91425" marL="91425"/>
                </a:tc>
              </a:tr>
              <a:tr h="1628550">
                <a:tc>
                  <a:txBody>
                    <a:bodyPr/>
                    <a:lstStyle/>
                    <a:p>
                      <a:pPr indent="0" lvl="0" marL="0" rtl="0" algn="l">
                        <a:spcBef>
                          <a:spcPts val="0"/>
                        </a:spcBef>
                        <a:spcAft>
                          <a:spcPts val="0"/>
                        </a:spcAft>
                        <a:buNone/>
                      </a:pPr>
                      <a:r>
                        <a:t/>
                      </a:r>
                      <a:endParaRPr b="1" sz="1600">
                        <a:latin typeface="Poppins"/>
                        <a:ea typeface="Poppins"/>
                        <a:cs typeface="Poppins"/>
                        <a:sym typeface="Poppins"/>
                      </a:endParaRPr>
                    </a:p>
                    <a:p>
                      <a:pPr indent="0" lvl="0" marL="0" rtl="0" algn="l">
                        <a:spcBef>
                          <a:spcPts val="0"/>
                        </a:spcBef>
                        <a:spcAft>
                          <a:spcPts val="0"/>
                        </a:spcAft>
                        <a:buNone/>
                      </a:pPr>
                      <a:r>
                        <a:t/>
                      </a:r>
                      <a:endParaRPr b="1" sz="1600">
                        <a:latin typeface="Poppins"/>
                        <a:ea typeface="Poppins"/>
                        <a:cs typeface="Poppins"/>
                        <a:sym typeface="Poppins"/>
                      </a:endParaRPr>
                    </a:p>
                  </a:txBody>
                  <a:tcPr marT="91425" marB="91425" marR="91425" marL="91425">
                    <a:lnT cap="flat" cmpd="sng" w="9525">
                      <a:solidFill>
                        <a:srgbClr val="9E9E9E"/>
                      </a:solidFill>
                      <a:prstDash val="solid"/>
                      <a:round/>
                      <a:headEnd len="sm" w="sm" type="none"/>
                      <a:tailEnd len="sm" w="sm" type="none"/>
                    </a:lnT>
                    <a:solidFill>
                      <a:schemeClr val="accent5"/>
                    </a:solidFill>
                  </a:tcPr>
                </a:tc>
                <a:tc>
                  <a:txBody>
                    <a:bodyPr/>
                    <a:lstStyle/>
                    <a:p>
                      <a:pPr indent="0" lvl="0" marL="0" rtl="0" algn="l">
                        <a:spcBef>
                          <a:spcPts val="0"/>
                        </a:spcBef>
                        <a:spcAft>
                          <a:spcPts val="0"/>
                        </a:spcAft>
                        <a:buNone/>
                      </a:pPr>
                      <a:r>
                        <a:t/>
                      </a:r>
                      <a:endParaRPr b="1" sz="1600">
                        <a:latin typeface="Poppins"/>
                        <a:ea typeface="Poppins"/>
                        <a:cs typeface="Poppins"/>
                        <a:sym typeface="Poppins"/>
                      </a:endParaRPr>
                    </a:p>
                    <a:p>
                      <a:pPr indent="0" lvl="0" marL="0" rtl="0" algn="l">
                        <a:spcBef>
                          <a:spcPts val="0"/>
                        </a:spcBef>
                        <a:spcAft>
                          <a:spcPts val="0"/>
                        </a:spcAft>
                        <a:buNone/>
                      </a:pPr>
                      <a:r>
                        <a:t/>
                      </a:r>
                      <a:endParaRPr b="1" sz="1600">
                        <a:latin typeface="Poppins"/>
                        <a:ea typeface="Poppins"/>
                        <a:cs typeface="Poppins"/>
                        <a:sym typeface="Poppins"/>
                      </a:endParaRPr>
                    </a:p>
                    <a:p>
                      <a:pPr indent="0" lvl="0" marL="0" rtl="0" algn="l">
                        <a:spcBef>
                          <a:spcPts val="0"/>
                        </a:spcBef>
                        <a:spcAft>
                          <a:spcPts val="0"/>
                        </a:spcAft>
                        <a:buNone/>
                      </a:pPr>
                      <a:r>
                        <a:t/>
                      </a:r>
                      <a:endParaRPr b="1" sz="1600">
                        <a:latin typeface="Poppins"/>
                        <a:ea typeface="Poppins"/>
                        <a:cs typeface="Poppins"/>
                        <a:sym typeface="Poppins"/>
                      </a:endParaRPr>
                    </a:p>
                    <a:p>
                      <a:pPr indent="0" lvl="0" marL="0" rtl="0" algn="l">
                        <a:spcBef>
                          <a:spcPts val="0"/>
                        </a:spcBef>
                        <a:spcAft>
                          <a:spcPts val="0"/>
                        </a:spcAft>
                        <a:buNone/>
                      </a:pPr>
                      <a:r>
                        <a:t/>
                      </a:r>
                      <a:endParaRPr b="1" sz="1600">
                        <a:latin typeface="Poppins"/>
                        <a:ea typeface="Poppins"/>
                        <a:cs typeface="Poppins"/>
                        <a:sym typeface="Poppins"/>
                      </a:endParaRPr>
                    </a:p>
                    <a:p>
                      <a:pPr indent="0" lvl="0" marL="0" rtl="0" algn="l">
                        <a:spcBef>
                          <a:spcPts val="0"/>
                        </a:spcBef>
                        <a:spcAft>
                          <a:spcPts val="0"/>
                        </a:spcAft>
                        <a:buNone/>
                      </a:pPr>
                      <a:r>
                        <a:t/>
                      </a:r>
                      <a:endParaRPr b="1" sz="1600">
                        <a:latin typeface="Poppins"/>
                        <a:ea typeface="Poppins"/>
                        <a:cs typeface="Poppins"/>
                        <a:sym typeface="Poppins"/>
                      </a:endParaRPr>
                    </a:p>
                    <a:p>
                      <a:pPr indent="0" lvl="0" marL="0" rtl="0" algn="l">
                        <a:spcBef>
                          <a:spcPts val="0"/>
                        </a:spcBef>
                        <a:spcAft>
                          <a:spcPts val="0"/>
                        </a:spcAft>
                        <a:buNone/>
                      </a:pPr>
                      <a:r>
                        <a:t/>
                      </a:r>
                      <a:endParaRPr b="1" sz="1600">
                        <a:latin typeface="Poppins"/>
                        <a:ea typeface="Poppins"/>
                        <a:cs typeface="Poppins"/>
                        <a:sym typeface="Poppins"/>
                      </a:endParaRPr>
                    </a:p>
                    <a:p>
                      <a:pPr indent="0" lvl="0" marL="0" rtl="0" algn="l">
                        <a:spcBef>
                          <a:spcPts val="0"/>
                        </a:spcBef>
                        <a:spcAft>
                          <a:spcPts val="0"/>
                        </a:spcAft>
                        <a:buNone/>
                      </a:pPr>
                      <a:r>
                        <a:t/>
                      </a:r>
                      <a:endParaRPr b="1" sz="1600">
                        <a:latin typeface="Poppins"/>
                        <a:ea typeface="Poppins"/>
                        <a:cs typeface="Poppins"/>
                        <a:sym typeface="Poppins"/>
                      </a:endParaRPr>
                    </a:p>
                  </a:txBody>
                  <a:tcPr marT="91425" marB="91425" marR="91425" marL="91425">
                    <a:solidFill>
                      <a:schemeClr val="accent5"/>
                    </a:solidFill>
                  </a:tcPr>
                </a:tc>
                <a:tc>
                  <a:txBody>
                    <a:bodyPr/>
                    <a:lstStyle/>
                    <a:p>
                      <a:pPr indent="0" lvl="0" marL="0" rtl="0" algn="l">
                        <a:spcBef>
                          <a:spcPts val="0"/>
                        </a:spcBef>
                        <a:spcAft>
                          <a:spcPts val="0"/>
                        </a:spcAft>
                        <a:buNone/>
                      </a:pPr>
                      <a:r>
                        <a:t/>
                      </a:r>
                      <a:endParaRPr b="1" sz="1600">
                        <a:solidFill>
                          <a:schemeClr val="hlink"/>
                        </a:solidFill>
                        <a:latin typeface="Poppins"/>
                        <a:ea typeface="Poppins"/>
                        <a:cs typeface="Poppins"/>
                        <a:sym typeface="Poppins"/>
                      </a:endParaRPr>
                    </a:p>
                  </a:txBody>
                  <a:tcPr marT="91425" marB="91425" marR="91425" marL="91425">
                    <a:solidFill>
                      <a:schemeClr val="accent5"/>
                    </a:solidFill>
                  </a:tcPr>
                </a:tc>
              </a:tr>
              <a:tr h="1773550">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i="1" sz="16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i="1" sz="1600">
                        <a:latin typeface="Poppins"/>
                        <a:ea typeface="Poppins"/>
                        <a:cs typeface="Poppins"/>
                        <a:sym typeface="Poppins"/>
                      </a:endParaRPr>
                    </a:p>
                  </a:txBody>
                  <a:tcPr marT="91425" marB="91425" marR="91425" marL="91425"/>
                </a:tc>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0" name="Shape 2650"/>
        <p:cNvGrpSpPr/>
        <p:nvPr/>
      </p:nvGrpSpPr>
      <p:grpSpPr>
        <a:xfrm>
          <a:off x="0" y="0"/>
          <a:ext cx="0" cy="0"/>
          <a:chOff x="0" y="0"/>
          <a:chExt cx="0" cy="0"/>
        </a:xfrm>
      </p:grpSpPr>
      <p:sp>
        <p:nvSpPr>
          <p:cNvPr id="2651" name="Google Shape;2651;p108"/>
          <p:cNvSpPr txBox="1"/>
          <p:nvPr>
            <p:ph idx="1" type="body"/>
          </p:nvPr>
        </p:nvSpPr>
        <p:spPr>
          <a:xfrm>
            <a:off x="374550" y="1284325"/>
            <a:ext cx="6514500" cy="8752500"/>
          </a:xfrm>
          <a:prstGeom prst="rect">
            <a:avLst/>
          </a:prstGeom>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i="1" lang="en">
                <a:solidFill>
                  <a:schemeClr val="hlink"/>
                </a:solidFill>
              </a:rPr>
              <a:t>INSTRUCTIONS:</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Revisit the lesson plan you’ve been working with throughout this module, or select </a:t>
            </a:r>
            <a:r>
              <a:rPr lang="en">
                <a:solidFill>
                  <a:schemeClr val="hlink"/>
                </a:solidFill>
              </a:rPr>
              <a:t>one of the authentic tasks you worked on in </a:t>
            </a:r>
            <a:r>
              <a:rPr lang="en" u="sng">
                <a:solidFill>
                  <a:schemeClr val="hlink"/>
                </a:solidFill>
                <a:hlinkClick action="ppaction://hlinksldjump" r:id="rId3"/>
              </a:rPr>
              <a:t>Activity 1.9.2</a:t>
            </a:r>
            <a:r>
              <a:rPr lang="en">
                <a:solidFill>
                  <a:schemeClr val="hlink"/>
                </a:solidFill>
              </a:rPr>
              <a:t>. </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Design a rubric for that assessment using the table </a:t>
            </a:r>
            <a:r>
              <a:rPr i="1" lang="en">
                <a:solidFill>
                  <a:schemeClr val="hlink"/>
                </a:solidFill>
              </a:rPr>
              <a:t>on the following page</a:t>
            </a:r>
            <a:r>
              <a:rPr lang="en">
                <a:solidFill>
                  <a:schemeClr val="hlink"/>
                </a:solidFill>
              </a:rPr>
              <a:t>. The table walks you through six steps and guiding questions for designing a rubric (adapted from </a:t>
            </a:r>
            <a:r>
              <a:rPr lang="en" u="sng">
                <a:solidFill>
                  <a:srgbClr val="1155CC"/>
                </a:solidFill>
                <a:hlinkClick r:id="rId4">
                  <a:extLst>
                    <a:ext uri="{A12FA001-AC4F-418D-AE19-62706E023703}">
                      <ahyp:hlinkClr val="tx"/>
                    </a:ext>
                  </a:extLst>
                </a:hlinkClick>
              </a:rPr>
              <a:t>"How To Create a Rubric in 6 Steps"</a:t>
            </a:r>
            <a:r>
              <a:rPr lang="en">
                <a:solidFill>
                  <a:schemeClr val="hlink"/>
                </a:solidFill>
              </a:rPr>
              <a:t>) and provides space for your notes about your rubric.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p:txBody>
      </p:sp>
      <p:sp>
        <p:nvSpPr>
          <p:cNvPr id="2652" name="Google Shape;2652;p108"/>
          <p:cNvSpPr txBox="1"/>
          <p:nvPr>
            <p:ph type="title"/>
          </p:nvPr>
        </p:nvSpPr>
        <p:spPr>
          <a:xfrm>
            <a:off x="374550" y="322825"/>
            <a:ext cx="60843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1.9.3 - Design a Rubric</a:t>
            </a:r>
            <a:endParaRPr/>
          </a:p>
        </p:txBody>
      </p:sp>
      <p:sp>
        <p:nvSpPr>
          <p:cNvPr id="2653" name="Google Shape;2653;p108">
            <a:hlinkClick action="ppaction://hlinksldjump" r:id="rId5"/>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54" name="Google Shape;2654;p108">
            <a:hlinkClick action="ppaction://hlinksldjump" r:id="rId6"/>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55" name="Google Shape;2655;p108">
            <a:hlinkClick action="ppaction://hlinksldjump" r:id="rId7"/>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56" name="Google Shape;2656;p108">
            <a:hlinkClick action="ppaction://hlinksldjump" r:id="rId8"/>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57" name="Google Shape;2657;p108">
            <a:hlinkClick action="ppaction://hlinksldjump" r:id="rId9"/>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58" name="Google Shape;2658;p108">
            <a:hlinkClick action="ppaction://hlinksldjump" r:id="rId10"/>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59" name="Google Shape;2659;p108">
            <a:hlinkClick action="ppaction://hlinksldjump" r:id="rId11"/>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60" name="Google Shape;2660;p108">
            <a:hlinkClick action="ppaction://hlinksldjump" r:id="rId12"/>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61" name="Google Shape;2661;p108">
            <a:hlinkClick action="ppaction://hlinksldjump" r:id="rId13"/>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62" name="Google Shape;2662;p108">
            <a:hlinkClick action="ppaction://hlinksldjump" r:id="rId14"/>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63" name="Google Shape;2663;p108"/>
          <p:cNvSpPr txBox="1"/>
          <p:nvPr/>
        </p:nvSpPr>
        <p:spPr>
          <a:xfrm>
            <a:off x="2258250" y="9627300"/>
            <a:ext cx="32559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latin typeface="Esteban"/>
              <a:ea typeface="Esteban"/>
              <a:cs typeface="Esteban"/>
              <a:sym typeface="Esteban"/>
            </a:endParaRPr>
          </a:p>
        </p:txBody>
      </p:sp>
      <p:sp>
        <p:nvSpPr>
          <p:cNvPr id="2664" name="Google Shape;2664;p108">
            <a:hlinkClick action="ppaction://hlinksldjump" r:id="rId1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65" name="Google Shape;2665;p108">
            <a:hlinkClick action="ppaction://hlinksldjump" r:id="rId16"/>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66" name="Google Shape;2666;p108">
            <a:hlinkClick action="ppaction://hlinksldjump" r:id="rId17"/>
          </p:cNvPr>
          <p:cNvSpPr txBox="1"/>
          <p:nvPr/>
        </p:nvSpPr>
        <p:spPr>
          <a:xfrm rot="5400000">
            <a:off x="7205700" y="5652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67" name="Google Shape;2667;p108">
            <a:hlinkClick action="ppaction://hlinksldjump" r:id="rId18"/>
          </p:cNvPr>
          <p:cNvSpPr txBox="1"/>
          <p:nvPr/>
        </p:nvSpPr>
        <p:spPr>
          <a:xfrm rot="5400000">
            <a:off x="7205700" y="95345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68" name="Google Shape;2668;p108">
            <a:hlinkClick action="ppaction://hlinksldjump" r:id="rId19"/>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69" name="Google Shape;2669;p108">
            <a:hlinkClick action="ppaction://hlinksldjump" r:id="rId20"/>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70" name="Google Shape;2670;p108"/>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pic>
        <p:nvPicPr>
          <p:cNvPr id="2671" name="Google Shape;2671;p108"/>
          <p:cNvPicPr preferRelativeResize="0"/>
          <p:nvPr/>
        </p:nvPicPr>
        <p:blipFill rotWithShape="1">
          <a:blip r:embed="rId21">
            <a:alphaModFix/>
          </a:blip>
          <a:srcRect b="2189" l="0" r="0" t="2180"/>
          <a:stretch/>
        </p:blipFill>
        <p:spPr>
          <a:xfrm>
            <a:off x="6056625" y="33625"/>
            <a:ext cx="1158600" cy="1158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28"/>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719" name="Google Shape;719;p28"/>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sp>
        <p:nvSpPr>
          <p:cNvPr id="720" name="Google Shape;720;p28">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21" name="Google Shape;721;p28">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22" name="Google Shape;722;p28">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23" name="Google Shape;723;p28">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24" name="Google Shape;724;p28">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25" name="Google Shape;725;p28">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26" name="Google Shape;726;p28">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27" name="Google Shape;727;p28">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28" name="Google Shape;728;p28">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sp>
        <p:nvSpPr>
          <p:cNvPr id="729" name="Google Shape;729;p28">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Poppins"/>
              <a:ea typeface="Poppins"/>
              <a:cs typeface="Poppins"/>
              <a:sym typeface="Poppins"/>
            </a:endParaRPr>
          </a:p>
        </p:txBody>
      </p:sp>
      <p:graphicFrame>
        <p:nvGraphicFramePr>
          <p:cNvPr id="730" name="Google Shape;730;p28"/>
          <p:cNvGraphicFramePr/>
          <p:nvPr/>
        </p:nvGraphicFramePr>
        <p:xfrm>
          <a:off x="504825" y="1090700"/>
          <a:ext cx="3000000" cy="3000000"/>
        </p:xfrm>
        <a:graphic>
          <a:graphicData uri="http://schemas.openxmlformats.org/drawingml/2006/table">
            <a:tbl>
              <a:tblPr>
                <a:noFill/>
                <a:tableStyleId>{FC72AE3C-9F97-4905-AC4B-5E5AFB15FA01}</a:tableStyleId>
              </a:tblPr>
              <a:tblGrid>
                <a:gridCol w="1594275"/>
                <a:gridCol w="2701525"/>
                <a:gridCol w="2147900"/>
              </a:tblGrid>
              <a:tr h="3810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a:t>
                      </a:r>
                      <a:r>
                        <a:rPr b="1" lang="en" sz="1600">
                          <a:solidFill>
                            <a:srgbClr val="262626"/>
                          </a:solidFill>
                          <a:latin typeface="Poppins"/>
                          <a:ea typeface="Poppins"/>
                          <a:cs typeface="Poppins"/>
                          <a:sym typeface="Poppins"/>
                        </a:rPr>
                        <a:t>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1567200">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Asynchronous</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Self-paced, independent learning that occurs remotely with no real-time meetings</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1567200">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Emergency Remote Teaching</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Term used to define the rapid switch from in-person instruction to completely online; it lacks the key qualities of effective online instruction.</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1567200">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Fixed Mindset</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In a fixed mindset, people believe their basic qualities, such as their intelligence or talent, are simply fixed traits.</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1567200">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Growth Mindset</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In a growth mindset, people believe that their most basic abilities can be developed through dedication and hard work.</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1567200">
                <a:tc>
                  <a:txBody>
                    <a:bodyPr/>
                    <a:lstStyle/>
                    <a:p>
                      <a:pPr indent="0" lvl="0" marL="0" rtl="0" algn="l">
                        <a:spcBef>
                          <a:spcPts val="0"/>
                        </a:spcBef>
                        <a:spcAft>
                          <a:spcPts val="0"/>
                        </a:spcAft>
                        <a:buNone/>
                      </a:pPr>
                      <a:r>
                        <a:rPr b="1" lang="en">
                          <a:solidFill>
                            <a:srgbClr val="262626"/>
                          </a:solidFill>
                          <a:latin typeface="Poppins"/>
                          <a:ea typeface="Poppins"/>
                          <a:cs typeface="Poppins"/>
                          <a:sym typeface="Poppins"/>
                        </a:rPr>
                        <a:t>Hybrid Instruction</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62626"/>
                          </a:solidFill>
                          <a:latin typeface="Poppins"/>
                          <a:ea typeface="Poppins"/>
                          <a:cs typeface="Poppins"/>
                          <a:sym typeface="Poppins"/>
                        </a:rPr>
                        <a:t>Instruction that occurs both in-person and remotely</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262626"/>
                        </a:solidFill>
                        <a:latin typeface="Poppins"/>
                        <a:ea typeface="Poppins"/>
                        <a:cs typeface="Poppins"/>
                        <a:sym typeface="Poppins"/>
                      </a:endParaRPr>
                    </a:p>
                  </a:txBody>
                  <a:tcPr marT="63500" marB="63500" marR="63500" marL="6350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731" name="Google Shape;731;p28">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32" name="Google Shape;732;p28">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33" name="Google Shape;733;p28">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34" name="Google Shape;734;p28">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35" name="Google Shape;735;p28">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36" name="Google Shape;736;p28">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37" name="Google Shape;737;p28">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38" name="Google Shape;738;p28">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39" name="Google Shape;739;p28">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40" name="Google Shape;740;p28">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41" name="Google Shape;741;p28">
            <a:hlinkClick action="ppaction://hlinksldjump" r:id="rId23"/>
          </p:cNvPr>
          <p:cNvSpPr txBox="1"/>
          <p:nvPr/>
        </p:nvSpPr>
        <p:spPr>
          <a:xfrm rot="5400000">
            <a:off x="7205700" y="5652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42" name="Google Shape;742;p28">
            <a:hlinkClick action="ppaction://hlinksldjump" r:id="rId24"/>
          </p:cNvPr>
          <p:cNvSpPr txBox="1"/>
          <p:nvPr/>
        </p:nvSpPr>
        <p:spPr>
          <a:xfrm rot="5400000">
            <a:off x="7205700" y="15378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43" name="Google Shape;743;p28">
            <a:hlinkClick action="ppaction://hlinksldjump" r:id="rId25"/>
          </p:cNvPr>
          <p:cNvSpPr txBox="1"/>
          <p:nvPr/>
        </p:nvSpPr>
        <p:spPr>
          <a:xfrm rot="5400000">
            <a:off x="7205700" y="25758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44" name="Google Shape;744;p28">
            <a:hlinkClick action="ppaction://hlinksldjump" r:id="rId26"/>
          </p:cNvPr>
          <p:cNvSpPr txBox="1"/>
          <p:nvPr/>
        </p:nvSpPr>
        <p:spPr>
          <a:xfrm rot="5400000">
            <a:off x="7205700" y="35550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45" name="Google Shape;745;p28">
            <a:hlinkClick action="ppaction://hlinksldjump" r:id="rId27"/>
          </p:cNvPr>
          <p:cNvSpPr txBox="1"/>
          <p:nvPr/>
        </p:nvSpPr>
        <p:spPr>
          <a:xfrm rot="5400000">
            <a:off x="7205700" y="45864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46" name="Google Shape;746;p28">
            <a:hlinkClick action="ppaction://hlinksldjump" r:id="rId28"/>
          </p:cNvPr>
          <p:cNvSpPr txBox="1"/>
          <p:nvPr/>
        </p:nvSpPr>
        <p:spPr>
          <a:xfrm rot="5400000">
            <a:off x="7205700" y="557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47" name="Google Shape;747;p28">
            <a:hlinkClick action="ppaction://hlinksldjump" r:id="rId29"/>
          </p:cNvPr>
          <p:cNvSpPr txBox="1"/>
          <p:nvPr/>
        </p:nvSpPr>
        <p:spPr>
          <a:xfrm rot="5400000">
            <a:off x="7205700" y="6544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48" name="Google Shape;748;p28">
            <a:hlinkClick action="ppaction://hlinksldjump" r:id="rId30"/>
          </p:cNvPr>
          <p:cNvSpPr txBox="1"/>
          <p:nvPr/>
        </p:nvSpPr>
        <p:spPr>
          <a:xfrm rot="5400000">
            <a:off x="7205700" y="75893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49" name="Google Shape;749;p28">
            <a:hlinkClick action="ppaction://hlinksldjump" r:id="rId31"/>
          </p:cNvPr>
          <p:cNvSpPr txBox="1"/>
          <p:nvPr/>
        </p:nvSpPr>
        <p:spPr>
          <a:xfrm rot="5400000">
            <a:off x="7205700" y="8568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50" name="Google Shape;750;p28">
            <a:hlinkClick action="ppaction://hlinksldjump" r:id="rId32"/>
          </p:cNvPr>
          <p:cNvSpPr txBox="1"/>
          <p:nvPr/>
        </p:nvSpPr>
        <p:spPr>
          <a:xfrm rot="5400000">
            <a:off x="7205700" y="95345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Poppins"/>
              <a:ea typeface="Poppins"/>
              <a:cs typeface="Poppins"/>
              <a:sym typeface="Poppins"/>
            </a:endParaRPr>
          </a:p>
        </p:txBody>
      </p:sp>
      <p:sp>
        <p:nvSpPr>
          <p:cNvPr id="751" name="Google Shape;751;p28"/>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5" name="Shape 2675"/>
        <p:cNvGrpSpPr/>
        <p:nvPr/>
      </p:nvGrpSpPr>
      <p:grpSpPr>
        <a:xfrm>
          <a:off x="0" y="0"/>
          <a:ext cx="0" cy="0"/>
          <a:chOff x="0" y="0"/>
          <a:chExt cx="0" cy="0"/>
        </a:xfrm>
      </p:grpSpPr>
      <p:sp>
        <p:nvSpPr>
          <p:cNvPr id="2676" name="Google Shape;2676;p109"/>
          <p:cNvSpPr txBox="1"/>
          <p:nvPr>
            <p:ph type="title"/>
          </p:nvPr>
        </p:nvSpPr>
        <p:spPr>
          <a:xfrm>
            <a:off x="374550" y="322825"/>
            <a:ext cx="6084300" cy="1148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1.9.3 - Design a Rubric</a:t>
            </a:r>
            <a:r>
              <a:rPr lang="en"/>
              <a:t> (Continued)</a:t>
            </a:r>
            <a:endParaRPr/>
          </a:p>
        </p:txBody>
      </p:sp>
      <p:sp>
        <p:nvSpPr>
          <p:cNvPr id="2677" name="Google Shape;2677;p109">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78" name="Google Shape;2678;p109">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79" name="Google Shape;2679;p109">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80" name="Google Shape;2680;p109">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81" name="Google Shape;2681;p109">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82" name="Google Shape;2682;p109">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83" name="Google Shape;2683;p109">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84" name="Google Shape;2684;p109">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85" name="Google Shape;2685;p109">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86" name="Google Shape;2686;p109">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687" name="Google Shape;2687;p109">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88" name="Google Shape;2688;p109">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89" name="Google Shape;2689;p109">
            <a:hlinkClick action="ppaction://hlinksldjump" r:id="rId15"/>
          </p:cNvPr>
          <p:cNvSpPr txBox="1"/>
          <p:nvPr/>
        </p:nvSpPr>
        <p:spPr>
          <a:xfrm rot="5400000">
            <a:off x="7205700" y="5652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90" name="Google Shape;2690;p109">
            <a:hlinkClick action="ppaction://hlinksldjump" r:id="rId16"/>
          </p:cNvPr>
          <p:cNvSpPr txBox="1"/>
          <p:nvPr/>
        </p:nvSpPr>
        <p:spPr>
          <a:xfrm rot="5400000">
            <a:off x="7205700" y="95345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91" name="Google Shape;2691;p109">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92" name="Google Shape;2692;p109">
            <a:hlinkClick action="ppaction://hlinksldjump" r:id="rId18"/>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2693" name="Google Shape;2693;p109"/>
          <p:cNvGraphicFramePr/>
          <p:nvPr/>
        </p:nvGraphicFramePr>
        <p:xfrm>
          <a:off x="437288" y="2246510"/>
          <a:ext cx="3000000" cy="3000000"/>
        </p:xfrm>
        <a:graphic>
          <a:graphicData uri="http://schemas.openxmlformats.org/drawingml/2006/table">
            <a:tbl>
              <a:tblPr>
                <a:noFill/>
                <a:tableStyleId>{FC72AE3C-9F97-4905-AC4B-5E5AFB15FA01}</a:tableStyleId>
              </a:tblPr>
              <a:tblGrid>
                <a:gridCol w="1255375"/>
                <a:gridCol w="2942075"/>
                <a:gridCol w="2098725"/>
              </a:tblGrid>
              <a:tr h="2684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STEP</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ASK YOURSELF…</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RUBRIC NOTES</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solidFill>
                      <a:schemeClr val="accent5"/>
                    </a:solidFill>
                  </a:tcPr>
                </a:tc>
              </a:tr>
              <a:tr h="1522000">
                <a:tc>
                  <a:txBody>
                    <a:bodyPr/>
                    <a:lstStyle/>
                    <a:p>
                      <a:pPr indent="0" lvl="0" marL="0" rtl="0" algn="l">
                        <a:spcBef>
                          <a:spcPts val="0"/>
                        </a:spcBef>
                        <a:spcAft>
                          <a:spcPts val="0"/>
                        </a:spcAft>
                        <a:buNone/>
                      </a:pPr>
                      <a:r>
                        <a:rPr b="1" lang="en">
                          <a:solidFill>
                            <a:srgbClr val="333333"/>
                          </a:solidFill>
                          <a:latin typeface="Poppins"/>
                          <a:ea typeface="Poppins"/>
                          <a:cs typeface="Poppins"/>
                          <a:sym typeface="Poppins"/>
                        </a:rPr>
                        <a:t>Step 1: Define your goal</a:t>
                      </a:r>
                      <a:endParaRPr b="1">
                        <a:solidFill>
                          <a:srgbClr val="333333"/>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317500" lvl="0" marL="457200" rtl="0" algn="l">
                        <a:spcBef>
                          <a:spcPts val="0"/>
                        </a:spcBef>
                        <a:spcAft>
                          <a:spcPts val="0"/>
                        </a:spcAft>
                        <a:buClr>
                          <a:srgbClr val="333333"/>
                        </a:buClr>
                        <a:buSzPts val="1400"/>
                        <a:buFont typeface="Poppins"/>
                        <a:buChar char="●"/>
                      </a:pPr>
                      <a:r>
                        <a:rPr lang="en">
                          <a:solidFill>
                            <a:srgbClr val="333333"/>
                          </a:solidFill>
                          <a:latin typeface="Poppins"/>
                          <a:ea typeface="Poppins"/>
                          <a:cs typeface="Poppins"/>
                          <a:sym typeface="Poppins"/>
                        </a:rPr>
                        <a:t>What standards must the students meet in order to achieve acceptable or exceptional performance?</a:t>
                      </a:r>
                      <a:endParaRPr>
                        <a:solidFill>
                          <a:srgbClr val="333333"/>
                        </a:solidFill>
                        <a:latin typeface="Poppins"/>
                        <a:ea typeface="Poppins"/>
                        <a:cs typeface="Poppins"/>
                        <a:sym typeface="Poppins"/>
                      </a:endParaRPr>
                    </a:p>
                    <a:p>
                      <a:pPr indent="-317500" lvl="0" marL="457200" rtl="0" algn="l">
                        <a:spcBef>
                          <a:spcPts val="0"/>
                        </a:spcBef>
                        <a:spcAft>
                          <a:spcPts val="0"/>
                        </a:spcAft>
                        <a:buClr>
                          <a:srgbClr val="333333"/>
                        </a:buClr>
                        <a:buSzPts val="1400"/>
                        <a:buFont typeface="Poppins"/>
                        <a:buChar char="●"/>
                      </a:pPr>
                      <a:r>
                        <a:rPr lang="en">
                          <a:solidFill>
                            <a:srgbClr val="333333"/>
                          </a:solidFill>
                          <a:latin typeface="Poppins"/>
                          <a:ea typeface="Poppins"/>
                          <a:cs typeface="Poppins"/>
                          <a:sym typeface="Poppins"/>
                        </a:rPr>
                        <a:t>How do I want to assess performance?</a:t>
                      </a:r>
                      <a:endParaRPr>
                        <a:solidFill>
                          <a:srgbClr val="333333"/>
                        </a:solidFill>
                        <a:latin typeface="Poppins"/>
                        <a:ea typeface="Poppins"/>
                        <a:cs typeface="Poppins"/>
                        <a:sym typeface="Poppins"/>
                      </a:endParaRPr>
                    </a:p>
                    <a:p>
                      <a:pPr indent="-317500" lvl="0" marL="457200" rtl="0" algn="l">
                        <a:spcBef>
                          <a:spcPts val="0"/>
                        </a:spcBef>
                        <a:spcAft>
                          <a:spcPts val="0"/>
                        </a:spcAft>
                        <a:buClr>
                          <a:srgbClr val="333333"/>
                        </a:buClr>
                        <a:buSzPts val="1400"/>
                        <a:buFont typeface="Poppins"/>
                        <a:buChar char="●"/>
                      </a:pPr>
                      <a:r>
                        <a:rPr lang="en">
                          <a:solidFill>
                            <a:srgbClr val="333333"/>
                          </a:solidFill>
                          <a:latin typeface="Poppins"/>
                          <a:ea typeface="Poppins"/>
                          <a:cs typeface="Poppins"/>
                          <a:sym typeface="Poppins"/>
                        </a:rPr>
                        <a:t>How will I break down my expectations for this project?</a:t>
                      </a:r>
                      <a:endParaRPr>
                        <a:solidFill>
                          <a:srgbClr val="333333"/>
                        </a:solidFill>
                        <a:latin typeface="Poppins"/>
                        <a:ea typeface="Poppins"/>
                        <a:cs typeface="Poppins"/>
                        <a:sym typeface="Poppins"/>
                      </a:endParaRPr>
                    </a:p>
                    <a:p>
                      <a:pPr indent="-317500" lvl="0" marL="457200" rtl="0" algn="l">
                        <a:spcBef>
                          <a:spcPts val="0"/>
                        </a:spcBef>
                        <a:spcAft>
                          <a:spcPts val="0"/>
                        </a:spcAft>
                        <a:buClr>
                          <a:srgbClr val="333333"/>
                        </a:buClr>
                        <a:buSzPts val="1400"/>
                        <a:buFont typeface="Poppins"/>
                        <a:buChar char="●"/>
                      </a:pPr>
                      <a:r>
                        <a:rPr lang="en">
                          <a:solidFill>
                            <a:srgbClr val="333333"/>
                          </a:solidFill>
                          <a:latin typeface="Poppins"/>
                          <a:ea typeface="Poppins"/>
                          <a:cs typeface="Poppins"/>
                          <a:sym typeface="Poppins"/>
                        </a:rPr>
                        <a:t>Are all of the tasks equally important?</a:t>
                      </a:r>
                      <a:endParaRPr>
                        <a:solidFill>
                          <a:srgbClr val="333333"/>
                        </a:solidFill>
                        <a:latin typeface="Poppins"/>
                        <a:ea typeface="Poppins"/>
                        <a:cs typeface="Poppins"/>
                        <a:sym typeface="Poppins"/>
                      </a:endParaRPr>
                    </a:p>
                    <a:p>
                      <a:pPr indent="-317500" lvl="0" marL="457200" rtl="0" algn="l">
                        <a:spcBef>
                          <a:spcPts val="0"/>
                        </a:spcBef>
                        <a:spcAft>
                          <a:spcPts val="0"/>
                        </a:spcAft>
                        <a:buClr>
                          <a:srgbClr val="333333"/>
                        </a:buClr>
                        <a:buSzPts val="1400"/>
                        <a:buFont typeface="Poppins"/>
                        <a:buChar char="●"/>
                      </a:pPr>
                      <a:r>
                        <a:rPr lang="en">
                          <a:solidFill>
                            <a:srgbClr val="333333"/>
                          </a:solidFill>
                          <a:latin typeface="Poppins"/>
                          <a:ea typeface="Poppins"/>
                          <a:cs typeface="Poppins"/>
                          <a:sym typeface="Poppins"/>
                        </a:rPr>
                        <a:t>Do I want to give one final grade on the project or a cluster of smaller grades based on several criteria?</a:t>
                      </a:r>
                      <a:endParaRPr>
                        <a:solidFill>
                          <a:srgbClr val="333333"/>
                        </a:solidFill>
                        <a:latin typeface="Poppins"/>
                        <a:ea typeface="Poppins"/>
                        <a:cs typeface="Poppins"/>
                        <a:sym typeface="Poppins"/>
                      </a:endParaRPr>
                    </a:p>
                    <a:p>
                      <a:pPr indent="-317500" lvl="0" marL="457200" rtl="0" algn="l">
                        <a:spcBef>
                          <a:spcPts val="0"/>
                        </a:spcBef>
                        <a:spcAft>
                          <a:spcPts val="0"/>
                        </a:spcAft>
                        <a:buClr>
                          <a:srgbClr val="333333"/>
                        </a:buClr>
                        <a:buSzPts val="1400"/>
                        <a:buFont typeface="Poppins"/>
                        <a:buChar char="●"/>
                      </a:pPr>
                      <a:r>
                        <a:rPr lang="en">
                          <a:solidFill>
                            <a:srgbClr val="333333"/>
                          </a:solidFill>
                          <a:latin typeface="Poppins"/>
                          <a:ea typeface="Poppins"/>
                          <a:cs typeface="Poppins"/>
                          <a:sym typeface="Poppins"/>
                        </a:rPr>
                        <a:t>Am I grading based on the work or on participation? Am I grading on both?</a:t>
                      </a:r>
                      <a:endParaRPr>
                        <a:solidFill>
                          <a:srgbClr val="333333"/>
                        </a:solidFill>
                        <a:latin typeface="Poppins"/>
                        <a:ea typeface="Poppins"/>
                        <a:cs typeface="Poppins"/>
                        <a:sym typeface="Poppins"/>
                      </a:endParaRPr>
                    </a:p>
                    <a:p>
                      <a:pPr indent="-317500" lvl="0" marL="457200" rtl="0" algn="l">
                        <a:spcBef>
                          <a:spcPts val="0"/>
                        </a:spcBef>
                        <a:spcAft>
                          <a:spcPts val="0"/>
                        </a:spcAft>
                        <a:buClr>
                          <a:srgbClr val="333333"/>
                        </a:buClr>
                        <a:buSzPts val="1400"/>
                        <a:buFont typeface="Poppins"/>
                        <a:buChar char="●"/>
                      </a:pPr>
                      <a:r>
                        <a:rPr lang="en">
                          <a:solidFill>
                            <a:srgbClr val="333333"/>
                          </a:solidFill>
                          <a:latin typeface="Poppins"/>
                          <a:ea typeface="Poppins"/>
                          <a:cs typeface="Poppins"/>
                          <a:sym typeface="Poppins"/>
                        </a:rPr>
                        <a:t>How detailed do I want my feedback to be?</a:t>
                      </a:r>
                      <a:endParaRPr>
                        <a:solidFill>
                          <a:srgbClr val="333333"/>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333333"/>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r>
              <a:tr h="658100">
                <a:tc>
                  <a:txBody>
                    <a:bodyPr/>
                    <a:lstStyle/>
                    <a:p>
                      <a:pPr indent="0" lvl="0" marL="0" rtl="0" algn="l">
                        <a:spcBef>
                          <a:spcPts val="0"/>
                        </a:spcBef>
                        <a:spcAft>
                          <a:spcPts val="0"/>
                        </a:spcAft>
                        <a:buNone/>
                      </a:pPr>
                      <a:r>
                        <a:rPr b="1" lang="en">
                          <a:latin typeface="Poppins"/>
                          <a:ea typeface="Poppins"/>
                          <a:cs typeface="Poppins"/>
                          <a:sym typeface="Poppins"/>
                        </a:rPr>
                        <a:t>Step 2:  Decide if holistic or analytic rubric </a:t>
                      </a:r>
                      <a:endParaRPr b="1">
                        <a:latin typeface="Poppins"/>
                        <a:ea typeface="Poppins"/>
                        <a:cs typeface="Poppins"/>
                        <a:sym typeface="Poppins"/>
                      </a:endParaRPr>
                    </a:p>
                    <a:p>
                      <a:pPr indent="0" lvl="0" marL="0" rtl="0" algn="l">
                        <a:spcBef>
                          <a:spcPts val="0"/>
                        </a:spcBef>
                        <a:spcAft>
                          <a:spcPts val="0"/>
                        </a:spcAft>
                        <a:buNone/>
                      </a:pPr>
                      <a:r>
                        <a:t/>
                      </a:r>
                      <a:endParaRPr>
                        <a:solidFill>
                          <a:srgbClr val="333333"/>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317500" lvl="0" marL="457200" rtl="0" algn="l">
                        <a:spcBef>
                          <a:spcPts val="0"/>
                        </a:spcBef>
                        <a:spcAft>
                          <a:spcPts val="0"/>
                        </a:spcAft>
                        <a:buClr>
                          <a:srgbClr val="333333"/>
                        </a:buClr>
                        <a:buSzPts val="1400"/>
                        <a:buFont typeface="Poppins"/>
                        <a:buChar char="●"/>
                      </a:pPr>
                      <a:r>
                        <a:rPr lang="en" u="sng">
                          <a:solidFill>
                            <a:schemeClr val="hlink"/>
                          </a:solidFill>
                          <a:latin typeface="Poppins"/>
                          <a:ea typeface="Poppins"/>
                          <a:cs typeface="Poppins"/>
                          <a:sym typeface="Poppins"/>
                          <a:hlinkClick r:id="rId19"/>
                        </a:rPr>
                        <a:t>Holistic </a:t>
                      </a:r>
                      <a:r>
                        <a:rPr lang="en">
                          <a:solidFill>
                            <a:srgbClr val="333333"/>
                          </a:solidFill>
                          <a:latin typeface="Poppins"/>
                          <a:ea typeface="Poppins"/>
                          <a:cs typeface="Poppins"/>
                          <a:sym typeface="Poppins"/>
                        </a:rPr>
                        <a:t>- Letter grades or a number range (e.g., 1-5) with descriptions for each score</a:t>
                      </a:r>
                      <a:endParaRPr>
                        <a:solidFill>
                          <a:srgbClr val="333333"/>
                        </a:solidFill>
                        <a:latin typeface="Poppins"/>
                        <a:ea typeface="Poppins"/>
                        <a:cs typeface="Poppins"/>
                        <a:sym typeface="Poppins"/>
                      </a:endParaRPr>
                    </a:p>
                    <a:p>
                      <a:pPr indent="-317500" lvl="0" marL="457200" rtl="0" algn="l">
                        <a:spcBef>
                          <a:spcPts val="0"/>
                        </a:spcBef>
                        <a:spcAft>
                          <a:spcPts val="0"/>
                        </a:spcAft>
                        <a:buClr>
                          <a:srgbClr val="333333"/>
                        </a:buClr>
                        <a:buSzPts val="1400"/>
                        <a:buFont typeface="Poppins"/>
                        <a:buChar char="●"/>
                      </a:pPr>
                      <a:r>
                        <a:rPr lang="en" u="sng">
                          <a:solidFill>
                            <a:schemeClr val="hlink"/>
                          </a:solidFill>
                          <a:latin typeface="Poppins"/>
                          <a:ea typeface="Poppins"/>
                          <a:cs typeface="Poppins"/>
                          <a:sym typeface="Poppins"/>
                          <a:hlinkClick r:id="rId20"/>
                        </a:rPr>
                        <a:t>Analytic </a:t>
                      </a:r>
                      <a:r>
                        <a:rPr lang="en">
                          <a:solidFill>
                            <a:srgbClr val="333333"/>
                          </a:solidFill>
                          <a:latin typeface="Poppins"/>
                          <a:ea typeface="Poppins"/>
                          <a:cs typeface="Poppins"/>
                          <a:sym typeface="Poppins"/>
                        </a:rPr>
                        <a:t>- Multiple levels and a variety of descriptive c</a:t>
                      </a:r>
                      <a:r>
                        <a:rPr lang="en">
                          <a:solidFill>
                            <a:srgbClr val="333333"/>
                          </a:solidFill>
                          <a:latin typeface="Poppins"/>
                          <a:ea typeface="Poppins"/>
                          <a:cs typeface="Poppins"/>
                          <a:sym typeface="Poppins"/>
                        </a:rPr>
                        <a:t>r</a:t>
                      </a:r>
                      <a:r>
                        <a:rPr lang="en">
                          <a:solidFill>
                            <a:srgbClr val="333333"/>
                          </a:solidFill>
                          <a:latin typeface="Poppins"/>
                          <a:ea typeface="Poppins"/>
                          <a:cs typeface="Poppins"/>
                          <a:sym typeface="Poppins"/>
                        </a:rPr>
                        <a:t>iteria</a:t>
                      </a:r>
                      <a:endParaRPr>
                        <a:solidFill>
                          <a:srgbClr val="333333"/>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333333"/>
                        </a:solidFill>
                        <a:latin typeface="Poppins"/>
                        <a:ea typeface="Poppins"/>
                        <a:cs typeface="Poppins"/>
                        <a:sym typeface="Poppins"/>
                      </a:endParaRPr>
                    </a:p>
                    <a:p>
                      <a:pPr indent="0" lvl="0" marL="0" rtl="0" algn="l">
                        <a:spcBef>
                          <a:spcPts val="0"/>
                        </a:spcBef>
                        <a:spcAft>
                          <a:spcPts val="0"/>
                        </a:spcAft>
                        <a:buNone/>
                      </a:pPr>
                      <a:r>
                        <a:t/>
                      </a:r>
                      <a:endParaRPr>
                        <a:solidFill>
                          <a:srgbClr val="333333"/>
                        </a:solidFill>
                        <a:latin typeface="Poppins"/>
                        <a:ea typeface="Poppins"/>
                        <a:cs typeface="Poppins"/>
                        <a:sym typeface="Poppins"/>
                      </a:endParaRPr>
                    </a:p>
                    <a:p>
                      <a:pPr indent="0" lvl="0" marL="0" rtl="0" algn="l">
                        <a:spcBef>
                          <a:spcPts val="0"/>
                        </a:spcBef>
                        <a:spcAft>
                          <a:spcPts val="0"/>
                        </a:spcAft>
                        <a:buNone/>
                      </a:pPr>
                      <a:r>
                        <a:t/>
                      </a:r>
                      <a:endParaRPr>
                        <a:solidFill>
                          <a:srgbClr val="333333"/>
                        </a:solidFill>
                        <a:latin typeface="Poppins"/>
                        <a:ea typeface="Poppins"/>
                        <a:cs typeface="Poppins"/>
                        <a:sym typeface="Poppins"/>
                      </a:endParaRPr>
                    </a:p>
                    <a:p>
                      <a:pPr indent="0" lvl="0" marL="0" rtl="0" algn="l">
                        <a:spcBef>
                          <a:spcPts val="0"/>
                        </a:spcBef>
                        <a:spcAft>
                          <a:spcPts val="0"/>
                        </a:spcAft>
                        <a:buNone/>
                      </a:pPr>
                      <a:r>
                        <a:t/>
                      </a:r>
                      <a:endParaRPr>
                        <a:solidFill>
                          <a:srgbClr val="333333"/>
                        </a:solidFill>
                        <a:latin typeface="Poppins"/>
                        <a:ea typeface="Poppins"/>
                        <a:cs typeface="Poppins"/>
                        <a:sym typeface="Poppins"/>
                      </a:endParaRPr>
                    </a:p>
                    <a:p>
                      <a:pPr indent="0" lvl="0" marL="0" rtl="0" algn="l">
                        <a:spcBef>
                          <a:spcPts val="0"/>
                        </a:spcBef>
                        <a:spcAft>
                          <a:spcPts val="0"/>
                        </a:spcAft>
                        <a:buNone/>
                      </a:pPr>
                      <a:r>
                        <a:t/>
                      </a:r>
                      <a:endParaRPr>
                        <a:solidFill>
                          <a:srgbClr val="333333"/>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r>
            </a:tbl>
          </a:graphicData>
        </a:graphic>
      </p:graphicFrame>
      <p:sp>
        <p:nvSpPr>
          <p:cNvPr id="2694" name="Google Shape;2694;p109"/>
          <p:cNvSpPr txBox="1"/>
          <p:nvPr/>
        </p:nvSpPr>
        <p:spPr>
          <a:xfrm>
            <a:off x="437400" y="1643150"/>
            <a:ext cx="6296100" cy="431100"/>
          </a:xfrm>
          <a:prstGeom prst="rect">
            <a:avLst/>
          </a:prstGeom>
          <a:noFill/>
          <a:ln cap="flat" cmpd="sng" w="38100">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353535"/>
                </a:solidFill>
                <a:latin typeface="Poppins"/>
                <a:ea typeface="Poppins"/>
                <a:cs typeface="Poppins"/>
                <a:sym typeface="Poppins"/>
              </a:rPr>
              <a:t>Six Steps for Designing a Rubric</a:t>
            </a:r>
            <a:endParaRPr>
              <a:latin typeface="Poppins"/>
              <a:ea typeface="Poppins"/>
              <a:cs typeface="Poppins"/>
              <a:sym typeface="Poppins"/>
            </a:endParaRPr>
          </a:p>
        </p:txBody>
      </p:sp>
      <p:sp>
        <p:nvSpPr>
          <p:cNvPr id="2695" name="Google Shape;2695;p109"/>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pic>
        <p:nvPicPr>
          <p:cNvPr id="2696" name="Google Shape;2696;p109"/>
          <p:cNvPicPr preferRelativeResize="0"/>
          <p:nvPr/>
        </p:nvPicPr>
        <p:blipFill rotWithShape="1">
          <a:blip r:embed="rId21">
            <a:alphaModFix/>
          </a:blip>
          <a:srcRect b="2189" l="0" r="0" t="2180"/>
          <a:stretch/>
        </p:blipFill>
        <p:spPr>
          <a:xfrm>
            <a:off x="6056625" y="33625"/>
            <a:ext cx="1158600" cy="115860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0" name="Shape 2700"/>
        <p:cNvGrpSpPr/>
        <p:nvPr/>
      </p:nvGrpSpPr>
      <p:grpSpPr>
        <a:xfrm>
          <a:off x="0" y="0"/>
          <a:ext cx="0" cy="0"/>
          <a:chOff x="0" y="0"/>
          <a:chExt cx="0" cy="0"/>
        </a:xfrm>
      </p:grpSpPr>
      <p:sp>
        <p:nvSpPr>
          <p:cNvPr id="2701" name="Google Shape;2701;p110"/>
          <p:cNvSpPr txBox="1"/>
          <p:nvPr>
            <p:ph type="title"/>
          </p:nvPr>
        </p:nvSpPr>
        <p:spPr>
          <a:xfrm>
            <a:off x="374550" y="322825"/>
            <a:ext cx="6084300" cy="1148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a:t>
            </a:r>
            <a:r>
              <a:rPr lang="en"/>
              <a:t>1.9.3</a:t>
            </a:r>
            <a:r>
              <a:rPr lang="en"/>
              <a:t> - Design a Rubric (Continued)</a:t>
            </a:r>
            <a:endParaRPr/>
          </a:p>
        </p:txBody>
      </p:sp>
      <p:sp>
        <p:nvSpPr>
          <p:cNvPr id="2702" name="Google Shape;2702;p110">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03" name="Google Shape;2703;p110">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04" name="Google Shape;2704;p110">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05" name="Google Shape;2705;p110">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06" name="Google Shape;2706;p110">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07" name="Google Shape;2707;p110">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08" name="Google Shape;2708;p110">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09" name="Google Shape;2709;p110">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10" name="Google Shape;2710;p110">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11" name="Google Shape;2711;p110">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12" name="Google Shape;2712;p110">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13" name="Google Shape;2713;p110">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14" name="Google Shape;2714;p110">
            <a:hlinkClick action="ppaction://hlinksldjump" r:id="rId15"/>
          </p:cNvPr>
          <p:cNvSpPr txBox="1"/>
          <p:nvPr/>
        </p:nvSpPr>
        <p:spPr>
          <a:xfrm rot="5400000">
            <a:off x="7205700" y="5652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15" name="Google Shape;2715;p110">
            <a:hlinkClick action="ppaction://hlinksldjump" r:id="rId16"/>
          </p:cNvPr>
          <p:cNvSpPr txBox="1"/>
          <p:nvPr/>
        </p:nvSpPr>
        <p:spPr>
          <a:xfrm rot="5400000">
            <a:off x="7205700" y="95345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16" name="Google Shape;2716;p110">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17" name="Google Shape;2717;p110">
            <a:hlinkClick action="ppaction://hlinksldjump" r:id="rId18"/>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2718" name="Google Shape;2718;p110"/>
          <p:cNvGraphicFramePr/>
          <p:nvPr/>
        </p:nvGraphicFramePr>
        <p:xfrm>
          <a:off x="437288" y="2246510"/>
          <a:ext cx="3000000" cy="3000000"/>
        </p:xfrm>
        <a:graphic>
          <a:graphicData uri="http://schemas.openxmlformats.org/drawingml/2006/table">
            <a:tbl>
              <a:tblPr>
                <a:noFill/>
                <a:tableStyleId>{FC72AE3C-9F97-4905-AC4B-5E5AFB15FA01}</a:tableStyleId>
              </a:tblPr>
              <a:tblGrid>
                <a:gridCol w="1364600"/>
                <a:gridCol w="2913950"/>
                <a:gridCol w="2017625"/>
              </a:tblGrid>
              <a:tr h="2684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STEP</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ASK YOURSELF…</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RUBRIC NOTES</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solidFill>
                      <a:schemeClr val="accent5"/>
                    </a:solidFill>
                  </a:tcPr>
                </a:tc>
              </a:tr>
              <a:tr h="1522000">
                <a:tc>
                  <a:txBody>
                    <a:bodyPr/>
                    <a:lstStyle/>
                    <a:p>
                      <a:pPr indent="0" lvl="0" marL="0" rtl="0" algn="l">
                        <a:spcBef>
                          <a:spcPts val="0"/>
                        </a:spcBef>
                        <a:spcAft>
                          <a:spcPts val="0"/>
                        </a:spcAft>
                        <a:buNone/>
                      </a:pPr>
                      <a:r>
                        <a:rPr b="1" lang="en">
                          <a:latin typeface="Poppins"/>
                          <a:ea typeface="Poppins"/>
                          <a:cs typeface="Poppins"/>
                          <a:sym typeface="Poppins"/>
                        </a:rPr>
                        <a:t>Step 3:  Determine your criteria</a:t>
                      </a:r>
                      <a:endParaRPr b="1">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317500" lvl="0" marL="457200" rtl="0" algn="l">
                        <a:spcBef>
                          <a:spcPts val="0"/>
                        </a:spcBef>
                        <a:spcAft>
                          <a:spcPts val="0"/>
                        </a:spcAft>
                        <a:buSzPts val="1400"/>
                        <a:buFont typeface="Poppins"/>
                        <a:buChar char="●"/>
                      </a:pPr>
                      <a:r>
                        <a:rPr lang="en">
                          <a:latin typeface="Poppins"/>
                          <a:ea typeface="Poppins"/>
                          <a:cs typeface="Poppins"/>
                          <a:sym typeface="Poppins"/>
                        </a:rPr>
                        <a:t>What standards or learning objectives will you address? </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
                          <a:latin typeface="Poppins"/>
                          <a:ea typeface="Poppins"/>
                          <a:cs typeface="Poppins"/>
                          <a:sym typeface="Poppins"/>
                        </a:rPr>
                        <a:t>What knowledge and/or skills will students need to develop? </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
                          <a:latin typeface="Poppins"/>
                          <a:ea typeface="Poppins"/>
                          <a:cs typeface="Poppins"/>
                          <a:sym typeface="Poppins"/>
                        </a:rPr>
                        <a:t>What measurable expectations will you look for? </a:t>
                      </a:r>
                      <a:endParaRPr>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333333"/>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r>
              <a:tr h="1522000">
                <a:tc>
                  <a:txBody>
                    <a:bodyPr/>
                    <a:lstStyle/>
                    <a:p>
                      <a:pPr indent="0" lvl="0" marL="0" rtl="0" algn="l">
                        <a:spcBef>
                          <a:spcPts val="0"/>
                        </a:spcBef>
                        <a:spcAft>
                          <a:spcPts val="0"/>
                        </a:spcAft>
                        <a:buNone/>
                      </a:pPr>
                      <a:r>
                        <a:rPr b="1" lang="en">
                          <a:latin typeface="Poppins"/>
                          <a:ea typeface="Poppins"/>
                          <a:cs typeface="Poppins"/>
                          <a:sym typeface="Poppins"/>
                        </a:rPr>
                        <a:t>Step 4: Develop performance levels</a:t>
                      </a:r>
                      <a:endParaRPr b="1">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317500" lvl="0" marL="457200" rtl="0" algn="l">
                        <a:spcBef>
                          <a:spcPts val="0"/>
                        </a:spcBef>
                        <a:spcAft>
                          <a:spcPts val="0"/>
                        </a:spcAft>
                        <a:buSzPts val="1400"/>
                        <a:buFont typeface="Poppins"/>
                        <a:buChar char="●"/>
                      </a:pPr>
                      <a:r>
                        <a:rPr lang="en">
                          <a:latin typeface="Poppins"/>
                          <a:ea typeface="Poppins"/>
                          <a:cs typeface="Poppins"/>
                          <a:sym typeface="Poppins"/>
                        </a:rPr>
                        <a:t>How many levels do you want to use?</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
                          <a:latin typeface="Poppins"/>
                          <a:ea typeface="Poppins"/>
                          <a:cs typeface="Poppins"/>
                          <a:sym typeface="Poppins"/>
                        </a:rPr>
                        <a:t>Will you use a 4-3-2-1 scale?</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
                          <a:latin typeface="Poppins"/>
                          <a:ea typeface="Poppins"/>
                          <a:cs typeface="Poppins"/>
                          <a:sym typeface="Poppins"/>
                        </a:rPr>
                        <a:t>Will you use words as well, such as 4-Exemplary, 3-Proficient, etc.?</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
                          <a:latin typeface="Poppins"/>
                          <a:ea typeface="Poppins"/>
                          <a:cs typeface="Poppins"/>
                          <a:sym typeface="Poppins"/>
                        </a:rPr>
                        <a:t>If so, what will each of these mean?</a:t>
                      </a:r>
                      <a:endParaRPr>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333333"/>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r>
            </a:tbl>
          </a:graphicData>
        </a:graphic>
      </p:graphicFrame>
      <p:sp>
        <p:nvSpPr>
          <p:cNvPr id="2719" name="Google Shape;2719;p110"/>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a:t>
            </a:r>
            <a:r>
              <a:rPr lang="en" sz="1800">
                <a:latin typeface="Poppins"/>
                <a:ea typeface="Poppins"/>
                <a:cs typeface="Poppins"/>
                <a:sym typeface="Poppins"/>
              </a:rPr>
              <a:t>page</a:t>
            </a:r>
            <a:endParaRPr sz="1800">
              <a:latin typeface="Poppins"/>
              <a:ea typeface="Poppins"/>
              <a:cs typeface="Poppins"/>
              <a:sym typeface="Poppins"/>
            </a:endParaRPr>
          </a:p>
        </p:txBody>
      </p:sp>
      <p:sp>
        <p:nvSpPr>
          <p:cNvPr id="2720" name="Google Shape;2720;p110"/>
          <p:cNvSpPr txBox="1"/>
          <p:nvPr/>
        </p:nvSpPr>
        <p:spPr>
          <a:xfrm>
            <a:off x="437400" y="1643150"/>
            <a:ext cx="6296100" cy="431100"/>
          </a:xfrm>
          <a:prstGeom prst="rect">
            <a:avLst/>
          </a:prstGeom>
          <a:noFill/>
          <a:ln cap="flat" cmpd="sng" w="38100">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353535"/>
                </a:solidFill>
                <a:latin typeface="Poppins"/>
                <a:ea typeface="Poppins"/>
                <a:cs typeface="Poppins"/>
                <a:sym typeface="Poppins"/>
              </a:rPr>
              <a:t>Six Steps for Designing a Rubric</a:t>
            </a:r>
            <a:endParaRPr>
              <a:latin typeface="Poppins"/>
              <a:ea typeface="Poppins"/>
              <a:cs typeface="Poppins"/>
              <a:sym typeface="Poppins"/>
            </a:endParaRPr>
          </a:p>
        </p:txBody>
      </p:sp>
      <p:pic>
        <p:nvPicPr>
          <p:cNvPr id="2721" name="Google Shape;2721;p110"/>
          <p:cNvPicPr preferRelativeResize="0"/>
          <p:nvPr/>
        </p:nvPicPr>
        <p:blipFill rotWithShape="1">
          <a:blip r:embed="rId19">
            <a:alphaModFix/>
          </a:blip>
          <a:srcRect b="2189" l="0" r="0" t="2180"/>
          <a:stretch/>
        </p:blipFill>
        <p:spPr>
          <a:xfrm>
            <a:off x="6056625" y="33625"/>
            <a:ext cx="1158600" cy="115860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5" name="Shape 2725"/>
        <p:cNvGrpSpPr/>
        <p:nvPr/>
      </p:nvGrpSpPr>
      <p:grpSpPr>
        <a:xfrm>
          <a:off x="0" y="0"/>
          <a:ext cx="0" cy="0"/>
          <a:chOff x="0" y="0"/>
          <a:chExt cx="0" cy="0"/>
        </a:xfrm>
      </p:grpSpPr>
      <p:sp>
        <p:nvSpPr>
          <p:cNvPr id="2726" name="Google Shape;2726;p111"/>
          <p:cNvSpPr txBox="1"/>
          <p:nvPr>
            <p:ph type="title"/>
          </p:nvPr>
        </p:nvSpPr>
        <p:spPr>
          <a:xfrm>
            <a:off x="374550" y="322825"/>
            <a:ext cx="6084300" cy="1148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a:t>
            </a:r>
            <a:r>
              <a:rPr lang="en"/>
              <a:t>1.9.3</a:t>
            </a:r>
            <a:r>
              <a:rPr lang="en"/>
              <a:t> - Design a Rubric (Continued)</a:t>
            </a:r>
            <a:endParaRPr/>
          </a:p>
        </p:txBody>
      </p:sp>
      <p:sp>
        <p:nvSpPr>
          <p:cNvPr id="2727" name="Google Shape;2727;p111">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28" name="Google Shape;2728;p111">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29" name="Google Shape;2729;p111">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30" name="Google Shape;2730;p111">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31" name="Google Shape;2731;p111">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32" name="Google Shape;2732;p111">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33" name="Google Shape;2733;p111">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34" name="Google Shape;2734;p111">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35" name="Google Shape;2735;p111">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36" name="Google Shape;2736;p111">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37" name="Google Shape;2737;p111">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38" name="Google Shape;2738;p111">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39" name="Google Shape;2739;p111">
            <a:hlinkClick action="ppaction://hlinksldjump" r:id="rId15"/>
          </p:cNvPr>
          <p:cNvSpPr txBox="1"/>
          <p:nvPr/>
        </p:nvSpPr>
        <p:spPr>
          <a:xfrm rot="5400000">
            <a:off x="7205700" y="5652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40" name="Google Shape;2740;p111">
            <a:hlinkClick action="ppaction://hlinksldjump" r:id="rId16"/>
          </p:cNvPr>
          <p:cNvSpPr txBox="1"/>
          <p:nvPr/>
        </p:nvSpPr>
        <p:spPr>
          <a:xfrm rot="5400000">
            <a:off x="7205700" y="95345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41" name="Google Shape;2741;p111">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42" name="Google Shape;2742;p111">
            <a:hlinkClick action="ppaction://hlinksldjump" r:id="rId18"/>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2743" name="Google Shape;2743;p111"/>
          <p:cNvGraphicFramePr/>
          <p:nvPr/>
        </p:nvGraphicFramePr>
        <p:xfrm>
          <a:off x="437288" y="2246510"/>
          <a:ext cx="3000000" cy="3000000"/>
        </p:xfrm>
        <a:graphic>
          <a:graphicData uri="http://schemas.openxmlformats.org/drawingml/2006/table">
            <a:tbl>
              <a:tblPr>
                <a:noFill/>
                <a:tableStyleId>{FC72AE3C-9F97-4905-AC4B-5E5AFB15FA01}</a:tableStyleId>
              </a:tblPr>
              <a:tblGrid>
                <a:gridCol w="1255375"/>
                <a:gridCol w="2942075"/>
                <a:gridCol w="2098725"/>
              </a:tblGrid>
              <a:tr h="2684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STEP</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ASK YOURSELF…</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RUBRIC NOTES</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solidFill>
                      <a:schemeClr val="accent5"/>
                    </a:solidFill>
                  </a:tcPr>
                </a:tc>
              </a:tr>
              <a:tr h="1522000">
                <a:tc>
                  <a:txBody>
                    <a:bodyPr/>
                    <a:lstStyle/>
                    <a:p>
                      <a:pPr indent="0" lvl="0" marL="0" rtl="0" algn="l">
                        <a:spcBef>
                          <a:spcPts val="0"/>
                        </a:spcBef>
                        <a:spcAft>
                          <a:spcPts val="0"/>
                        </a:spcAft>
                        <a:buNone/>
                      </a:pPr>
                      <a:r>
                        <a:rPr b="1" lang="en">
                          <a:latin typeface="Poppins"/>
                          <a:ea typeface="Poppins"/>
                          <a:cs typeface="Poppins"/>
                          <a:sym typeface="Poppins"/>
                        </a:rPr>
                        <a:t>Step 5: Develop </a:t>
                      </a:r>
                      <a:endParaRPr b="1">
                        <a:latin typeface="Poppins"/>
                        <a:ea typeface="Poppins"/>
                        <a:cs typeface="Poppins"/>
                        <a:sym typeface="Poppins"/>
                      </a:endParaRPr>
                    </a:p>
                    <a:p>
                      <a:pPr indent="0" lvl="0" marL="0" rtl="0" algn="l">
                        <a:spcBef>
                          <a:spcPts val="0"/>
                        </a:spcBef>
                        <a:spcAft>
                          <a:spcPts val="0"/>
                        </a:spcAft>
                        <a:buNone/>
                      </a:pPr>
                      <a:r>
                        <a:rPr b="1" lang="en">
                          <a:latin typeface="Poppins"/>
                          <a:ea typeface="Poppins"/>
                          <a:cs typeface="Poppins"/>
                          <a:sym typeface="Poppins"/>
                        </a:rPr>
                        <a:t>descriptive </a:t>
                      </a:r>
                      <a:endParaRPr b="1">
                        <a:latin typeface="Poppins"/>
                        <a:ea typeface="Poppins"/>
                        <a:cs typeface="Poppins"/>
                        <a:sym typeface="Poppins"/>
                      </a:endParaRPr>
                    </a:p>
                    <a:p>
                      <a:pPr indent="0" lvl="0" marL="0" rtl="0" algn="l">
                        <a:spcBef>
                          <a:spcPts val="0"/>
                        </a:spcBef>
                        <a:spcAft>
                          <a:spcPts val="0"/>
                        </a:spcAft>
                        <a:buNone/>
                      </a:pPr>
                      <a:r>
                        <a:rPr b="1" lang="en">
                          <a:latin typeface="Poppins"/>
                          <a:ea typeface="Poppins"/>
                          <a:cs typeface="Poppins"/>
                          <a:sym typeface="Poppins"/>
                        </a:rPr>
                        <a:t>criteria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333333"/>
                          </a:solidFill>
                          <a:latin typeface="Poppins"/>
                          <a:ea typeface="Poppins"/>
                          <a:cs typeface="Poppins"/>
                          <a:sym typeface="Poppins"/>
                        </a:rPr>
                        <a:t>Start with a score of “proficient.” </a:t>
                      </a:r>
                      <a:endParaRPr>
                        <a:solidFill>
                          <a:srgbClr val="333333"/>
                        </a:solidFill>
                        <a:latin typeface="Poppins"/>
                        <a:ea typeface="Poppins"/>
                        <a:cs typeface="Poppins"/>
                        <a:sym typeface="Poppins"/>
                      </a:endParaRPr>
                    </a:p>
                    <a:p>
                      <a:pPr indent="-317500" lvl="0" marL="457200" rtl="0" algn="l">
                        <a:spcBef>
                          <a:spcPts val="0"/>
                        </a:spcBef>
                        <a:spcAft>
                          <a:spcPts val="0"/>
                        </a:spcAft>
                        <a:buClr>
                          <a:srgbClr val="333333"/>
                        </a:buClr>
                        <a:buSzPts val="1400"/>
                        <a:buFont typeface="Poppins"/>
                        <a:buChar char="●"/>
                      </a:pPr>
                      <a:r>
                        <a:rPr lang="en">
                          <a:solidFill>
                            <a:srgbClr val="333333"/>
                          </a:solidFill>
                          <a:latin typeface="Poppins"/>
                          <a:ea typeface="Poppins"/>
                          <a:cs typeface="Poppins"/>
                          <a:sym typeface="Poppins"/>
                        </a:rPr>
                        <a:t>What does proficiency look like? </a:t>
                      </a:r>
                      <a:endParaRPr>
                        <a:solidFill>
                          <a:srgbClr val="333333"/>
                        </a:solidFill>
                        <a:latin typeface="Poppins"/>
                        <a:ea typeface="Poppins"/>
                        <a:cs typeface="Poppins"/>
                        <a:sym typeface="Poppins"/>
                      </a:endParaRPr>
                    </a:p>
                    <a:p>
                      <a:pPr indent="-317500" lvl="0" marL="457200" rtl="0" algn="l">
                        <a:spcBef>
                          <a:spcPts val="0"/>
                        </a:spcBef>
                        <a:spcAft>
                          <a:spcPts val="0"/>
                        </a:spcAft>
                        <a:buClr>
                          <a:srgbClr val="333333"/>
                        </a:buClr>
                        <a:buSzPts val="1400"/>
                        <a:buFont typeface="Poppins"/>
                        <a:buChar char="●"/>
                      </a:pPr>
                      <a:r>
                        <a:rPr lang="en">
                          <a:solidFill>
                            <a:srgbClr val="333333"/>
                          </a:solidFill>
                          <a:latin typeface="Poppins"/>
                          <a:ea typeface="Poppins"/>
                          <a:cs typeface="Poppins"/>
                          <a:sym typeface="Poppins"/>
                        </a:rPr>
                        <a:t>How would you describe it when you saw it? </a:t>
                      </a:r>
                      <a:endParaRPr>
                        <a:solidFill>
                          <a:srgbClr val="333333"/>
                        </a:solidFill>
                        <a:latin typeface="Poppins"/>
                        <a:ea typeface="Poppins"/>
                        <a:cs typeface="Poppins"/>
                        <a:sym typeface="Poppins"/>
                      </a:endParaRPr>
                    </a:p>
                    <a:p>
                      <a:pPr indent="-317500" lvl="0" marL="457200" rtl="0" algn="l">
                        <a:spcBef>
                          <a:spcPts val="0"/>
                        </a:spcBef>
                        <a:spcAft>
                          <a:spcPts val="0"/>
                        </a:spcAft>
                        <a:buClr>
                          <a:srgbClr val="333333"/>
                        </a:buClr>
                        <a:buSzPts val="1400"/>
                        <a:buFont typeface="Poppins"/>
                        <a:buChar char="●"/>
                      </a:pPr>
                      <a:r>
                        <a:rPr lang="en">
                          <a:solidFill>
                            <a:srgbClr val="333333"/>
                          </a:solidFill>
                          <a:latin typeface="Poppins"/>
                          <a:ea typeface="Poppins"/>
                          <a:cs typeface="Poppins"/>
                          <a:sym typeface="Poppins"/>
                        </a:rPr>
                        <a:t>What parts does it have?</a:t>
                      </a:r>
                      <a:endParaRPr>
                        <a:solidFill>
                          <a:srgbClr val="333333"/>
                        </a:solidFill>
                        <a:latin typeface="Poppins"/>
                        <a:ea typeface="Poppins"/>
                        <a:cs typeface="Poppins"/>
                        <a:sym typeface="Poppins"/>
                      </a:endParaRPr>
                    </a:p>
                    <a:p>
                      <a:pPr indent="0" lvl="0" marL="0" rtl="0" algn="l">
                        <a:spcBef>
                          <a:spcPts val="0"/>
                        </a:spcBef>
                        <a:spcAft>
                          <a:spcPts val="0"/>
                        </a:spcAft>
                        <a:buNone/>
                      </a:pPr>
                      <a:r>
                        <a:rPr lang="en">
                          <a:solidFill>
                            <a:srgbClr val="333333"/>
                          </a:solidFill>
                          <a:latin typeface="Poppins"/>
                          <a:ea typeface="Poppins"/>
                          <a:cs typeface="Poppins"/>
                          <a:sym typeface="Poppins"/>
                        </a:rPr>
                        <a:t>Build the rest around what proficiency looks like. </a:t>
                      </a:r>
                      <a:endParaRPr>
                        <a:solidFill>
                          <a:srgbClr val="333333"/>
                        </a:solidFill>
                        <a:latin typeface="Poppins"/>
                        <a:ea typeface="Poppins"/>
                        <a:cs typeface="Poppins"/>
                        <a:sym typeface="Poppins"/>
                      </a:endParaRPr>
                    </a:p>
                    <a:p>
                      <a:pPr indent="-317500" lvl="0" marL="457200" rtl="0" algn="l">
                        <a:spcBef>
                          <a:spcPts val="0"/>
                        </a:spcBef>
                        <a:spcAft>
                          <a:spcPts val="0"/>
                        </a:spcAft>
                        <a:buClr>
                          <a:srgbClr val="333333"/>
                        </a:buClr>
                        <a:buSzPts val="1400"/>
                        <a:buFont typeface="Poppins"/>
                        <a:buChar char="●"/>
                      </a:pPr>
                      <a:r>
                        <a:rPr lang="en">
                          <a:solidFill>
                            <a:srgbClr val="333333"/>
                          </a:solidFill>
                          <a:latin typeface="Poppins"/>
                          <a:ea typeface="Poppins"/>
                          <a:cs typeface="Poppins"/>
                          <a:sym typeface="Poppins"/>
                        </a:rPr>
                        <a:t>What would “exceeds” or “excels” look like? </a:t>
                      </a:r>
                      <a:endParaRPr>
                        <a:solidFill>
                          <a:srgbClr val="333333"/>
                        </a:solidFill>
                        <a:latin typeface="Poppins"/>
                        <a:ea typeface="Poppins"/>
                        <a:cs typeface="Poppins"/>
                        <a:sym typeface="Poppins"/>
                      </a:endParaRPr>
                    </a:p>
                    <a:p>
                      <a:pPr indent="-317500" lvl="0" marL="457200" rtl="0" algn="l">
                        <a:spcBef>
                          <a:spcPts val="0"/>
                        </a:spcBef>
                        <a:spcAft>
                          <a:spcPts val="0"/>
                        </a:spcAft>
                        <a:buClr>
                          <a:srgbClr val="333333"/>
                        </a:buClr>
                        <a:buSzPts val="1400"/>
                        <a:buFont typeface="Poppins"/>
                        <a:buChar char="●"/>
                      </a:pPr>
                      <a:r>
                        <a:rPr lang="en">
                          <a:solidFill>
                            <a:srgbClr val="333333"/>
                          </a:solidFill>
                          <a:latin typeface="Poppins"/>
                          <a:ea typeface="Poppins"/>
                          <a:cs typeface="Poppins"/>
                          <a:sym typeface="Poppins"/>
                        </a:rPr>
                        <a:t>What would just below proficiency (some understanding) look like?</a:t>
                      </a:r>
                      <a:endParaRPr>
                        <a:solidFill>
                          <a:srgbClr val="333333"/>
                        </a:solidFill>
                        <a:latin typeface="Poppins"/>
                        <a:ea typeface="Poppins"/>
                        <a:cs typeface="Poppins"/>
                        <a:sym typeface="Poppins"/>
                      </a:endParaRPr>
                    </a:p>
                    <a:p>
                      <a:pPr indent="-317500" lvl="0" marL="457200" rtl="0" algn="l">
                        <a:spcBef>
                          <a:spcPts val="0"/>
                        </a:spcBef>
                        <a:spcAft>
                          <a:spcPts val="0"/>
                        </a:spcAft>
                        <a:buClr>
                          <a:srgbClr val="333333"/>
                        </a:buClr>
                        <a:buSzPts val="1400"/>
                        <a:buFont typeface="Poppins"/>
                        <a:buChar char="●"/>
                      </a:pPr>
                      <a:r>
                        <a:rPr lang="en">
                          <a:solidFill>
                            <a:srgbClr val="333333"/>
                          </a:solidFill>
                          <a:latin typeface="Poppins"/>
                          <a:ea typeface="Poppins"/>
                          <a:cs typeface="Poppins"/>
                          <a:sym typeface="Poppins"/>
                        </a:rPr>
                        <a:t>What would minimal understanding look like?</a:t>
                      </a:r>
                      <a:endParaRPr>
                        <a:solidFill>
                          <a:srgbClr val="333333"/>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333333"/>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r>
              <a:tr h="1522000">
                <a:tc>
                  <a:txBody>
                    <a:bodyPr/>
                    <a:lstStyle/>
                    <a:p>
                      <a:pPr indent="0" lvl="0" marL="0" rtl="0" algn="l">
                        <a:spcBef>
                          <a:spcPts val="0"/>
                        </a:spcBef>
                        <a:spcAft>
                          <a:spcPts val="0"/>
                        </a:spcAft>
                        <a:buNone/>
                      </a:pPr>
                      <a:r>
                        <a:rPr b="1" lang="en">
                          <a:latin typeface="Poppins"/>
                          <a:ea typeface="Poppins"/>
                          <a:cs typeface="Poppins"/>
                          <a:sym typeface="Poppins"/>
                        </a:rPr>
                        <a:t>Step 6:  Revise rubric</a:t>
                      </a:r>
                      <a:endParaRPr b="1">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333333"/>
                          </a:solidFill>
                          <a:latin typeface="Poppins"/>
                          <a:ea typeface="Poppins"/>
                          <a:cs typeface="Poppins"/>
                          <a:sym typeface="Poppins"/>
                        </a:rPr>
                        <a:t>Go back to your standards and learning objectives.</a:t>
                      </a:r>
                      <a:endParaRPr>
                        <a:solidFill>
                          <a:srgbClr val="333333"/>
                        </a:solidFill>
                        <a:latin typeface="Poppins"/>
                        <a:ea typeface="Poppins"/>
                        <a:cs typeface="Poppins"/>
                        <a:sym typeface="Poppins"/>
                      </a:endParaRPr>
                    </a:p>
                    <a:p>
                      <a:pPr indent="-317500" lvl="0" marL="457200" rtl="0" algn="l">
                        <a:spcBef>
                          <a:spcPts val="0"/>
                        </a:spcBef>
                        <a:spcAft>
                          <a:spcPts val="0"/>
                        </a:spcAft>
                        <a:buClr>
                          <a:srgbClr val="333333"/>
                        </a:buClr>
                        <a:buSzPts val="1400"/>
                        <a:buFont typeface="Poppins"/>
                        <a:buChar char="●"/>
                      </a:pPr>
                      <a:r>
                        <a:rPr lang="en">
                          <a:solidFill>
                            <a:srgbClr val="333333"/>
                          </a:solidFill>
                          <a:latin typeface="Poppins"/>
                          <a:ea typeface="Poppins"/>
                          <a:cs typeface="Poppins"/>
                          <a:sym typeface="Poppins"/>
                        </a:rPr>
                        <a:t>Are they aligned?  </a:t>
                      </a:r>
                      <a:endParaRPr>
                        <a:solidFill>
                          <a:srgbClr val="333333"/>
                        </a:solidFill>
                        <a:latin typeface="Poppins"/>
                        <a:ea typeface="Poppins"/>
                        <a:cs typeface="Poppins"/>
                        <a:sym typeface="Poppins"/>
                      </a:endParaRPr>
                    </a:p>
                    <a:p>
                      <a:pPr indent="-317500" lvl="0" marL="457200" rtl="0" algn="l">
                        <a:spcBef>
                          <a:spcPts val="0"/>
                        </a:spcBef>
                        <a:spcAft>
                          <a:spcPts val="0"/>
                        </a:spcAft>
                        <a:buClr>
                          <a:srgbClr val="333333"/>
                        </a:buClr>
                        <a:buSzPts val="1400"/>
                        <a:buFont typeface="Poppins"/>
                        <a:buChar char="●"/>
                      </a:pPr>
                      <a:r>
                        <a:rPr lang="en">
                          <a:solidFill>
                            <a:srgbClr val="333333"/>
                          </a:solidFill>
                          <a:latin typeface="Poppins"/>
                          <a:ea typeface="Poppins"/>
                          <a:cs typeface="Poppins"/>
                          <a:sym typeface="Poppins"/>
                        </a:rPr>
                        <a:t>Are they measurable? </a:t>
                      </a:r>
                      <a:endParaRPr>
                        <a:solidFill>
                          <a:srgbClr val="333333"/>
                        </a:solidFill>
                        <a:latin typeface="Poppins"/>
                        <a:ea typeface="Poppins"/>
                        <a:cs typeface="Poppins"/>
                        <a:sym typeface="Poppins"/>
                      </a:endParaRPr>
                    </a:p>
                    <a:p>
                      <a:pPr indent="-317500" lvl="0" marL="457200" rtl="0" algn="l">
                        <a:spcBef>
                          <a:spcPts val="0"/>
                        </a:spcBef>
                        <a:spcAft>
                          <a:spcPts val="0"/>
                        </a:spcAft>
                        <a:buClr>
                          <a:srgbClr val="333333"/>
                        </a:buClr>
                        <a:buSzPts val="1400"/>
                        <a:buFont typeface="Poppins"/>
                        <a:buChar char="●"/>
                      </a:pPr>
                      <a:r>
                        <a:rPr lang="en">
                          <a:solidFill>
                            <a:srgbClr val="333333"/>
                          </a:solidFill>
                          <a:latin typeface="Poppins"/>
                          <a:ea typeface="Poppins"/>
                          <a:cs typeface="Poppins"/>
                          <a:sym typeface="Poppins"/>
                        </a:rPr>
                        <a:t>Is everything clear for all students?</a:t>
                      </a:r>
                      <a:endParaRPr>
                        <a:solidFill>
                          <a:srgbClr val="333333"/>
                        </a:solidFill>
                        <a:latin typeface="Poppins"/>
                        <a:ea typeface="Poppins"/>
                        <a:cs typeface="Poppins"/>
                        <a:sym typeface="Poppins"/>
                      </a:endParaRPr>
                    </a:p>
                    <a:p>
                      <a:pPr indent="-317500" lvl="0" marL="457200" rtl="0" algn="l">
                        <a:spcBef>
                          <a:spcPts val="0"/>
                        </a:spcBef>
                        <a:spcAft>
                          <a:spcPts val="0"/>
                        </a:spcAft>
                        <a:buClr>
                          <a:srgbClr val="333333"/>
                        </a:buClr>
                        <a:buSzPts val="1400"/>
                        <a:buFont typeface="Poppins"/>
                        <a:buChar char="●"/>
                      </a:pPr>
                      <a:r>
                        <a:rPr lang="en">
                          <a:solidFill>
                            <a:srgbClr val="333333"/>
                          </a:solidFill>
                          <a:latin typeface="Poppins"/>
                          <a:ea typeface="Poppins"/>
                          <a:cs typeface="Poppins"/>
                          <a:sym typeface="Poppins"/>
                        </a:rPr>
                        <a:t>Share your standards and objectives with students and ask if anything is unclear.</a:t>
                      </a:r>
                      <a:endParaRPr>
                        <a:solidFill>
                          <a:srgbClr val="333333"/>
                        </a:solidFill>
                        <a:latin typeface="Poppins"/>
                        <a:ea typeface="Poppins"/>
                        <a:cs typeface="Poppins"/>
                        <a:sym typeface="Poppins"/>
                      </a:endParaRPr>
                    </a:p>
                    <a:p>
                      <a:pPr indent="-317500" lvl="0" marL="457200" rtl="0" algn="l">
                        <a:spcBef>
                          <a:spcPts val="0"/>
                        </a:spcBef>
                        <a:spcAft>
                          <a:spcPts val="0"/>
                        </a:spcAft>
                        <a:buClr>
                          <a:srgbClr val="333333"/>
                        </a:buClr>
                        <a:buSzPts val="1400"/>
                        <a:buFont typeface="Poppins"/>
                        <a:buChar char="●"/>
                      </a:pPr>
                      <a:r>
                        <a:rPr lang="en">
                          <a:solidFill>
                            <a:srgbClr val="333333"/>
                          </a:solidFill>
                          <a:latin typeface="Poppins"/>
                          <a:ea typeface="Poppins"/>
                          <a:cs typeface="Poppins"/>
                          <a:sym typeface="Poppins"/>
                        </a:rPr>
                        <a:t>Share your standards and objectives with a colleague to get a second opinion.</a:t>
                      </a:r>
                      <a:endParaRPr>
                        <a:solidFill>
                          <a:srgbClr val="333333"/>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333333"/>
                        </a:solidFill>
                        <a:latin typeface="Poppins"/>
                        <a:ea typeface="Poppins"/>
                        <a:cs typeface="Poppins"/>
                        <a:sym typeface="Poppins"/>
                      </a:endParaRPr>
                    </a:p>
                  </a:txBody>
                  <a:tcPr marT="63500" marB="63500" marR="63500" marL="63500">
                    <a:lnL cap="flat" cmpd="sng" w="12700">
                      <a:solidFill>
                        <a:schemeClr val="accent5"/>
                      </a:solidFill>
                      <a:prstDash val="solid"/>
                      <a:round/>
                      <a:headEnd len="sm" w="sm" type="none"/>
                      <a:tailEnd len="sm" w="sm" type="none"/>
                    </a:lnL>
                    <a:lnR cap="flat" cmpd="sng" w="12700">
                      <a:solidFill>
                        <a:schemeClr val="accent5"/>
                      </a:solidFill>
                      <a:prstDash val="solid"/>
                      <a:round/>
                      <a:headEnd len="sm" w="sm" type="none"/>
                      <a:tailEnd len="sm" w="sm" type="none"/>
                    </a:lnR>
                    <a:lnT cap="flat" cmpd="sng" w="12700">
                      <a:solidFill>
                        <a:schemeClr val="accent5"/>
                      </a:solidFill>
                      <a:prstDash val="solid"/>
                      <a:round/>
                      <a:headEnd len="sm" w="sm" type="none"/>
                      <a:tailEnd len="sm" w="sm" type="none"/>
                    </a:lnT>
                    <a:lnB cap="flat" cmpd="sng" w="12700">
                      <a:solidFill>
                        <a:schemeClr val="accent5"/>
                      </a:solidFill>
                      <a:prstDash val="solid"/>
                      <a:round/>
                      <a:headEnd len="sm" w="sm" type="none"/>
                      <a:tailEnd len="sm" w="sm" type="none"/>
                    </a:lnB>
                  </a:tcPr>
                </a:tc>
              </a:tr>
            </a:tbl>
          </a:graphicData>
        </a:graphic>
      </p:graphicFrame>
      <p:sp>
        <p:nvSpPr>
          <p:cNvPr id="2744" name="Google Shape;2744;p111"/>
          <p:cNvSpPr txBox="1"/>
          <p:nvPr/>
        </p:nvSpPr>
        <p:spPr>
          <a:xfrm>
            <a:off x="437400" y="1643150"/>
            <a:ext cx="6296100" cy="431100"/>
          </a:xfrm>
          <a:prstGeom prst="rect">
            <a:avLst/>
          </a:prstGeom>
          <a:noFill/>
          <a:ln cap="flat" cmpd="sng" w="38100">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353535"/>
                </a:solidFill>
                <a:latin typeface="Poppins"/>
                <a:ea typeface="Poppins"/>
                <a:cs typeface="Poppins"/>
                <a:sym typeface="Poppins"/>
              </a:rPr>
              <a:t>Six Steps for Designing a Rubric</a:t>
            </a:r>
            <a:endParaRPr>
              <a:latin typeface="Poppins"/>
              <a:ea typeface="Poppins"/>
              <a:cs typeface="Poppins"/>
              <a:sym typeface="Poppins"/>
            </a:endParaRPr>
          </a:p>
        </p:txBody>
      </p:sp>
      <p:pic>
        <p:nvPicPr>
          <p:cNvPr id="2745" name="Google Shape;2745;p111"/>
          <p:cNvPicPr preferRelativeResize="0"/>
          <p:nvPr/>
        </p:nvPicPr>
        <p:blipFill rotWithShape="1">
          <a:blip r:embed="rId19">
            <a:alphaModFix/>
          </a:blip>
          <a:srcRect b="2189" l="0" r="0" t="2180"/>
          <a:stretch/>
        </p:blipFill>
        <p:spPr>
          <a:xfrm>
            <a:off x="6056625" y="33625"/>
            <a:ext cx="1158600" cy="115860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9" name="Shape 2749"/>
        <p:cNvGrpSpPr/>
        <p:nvPr/>
      </p:nvGrpSpPr>
      <p:grpSpPr>
        <a:xfrm>
          <a:off x="0" y="0"/>
          <a:ext cx="0" cy="0"/>
          <a:chOff x="0" y="0"/>
          <a:chExt cx="0" cy="0"/>
        </a:xfrm>
      </p:grpSpPr>
      <p:grpSp>
        <p:nvGrpSpPr>
          <p:cNvPr id="2750" name="Google Shape;2750;p112"/>
          <p:cNvGrpSpPr/>
          <p:nvPr/>
        </p:nvGrpSpPr>
        <p:grpSpPr>
          <a:xfrm>
            <a:off x="224350" y="224350"/>
            <a:ext cx="7116900" cy="9597300"/>
            <a:chOff x="224350" y="224350"/>
            <a:chExt cx="7116900" cy="9597300"/>
          </a:xfrm>
        </p:grpSpPr>
        <p:sp>
          <p:nvSpPr>
            <p:cNvPr id="2751" name="Google Shape;2751;p112"/>
            <p:cNvSpPr/>
            <p:nvPr/>
          </p:nvSpPr>
          <p:spPr>
            <a:xfrm>
              <a:off x="224350" y="224350"/>
              <a:ext cx="6967500" cy="95973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112"/>
            <p:cNvSpPr/>
            <p:nvPr/>
          </p:nvSpPr>
          <p:spPr>
            <a:xfrm rot="5400000">
              <a:off x="6936250" y="9416650"/>
              <a:ext cx="660600" cy="149400"/>
            </a:xfrm>
            <a:prstGeom prst="triangle">
              <a:avLst>
                <a:gd fmla="val 5088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53" name="Google Shape;2753;p112"/>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10</a:t>
            </a:r>
            <a:endParaRPr/>
          </a:p>
        </p:txBody>
      </p:sp>
      <p:cxnSp>
        <p:nvCxnSpPr>
          <p:cNvPr id="2754" name="Google Shape;2754;p112"/>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2755" name="Google Shape;2755;p112"/>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Reflection and Continuous Improvement</a:t>
            </a:r>
            <a:endParaRPr/>
          </a:p>
        </p:txBody>
      </p:sp>
      <p:sp>
        <p:nvSpPr>
          <p:cNvPr id="2756" name="Google Shape;2756;p112">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57" name="Google Shape;2757;p112">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58" name="Google Shape;2758;p112">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59" name="Google Shape;2759;p112">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60" name="Google Shape;2760;p112">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61" name="Google Shape;2761;p112">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62" name="Google Shape;2762;p112">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63" name="Google Shape;2763;p112">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64" name="Google Shape;2764;p112">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65" name="Google Shape;2765;p112">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66" name="Google Shape;2766;p112">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67" name="Google Shape;2767;p112">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2768" name="Google Shape;2768;p112">
            <a:hlinkClick action="ppaction://hlinksldjump" r:id="rId15"/>
          </p:cNvPr>
          <p:cNvPicPr preferRelativeResize="0"/>
          <p:nvPr/>
        </p:nvPicPr>
        <p:blipFill>
          <a:blip r:embed="rId16">
            <a:alphaModFix/>
          </a:blip>
          <a:stretch>
            <a:fillRect/>
          </a:stretch>
        </p:blipFill>
        <p:spPr>
          <a:xfrm>
            <a:off x="476675" y="9063250"/>
            <a:ext cx="580200" cy="58020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2" name="Shape 2772"/>
        <p:cNvGrpSpPr/>
        <p:nvPr/>
      </p:nvGrpSpPr>
      <p:grpSpPr>
        <a:xfrm>
          <a:off x="0" y="0"/>
          <a:ext cx="0" cy="0"/>
          <a:chOff x="0" y="0"/>
          <a:chExt cx="0" cy="0"/>
        </a:xfrm>
      </p:grpSpPr>
      <p:sp>
        <p:nvSpPr>
          <p:cNvPr id="2773" name="Google Shape;2773;p113"/>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2774" name="Google Shape;2774;p113"/>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sp>
        <p:nvSpPr>
          <p:cNvPr id="2775" name="Google Shape;2775;p113">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76" name="Google Shape;2776;p113">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77" name="Google Shape;2777;p113">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78" name="Google Shape;2778;p113">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79" name="Google Shape;2779;p113">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80" name="Google Shape;2780;p113">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81" name="Google Shape;2781;p113">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82" name="Google Shape;2782;p113">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83" name="Google Shape;2783;p113">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84" name="Google Shape;2784;p113">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aphicFrame>
        <p:nvGraphicFramePr>
          <p:cNvPr id="2785" name="Google Shape;2785;p113"/>
          <p:cNvGraphicFramePr/>
          <p:nvPr/>
        </p:nvGraphicFramePr>
        <p:xfrm>
          <a:off x="504825" y="1090700"/>
          <a:ext cx="3000000" cy="3000000"/>
        </p:xfrm>
        <a:graphic>
          <a:graphicData uri="http://schemas.openxmlformats.org/drawingml/2006/table">
            <a:tbl>
              <a:tblPr>
                <a:noFill/>
                <a:tableStyleId>{FC72AE3C-9F97-4905-AC4B-5E5AFB15FA01}</a:tableStyleId>
              </a:tblPr>
              <a:tblGrid>
                <a:gridCol w="1750250"/>
                <a:gridCol w="2545550"/>
                <a:gridCol w="2147900"/>
              </a:tblGrid>
              <a:tr h="3810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accent6"/>
                      </a:solidFill>
                      <a:prstDash val="solid"/>
                      <a:round/>
                      <a:headEnd len="sm" w="sm" type="none"/>
                      <a:tailEnd len="sm" w="sm" type="none"/>
                    </a:lnT>
                    <a:lnB cap="flat" cmpd="sng" w="19050">
                      <a:solidFill>
                        <a:schemeClr val="accent6"/>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sz="1600">
                          <a:solidFill>
                            <a:srgbClr val="111111"/>
                          </a:solidFill>
                          <a:latin typeface="Poppins"/>
                          <a:ea typeface="Poppins"/>
                          <a:cs typeface="Poppins"/>
                          <a:sym typeface="Poppins"/>
                        </a:rPr>
                        <a:t>Metacognition</a:t>
                      </a:r>
                      <a:endParaRPr b="1" sz="1600">
                        <a:solidFill>
                          <a:srgbClr val="111111"/>
                        </a:solidFill>
                        <a:latin typeface="Poppins"/>
                        <a:ea typeface="Poppins"/>
                        <a:cs typeface="Poppins"/>
                        <a:sym typeface="Poppins"/>
                      </a:endParaRPr>
                    </a:p>
                  </a:txBody>
                  <a:tcPr marT="63500" marB="63500" marR="63500" marL="63500">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solidFill>
                            <a:srgbClr val="111111"/>
                          </a:solidFill>
                          <a:latin typeface="Poppins"/>
                          <a:ea typeface="Poppins"/>
                          <a:cs typeface="Poppins"/>
                          <a:sym typeface="Poppins"/>
                        </a:rPr>
                        <a:t>Awareness and understanding of one's own thought processes</a:t>
                      </a:r>
                      <a:endParaRPr sz="1600">
                        <a:solidFill>
                          <a:srgbClr val="111111"/>
                        </a:solidFill>
                        <a:latin typeface="Poppins"/>
                        <a:ea typeface="Poppins"/>
                        <a:cs typeface="Poppins"/>
                        <a:sym typeface="Poppins"/>
                      </a:endParaRPr>
                    </a:p>
                    <a:p>
                      <a:pPr indent="0" lvl="0" marL="0" rtl="0" algn="l">
                        <a:lnSpc>
                          <a:spcPct val="115000"/>
                        </a:lnSpc>
                        <a:spcBef>
                          <a:spcPts val="0"/>
                        </a:spcBef>
                        <a:spcAft>
                          <a:spcPts val="0"/>
                        </a:spcAft>
                        <a:buNone/>
                      </a:pPr>
                      <a:r>
                        <a:t/>
                      </a:r>
                      <a:endParaRPr sz="1600">
                        <a:solidFill>
                          <a:srgbClr val="111111"/>
                        </a:solidFill>
                        <a:latin typeface="Poppins"/>
                        <a:ea typeface="Poppins"/>
                        <a:cs typeface="Poppins"/>
                        <a:sym typeface="Poppins"/>
                      </a:endParaRPr>
                    </a:p>
                  </a:txBody>
                  <a:tcPr marT="63500" marB="63500" marR="63500" marL="63500">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accent6"/>
                      </a:solidFill>
                      <a:prstDash val="solid"/>
                      <a:round/>
                      <a:headEnd len="sm" w="sm" type="none"/>
                      <a:tailEnd len="sm" w="sm" type="none"/>
                    </a:lnT>
                    <a:lnB cap="flat" cmpd="sng" w="19050">
                      <a:solidFill>
                        <a:schemeClr val="accent6"/>
                      </a:solidFill>
                      <a:prstDash val="solid"/>
                      <a:round/>
                      <a:headEnd len="sm" w="sm" type="none"/>
                      <a:tailEnd len="sm" w="sm" type="none"/>
                    </a:lnB>
                  </a:tcPr>
                </a:tc>
              </a:tr>
              <a:tr h="1249650">
                <a:tc>
                  <a:txBody>
                    <a:bodyPr/>
                    <a:lstStyle/>
                    <a:p>
                      <a:pPr indent="0" lvl="0" marL="0" rtl="0" algn="l">
                        <a:lnSpc>
                          <a:spcPct val="115000"/>
                        </a:lnSpc>
                        <a:spcBef>
                          <a:spcPts val="0"/>
                        </a:spcBef>
                        <a:spcAft>
                          <a:spcPts val="0"/>
                        </a:spcAft>
                        <a:buNone/>
                      </a:pPr>
                      <a:r>
                        <a:rPr b="1" lang="en" sz="1600">
                          <a:solidFill>
                            <a:srgbClr val="111111"/>
                          </a:solidFill>
                          <a:latin typeface="Poppins"/>
                          <a:ea typeface="Poppins"/>
                          <a:cs typeface="Poppins"/>
                          <a:sym typeface="Poppins"/>
                        </a:rPr>
                        <a:t>Plan-Do-Study-Act (PDSA) cycle </a:t>
                      </a:r>
                      <a:endParaRPr b="1" sz="1600">
                        <a:solidFill>
                          <a:srgbClr val="111111"/>
                        </a:solidFill>
                        <a:latin typeface="Poppins"/>
                        <a:ea typeface="Poppins"/>
                        <a:cs typeface="Poppins"/>
                        <a:sym typeface="Poppins"/>
                      </a:endParaRPr>
                    </a:p>
                  </a:txBody>
                  <a:tcPr marT="63500" marB="63500" marR="63500" marL="63500">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600">
                          <a:solidFill>
                            <a:srgbClr val="111111"/>
                          </a:solidFill>
                          <a:latin typeface="Poppins"/>
                          <a:ea typeface="Poppins"/>
                          <a:cs typeface="Poppins"/>
                          <a:sym typeface="Poppins"/>
                        </a:rPr>
                        <a:t>A PDSA cycle has four phases that help you plan for a desired change in your practice and collect evidence as you go to determine if you want to adopt the practice. </a:t>
                      </a:r>
                      <a:endParaRPr sz="1600">
                        <a:solidFill>
                          <a:srgbClr val="111111"/>
                        </a:solidFill>
                        <a:latin typeface="Poppins"/>
                        <a:ea typeface="Poppins"/>
                        <a:cs typeface="Poppins"/>
                        <a:sym typeface="Poppins"/>
                      </a:endParaRPr>
                    </a:p>
                  </a:txBody>
                  <a:tcPr marT="63500" marB="63500" marR="63500" marL="63500">
                    <a:lnL cap="flat" cmpd="sng" w="12700">
                      <a:solidFill>
                        <a:schemeClr val="accent6"/>
                      </a:solidFill>
                      <a:prstDash val="solid"/>
                      <a:round/>
                      <a:headEnd len="sm" w="sm" type="none"/>
                      <a:tailEnd len="sm" w="sm" type="none"/>
                    </a:lnL>
                    <a:lnR cap="flat" cmpd="sng" w="12700">
                      <a:solidFill>
                        <a:schemeClr val="accent6"/>
                      </a:solidFill>
                      <a:prstDash val="solid"/>
                      <a:round/>
                      <a:headEnd len="sm" w="sm" type="none"/>
                      <a:tailEnd len="sm" w="sm" type="none"/>
                    </a:lnR>
                    <a:lnT cap="flat" cmpd="sng" w="12700">
                      <a:solidFill>
                        <a:schemeClr val="accent6"/>
                      </a:solidFill>
                      <a:prstDash val="solid"/>
                      <a:round/>
                      <a:headEnd len="sm" w="sm" type="none"/>
                      <a:tailEnd len="sm" w="sm" type="none"/>
                    </a:lnT>
                    <a:lnB cap="flat" cmpd="sng" w="12700">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2700">
                      <a:solidFill>
                        <a:schemeClr val="accent6"/>
                      </a:solidFill>
                      <a:prstDash val="solid"/>
                      <a:round/>
                      <a:headEnd len="sm" w="sm" type="none"/>
                      <a:tailEnd len="sm" w="sm" type="none"/>
                    </a:lnL>
                    <a:lnR cap="flat" cmpd="sng" w="19050">
                      <a:solidFill>
                        <a:schemeClr val="accent6"/>
                      </a:solidFill>
                      <a:prstDash val="solid"/>
                      <a:round/>
                      <a:headEnd len="sm" w="sm" type="none"/>
                      <a:tailEnd len="sm" w="sm" type="none"/>
                    </a:lnR>
                    <a:lnT cap="flat" cmpd="sng" w="19050">
                      <a:solidFill>
                        <a:schemeClr val="accent6"/>
                      </a:solidFill>
                      <a:prstDash val="solid"/>
                      <a:round/>
                      <a:headEnd len="sm" w="sm" type="none"/>
                      <a:tailEnd len="sm" w="sm" type="none"/>
                    </a:lnT>
                    <a:lnB cap="flat" cmpd="sng" w="19050">
                      <a:solidFill>
                        <a:schemeClr val="accent6"/>
                      </a:solidFill>
                      <a:prstDash val="solid"/>
                      <a:round/>
                      <a:headEnd len="sm" w="sm" type="none"/>
                      <a:tailEnd len="sm" w="sm" type="none"/>
                    </a:lnB>
                  </a:tcPr>
                </a:tc>
              </a:tr>
            </a:tbl>
          </a:graphicData>
        </a:graphic>
      </p:graphicFrame>
      <p:sp>
        <p:nvSpPr>
          <p:cNvPr id="2786" name="Google Shape;2786;p113">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87" name="Google Shape;2787;p113">
            <a:hlinkClick action="ppaction://hlinksldjump" r:id="rId14"/>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1" name="Shape 2791"/>
        <p:cNvGrpSpPr/>
        <p:nvPr/>
      </p:nvGrpSpPr>
      <p:grpSpPr>
        <a:xfrm>
          <a:off x="0" y="0"/>
          <a:ext cx="0" cy="0"/>
          <a:chOff x="0" y="0"/>
          <a:chExt cx="0" cy="0"/>
        </a:xfrm>
      </p:grpSpPr>
      <p:sp>
        <p:nvSpPr>
          <p:cNvPr id="2792" name="Google Shape;2792;p114"/>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1.10.1 - </a:t>
            </a:r>
            <a:r>
              <a:rPr lang="en"/>
              <a:t> Plan-Do-Study-Act </a:t>
            </a:r>
            <a:endParaRPr/>
          </a:p>
        </p:txBody>
      </p:sp>
      <p:sp>
        <p:nvSpPr>
          <p:cNvPr id="2793" name="Google Shape;2793;p114"/>
          <p:cNvSpPr txBox="1"/>
          <p:nvPr>
            <p:ph idx="1" type="body"/>
          </p:nvPr>
        </p:nvSpPr>
        <p:spPr>
          <a:xfrm>
            <a:off x="374550" y="1090700"/>
            <a:ext cx="6514500" cy="619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ENGAGE: Activate Prior Knowledge</a:t>
            </a:r>
            <a:endParaRPr>
              <a:solidFill>
                <a:schemeClr val="hlink"/>
              </a:solidFill>
            </a:endParaRPr>
          </a:p>
          <a:p>
            <a:pPr indent="0" lvl="0" marL="0" rtl="0" algn="l">
              <a:lnSpc>
                <a:spcPct val="100000"/>
              </a:lnSpc>
              <a:spcBef>
                <a:spcPts val="0"/>
              </a:spcBef>
              <a:spcAft>
                <a:spcPts val="0"/>
              </a:spcAft>
              <a:buNone/>
            </a:pPr>
            <a:r>
              <a:t/>
            </a:r>
            <a:endParaRPr i="1" sz="1100">
              <a:solidFill>
                <a:schemeClr val="hlink"/>
              </a:solidFill>
            </a:endParaRPr>
          </a:p>
          <a:p>
            <a:pPr indent="0" lvl="0" marL="0" rtl="0" algn="l">
              <a:lnSpc>
                <a:spcPct val="100000"/>
              </a:lnSpc>
              <a:spcBef>
                <a:spcPts val="0"/>
              </a:spcBef>
              <a:spcAft>
                <a:spcPts val="0"/>
              </a:spcAft>
              <a:buNone/>
            </a:pPr>
            <a:r>
              <a:rPr i="1" lang="en">
                <a:solidFill>
                  <a:schemeClr val="hlink"/>
                </a:solidFill>
              </a:rPr>
              <a:t>INSTRUCTIONS:</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Poppins"/>
              <a:buChar char="●"/>
            </a:pPr>
            <a:r>
              <a:rPr lang="en">
                <a:solidFill>
                  <a:schemeClr val="hlink"/>
                </a:solidFill>
              </a:rPr>
              <a:t>In this session, we will learn about the four phases of a </a:t>
            </a:r>
            <a:r>
              <a:rPr lang="en">
                <a:solidFill>
                  <a:schemeClr val="hlink"/>
                </a:solidFill>
              </a:rPr>
              <a:t>Plan-Do-Study-Act (PDSA) cycle. A PDSA cycle is a way to plan for a change in your practice, test out the change, study the results, and then make a data-informed decision about next steps. </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Poppins"/>
              <a:buChar char="●"/>
            </a:pPr>
            <a:r>
              <a:rPr lang="en">
                <a:solidFill>
                  <a:schemeClr val="hlink"/>
                </a:solidFill>
              </a:rPr>
              <a:t>Let’s test your existing knowledge. For each step in the table </a:t>
            </a:r>
            <a:r>
              <a:rPr i="1" lang="en">
                <a:solidFill>
                  <a:schemeClr val="hlink"/>
                </a:solidFill>
              </a:rPr>
              <a:t>on the following page</a:t>
            </a:r>
            <a:r>
              <a:rPr lang="en">
                <a:solidFill>
                  <a:schemeClr val="hlink"/>
                </a:solidFill>
              </a:rPr>
              <a:t>, drag and drop a star sticker to the appropriate column for its placement in the Plan-Do-Study-Act (PDSA) cycle. </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Poppins"/>
              <a:buChar char="●"/>
            </a:pPr>
            <a:r>
              <a:rPr lang="en">
                <a:solidFill>
                  <a:schemeClr val="hlink"/>
                </a:solidFill>
              </a:rPr>
              <a:t>For example, the first step in the table </a:t>
            </a:r>
            <a:r>
              <a:rPr i="1" lang="en">
                <a:solidFill>
                  <a:schemeClr val="hlink"/>
                </a:solidFill>
              </a:rPr>
              <a:t>on the following page</a:t>
            </a:r>
            <a:r>
              <a:rPr lang="en">
                <a:solidFill>
                  <a:schemeClr val="hlink"/>
                </a:solidFill>
              </a:rPr>
              <a:t> is “Make Predictions”. That is a step in the </a:t>
            </a:r>
            <a:r>
              <a:rPr b="1" lang="en">
                <a:solidFill>
                  <a:schemeClr val="hlink"/>
                </a:solidFill>
              </a:rPr>
              <a:t>Plan </a:t>
            </a:r>
            <a:r>
              <a:rPr lang="en">
                <a:solidFill>
                  <a:schemeClr val="hlink"/>
                </a:solidFill>
              </a:rPr>
              <a:t>phase of PDSA cycle. A star is placed in the table to indicate that answer. </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Noto Sans Symbols"/>
              <a:buChar char="●"/>
            </a:pPr>
            <a:r>
              <a:rPr lang="en">
                <a:solidFill>
                  <a:schemeClr val="hlink"/>
                </a:solidFill>
              </a:rPr>
              <a:t>Remember: We are warming up the think tank as an exercise! </a:t>
            </a:r>
            <a:endParaRPr>
              <a:solidFill>
                <a:schemeClr val="hlink"/>
              </a:solidFill>
            </a:endParaRPr>
          </a:p>
        </p:txBody>
      </p:sp>
      <p:sp>
        <p:nvSpPr>
          <p:cNvPr id="2794" name="Google Shape;2794;p114">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95" name="Google Shape;2795;p114">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96" name="Google Shape;2796;p114">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97" name="Google Shape;2797;p114">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98" name="Google Shape;2798;p114">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799" name="Google Shape;2799;p114">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00" name="Google Shape;2800;p114">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01" name="Google Shape;2801;p114">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02" name="Google Shape;2802;p114">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03" name="Google Shape;2803;p114">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04" name="Google Shape;2804;p114">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05" name="Google Shape;2805;p114">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06" name="Google Shape;2806;p114">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07" name="Google Shape;2807;p114">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08" name="Google Shape;2808;p114">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09" name="Google Shape;2809;p114">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10" name="Google Shape;2810;p114">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11" name="Google Shape;2811;p114">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12" name="Google Shape;2812;p114">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13" name="Google Shape;2813;p114">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14" name="Google Shape;2814;p114"/>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8" name="Shape 2818"/>
        <p:cNvGrpSpPr/>
        <p:nvPr/>
      </p:nvGrpSpPr>
      <p:grpSpPr>
        <a:xfrm>
          <a:off x="0" y="0"/>
          <a:ext cx="0" cy="0"/>
          <a:chOff x="0" y="0"/>
          <a:chExt cx="0" cy="0"/>
        </a:xfrm>
      </p:grpSpPr>
      <p:sp>
        <p:nvSpPr>
          <p:cNvPr id="2819" name="Google Shape;2819;p115"/>
          <p:cNvSpPr/>
          <p:nvPr/>
        </p:nvSpPr>
        <p:spPr>
          <a:xfrm>
            <a:off x="846300" y="1794013"/>
            <a:ext cx="3780000" cy="864000"/>
          </a:xfrm>
          <a:prstGeom prst="rect">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115"/>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1.10.1 -  Plan-Do-Study-Act (Continued)</a:t>
            </a:r>
            <a:endParaRPr/>
          </a:p>
        </p:txBody>
      </p:sp>
      <p:sp>
        <p:nvSpPr>
          <p:cNvPr id="2821" name="Google Shape;2821;p115">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22" name="Google Shape;2822;p115">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23" name="Google Shape;2823;p115">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24" name="Google Shape;2824;p115">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25" name="Google Shape;2825;p115">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26" name="Google Shape;2826;p115">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27" name="Google Shape;2827;p115">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28" name="Google Shape;2828;p115">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29" name="Google Shape;2829;p115">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30" name="Google Shape;2830;p115">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31" name="Google Shape;2831;p115">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32" name="Google Shape;2832;p115">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33" name="Google Shape;2833;p115">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34" name="Google Shape;2834;p115">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35" name="Google Shape;2835;p115">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36" name="Google Shape;2836;p115">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37" name="Google Shape;2837;p115">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38" name="Google Shape;2838;p115">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39" name="Google Shape;2839;p115">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40" name="Google Shape;2840;p115">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2841" name="Google Shape;2841;p115"/>
          <p:cNvGraphicFramePr/>
          <p:nvPr/>
        </p:nvGraphicFramePr>
        <p:xfrm>
          <a:off x="729050" y="2979098"/>
          <a:ext cx="3000000" cy="3000000"/>
        </p:xfrm>
        <a:graphic>
          <a:graphicData uri="http://schemas.openxmlformats.org/drawingml/2006/table">
            <a:tbl>
              <a:tblPr>
                <a:noFill/>
                <a:tableStyleId>{FC72AE3C-9F97-4905-AC4B-5E5AFB15FA01}</a:tableStyleId>
              </a:tblPr>
              <a:tblGrid>
                <a:gridCol w="1305750"/>
                <a:gridCol w="1140375"/>
                <a:gridCol w="1140375"/>
                <a:gridCol w="1140375"/>
                <a:gridCol w="1140375"/>
              </a:tblGrid>
              <a:tr h="3705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ELEMENT</a:t>
                      </a:r>
                      <a:endParaRPr b="1"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PLAN</a:t>
                      </a:r>
                      <a:endParaRPr b="1"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DO</a:t>
                      </a:r>
                      <a:endParaRPr b="1"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STUDY</a:t>
                      </a:r>
                      <a:endParaRPr b="1"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ACT</a:t>
                      </a:r>
                      <a:endParaRPr b="1"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r>
              <a:tr h="886825">
                <a:tc>
                  <a:txBody>
                    <a:bodyPr/>
                    <a:lstStyle/>
                    <a:p>
                      <a:pPr indent="0" lvl="0" marL="0" rtl="0" algn="l">
                        <a:spcBef>
                          <a:spcPts val="0"/>
                        </a:spcBef>
                        <a:spcAft>
                          <a:spcPts val="0"/>
                        </a:spcAft>
                        <a:buNone/>
                      </a:pPr>
                      <a:r>
                        <a:rPr lang="en" sz="1600">
                          <a:solidFill>
                            <a:srgbClr val="262626"/>
                          </a:solidFill>
                          <a:latin typeface="Poppins"/>
                          <a:ea typeface="Poppins"/>
                          <a:cs typeface="Poppins"/>
                          <a:sym typeface="Poppins"/>
                        </a:rPr>
                        <a:t>Make Predictions</a:t>
                      </a:r>
                      <a:endParaRPr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r>
              <a:tr h="886825">
                <a:tc>
                  <a:txBody>
                    <a:bodyPr/>
                    <a:lstStyle/>
                    <a:p>
                      <a:pPr indent="0" lvl="0" marL="0" rtl="0" algn="l">
                        <a:spcBef>
                          <a:spcPts val="0"/>
                        </a:spcBef>
                        <a:spcAft>
                          <a:spcPts val="0"/>
                        </a:spcAft>
                        <a:buNone/>
                      </a:pPr>
                      <a:r>
                        <a:rPr lang="en" sz="1600">
                          <a:solidFill>
                            <a:srgbClr val="262626"/>
                          </a:solidFill>
                          <a:latin typeface="Poppins"/>
                          <a:ea typeface="Poppins"/>
                          <a:cs typeface="Poppins"/>
                          <a:sym typeface="Poppins"/>
                        </a:rPr>
                        <a:t>Collect Data</a:t>
                      </a:r>
                      <a:endParaRPr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r>
              <a:tr h="886825">
                <a:tc>
                  <a:txBody>
                    <a:bodyPr/>
                    <a:lstStyle/>
                    <a:p>
                      <a:pPr indent="0" lvl="0" marL="0" rtl="0" algn="l">
                        <a:spcBef>
                          <a:spcPts val="0"/>
                        </a:spcBef>
                        <a:spcAft>
                          <a:spcPts val="0"/>
                        </a:spcAft>
                        <a:buNone/>
                      </a:pPr>
                      <a:r>
                        <a:rPr lang="en" sz="1600">
                          <a:solidFill>
                            <a:srgbClr val="262626"/>
                          </a:solidFill>
                          <a:latin typeface="Poppins"/>
                          <a:ea typeface="Poppins"/>
                          <a:cs typeface="Poppins"/>
                          <a:sym typeface="Poppins"/>
                        </a:rPr>
                        <a:t>Compare Results to Predictions</a:t>
                      </a:r>
                      <a:endParaRPr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r>
              <a:tr h="886825">
                <a:tc>
                  <a:txBody>
                    <a:bodyPr/>
                    <a:lstStyle/>
                    <a:p>
                      <a:pPr indent="0" lvl="0" marL="0" rtl="0" algn="l">
                        <a:spcBef>
                          <a:spcPts val="0"/>
                        </a:spcBef>
                        <a:spcAft>
                          <a:spcPts val="0"/>
                        </a:spcAft>
                        <a:buNone/>
                      </a:pPr>
                      <a:r>
                        <a:rPr lang="en" sz="1600">
                          <a:solidFill>
                            <a:srgbClr val="262626"/>
                          </a:solidFill>
                          <a:latin typeface="Poppins"/>
                          <a:ea typeface="Poppins"/>
                          <a:cs typeface="Poppins"/>
                          <a:sym typeface="Poppins"/>
                        </a:rPr>
                        <a:t>Adopt, Abandon, Adapt</a:t>
                      </a:r>
                      <a:endParaRPr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r>
              <a:tr h="886825">
                <a:tc>
                  <a:txBody>
                    <a:bodyPr/>
                    <a:lstStyle/>
                    <a:p>
                      <a:pPr indent="0" lvl="0" marL="0" rtl="0" algn="l">
                        <a:spcBef>
                          <a:spcPts val="0"/>
                        </a:spcBef>
                        <a:spcAft>
                          <a:spcPts val="0"/>
                        </a:spcAft>
                        <a:buNone/>
                      </a:pPr>
                      <a:r>
                        <a:rPr lang="en" sz="1600">
                          <a:solidFill>
                            <a:srgbClr val="262626"/>
                          </a:solidFill>
                          <a:latin typeface="Poppins"/>
                          <a:ea typeface="Poppins"/>
                          <a:cs typeface="Poppins"/>
                          <a:sym typeface="Poppins"/>
                        </a:rPr>
                        <a:t>Determine Next Steps</a:t>
                      </a:r>
                      <a:endParaRPr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r>
              <a:tr h="886825">
                <a:tc>
                  <a:txBody>
                    <a:bodyPr/>
                    <a:lstStyle/>
                    <a:p>
                      <a:pPr indent="0" lvl="0" marL="0" rtl="0" algn="l">
                        <a:spcBef>
                          <a:spcPts val="0"/>
                        </a:spcBef>
                        <a:spcAft>
                          <a:spcPts val="0"/>
                        </a:spcAft>
                        <a:buNone/>
                      </a:pPr>
                      <a:r>
                        <a:rPr lang="en" sz="1600">
                          <a:solidFill>
                            <a:srgbClr val="262626"/>
                          </a:solidFill>
                          <a:latin typeface="Poppins"/>
                          <a:ea typeface="Poppins"/>
                          <a:cs typeface="Poppins"/>
                          <a:sym typeface="Poppins"/>
                        </a:rPr>
                        <a:t>Create Questions</a:t>
                      </a:r>
                      <a:endParaRPr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r>
              <a:tr h="886825">
                <a:tc>
                  <a:txBody>
                    <a:bodyPr/>
                    <a:lstStyle/>
                    <a:p>
                      <a:pPr indent="0" lvl="0" marL="0" rtl="0" algn="l">
                        <a:spcBef>
                          <a:spcPts val="0"/>
                        </a:spcBef>
                        <a:spcAft>
                          <a:spcPts val="0"/>
                        </a:spcAft>
                        <a:buNone/>
                      </a:pPr>
                      <a:r>
                        <a:rPr lang="en" sz="1600">
                          <a:solidFill>
                            <a:srgbClr val="262626"/>
                          </a:solidFill>
                          <a:latin typeface="Poppins"/>
                          <a:ea typeface="Poppins"/>
                          <a:cs typeface="Poppins"/>
                          <a:sym typeface="Poppins"/>
                        </a:rPr>
                        <a:t>Reflect on Data Collected</a:t>
                      </a:r>
                      <a:endParaRPr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r>
            </a:tbl>
          </a:graphicData>
        </a:graphic>
      </p:graphicFrame>
      <p:sp>
        <p:nvSpPr>
          <p:cNvPr id="2842" name="Google Shape;2842;p115"/>
          <p:cNvSpPr/>
          <p:nvPr/>
        </p:nvSpPr>
        <p:spPr>
          <a:xfrm>
            <a:off x="2274212" y="35080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843" name="Google Shape;2843;p115"/>
          <p:cNvSpPr txBox="1"/>
          <p:nvPr/>
        </p:nvSpPr>
        <p:spPr>
          <a:xfrm>
            <a:off x="729050" y="1753050"/>
            <a:ext cx="4031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Poppins"/>
                <a:ea typeface="Poppins"/>
                <a:cs typeface="Poppins"/>
                <a:sym typeface="Poppins"/>
              </a:rPr>
              <a:t>Drag and Drop Star Stickers</a:t>
            </a:r>
            <a:endParaRPr b="1">
              <a:latin typeface="Poppins"/>
              <a:ea typeface="Poppins"/>
              <a:cs typeface="Poppins"/>
              <a:sym typeface="Poppins"/>
            </a:endParaRPr>
          </a:p>
        </p:txBody>
      </p:sp>
      <p:sp>
        <p:nvSpPr>
          <p:cNvPr id="2844" name="Google Shape;2844;p115"/>
          <p:cNvSpPr/>
          <p:nvPr/>
        </p:nvSpPr>
        <p:spPr>
          <a:xfrm>
            <a:off x="4760750" y="1794025"/>
            <a:ext cx="1835400" cy="864000"/>
          </a:xfrm>
          <a:prstGeom prst="rect">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a:solidFill>
                  <a:schemeClr val="hlink"/>
                </a:solidFill>
                <a:latin typeface="Poppins"/>
                <a:ea typeface="Poppins"/>
                <a:cs typeface="Poppins"/>
                <a:sym typeface="Poppins"/>
              </a:rPr>
              <a:t>An answer key is provided on the following page.</a:t>
            </a:r>
            <a:r>
              <a:rPr b="1" lang="en">
                <a:solidFill>
                  <a:schemeClr val="hlink"/>
                </a:solidFill>
                <a:latin typeface="Poppins"/>
                <a:ea typeface="Poppins"/>
                <a:cs typeface="Poppins"/>
                <a:sym typeface="Poppins"/>
              </a:rPr>
              <a:t> </a:t>
            </a:r>
            <a:endParaRPr b="1">
              <a:solidFill>
                <a:schemeClr val="hlink"/>
              </a:solidFill>
              <a:latin typeface="Poppins"/>
              <a:ea typeface="Poppins"/>
              <a:cs typeface="Poppins"/>
              <a:sym typeface="Poppins"/>
            </a:endParaRPr>
          </a:p>
        </p:txBody>
      </p:sp>
      <p:sp>
        <p:nvSpPr>
          <p:cNvPr id="2845" name="Google Shape;2845;p115"/>
          <p:cNvSpPr txBox="1"/>
          <p:nvPr/>
        </p:nvSpPr>
        <p:spPr>
          <a:xfrm>
            <a:off x="2003850" y="9624250"/>
            <a:ext cx="3255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latin typeface="Poppins"/>
                <a:ea typeface="Poppins"/>
                <a:cs typeface="Poppins"/>
                <a:sym typeface="Poppins"/>
              </a:rPr>
              <a:t>Continued on next page</a:t>
            </a:r>
            <a:endParaRPr sz="1500">
              <a:latin typeface="Poppins"/>
              <a:ea typeface="Poppins"/>
              <a:cs typeface="Poppins"/>
              <a:sym typeface="Poppins"/>
            </a:endParaRPr>
          </a:p>
        </p:txBody>
      </p:sp>
      <p:sp>
        <p:nvSpPr>
          <p:cNvPr id="2846" name="Google Shape;2846;p115"/>
          <p:cNvSpPr/>
          <p:nvPr/>
        </p:nvSpPr>
        <p:spPr>
          <a:xfrm>
            <a:off x="950712" y="2005454"/>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847" name="Google Shape;2847;p115"/>
          <p:cNvSpPr/>
          <p:nvPr/>
        </p:nvSpPr>
        <p:spPr>
          <a:xfrm>
            <a:off x="1553362" y="2005454"/>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848" name="Google Shape;2848;p115"/>
          <p:cNvSpPr/>
          <p:nvPr/>
        </p:nvSpPr>
        <p:spPr>
          <a:xfrm>
            <a:off x="2156012" y="2005454"/>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849" name="Google Shape;2849;p115"/>
          <p:cNvSpPr/>
          <p:nvPr/>
        </p:nvSpPr>
        <p:spPr>
          <a:xfrm>
            <a:off x="2758662" y="2005454"/>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850" name="Google Shape;2850;p115"/>
          <p:cNvSpPr/>
          <p:nvPr/>
        </p:nvSpPr>
        <p:spPr>
          <a:xfrm>
            <a:off x="3963962" y="2005454"/>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851" name="Google Shape;2851;p115"/>
          <p:cNvSpPr/>
          <p:nvPr/>
        </p:nvSpPr>
        <p:spPr>
          <a:xfrm>
            <a:off x="3361312" y="2005454"/>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5" name="Shape 2855"/>
        <p:cNvGrpSpPr/>
        <p:nvPr/>
      </p:nvGrpSpPr>
      <p:grpSpPr>
        <a:xfrm>
          <a:off x="0" y="0"/>
          <a:ext cx="0" cy="0"/>
          <a:chOff x="0" y="0"/>
          <a:chExt cx="0" cy="0"/>
        </a:xfrm>
      </p:grpSpPr>
      <p:sp>
        <p:nvSpPr>
          <p:cNvPr id="2856" name="Google Shape;2856;p116"/>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1.10.1 -  Plan-Do-Study-Act (Continued)</a:t>
            </a:r>
            <a:endParaRPr/>
          </a:p>
        </p:txBody>
      </p:sp>
      <p:sp>
        <p:nvSpPr>
          <p:cNvPr id="2857" name="Google Shape;2857;p116">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58" name="Google Shape;2858;p116">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59" name="Google Shape;2859;p116">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60" name="Google Shape;2860;p116">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61" name="Google Shape;2861;p116">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62" name="Google Shape;2862;p116">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63" name="Google Shape;2863;p116">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64" name="Google Shape;2864;p116">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65" name="Google Shape;2865;p116">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66" name="Google Shape;2866;p116">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67" name="Google Shape;2867;p116">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68" name="Google Shape;2868;p116">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69" name="Google Shape;2869;p116">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70" name="Google Shape;2870;p116">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71" name="Google Shape;2871;p116">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72" name="Google Shape;2872;p116">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73" name="Google Shape;2873;p116">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74" name="Google Shape;2874;p116">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75" name="Google Shape;2875;p116">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76" name="Google Shape;2876;p116">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77" name="Google Shape;2877;p116"/>
          <p:cNvSpPr txBox="1"/>
          <p:nvPr/>
        </p:nvSpPr>
        <p:spPr>
          <a:xfrm>
            <a:off x="2003850" y="9624250"/>
            <a:ext cx="3255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latin typeface="Poppins"/>
                <a:ea typeface="Poppins"/>
                <a:cs typeface="Poppins"/>
                <a:sym typeface="Poppins"/>
              </a:rPr>
              <a:t>Continued on next page</a:t>
            </a:r>
            <a:endParaRPr sz="1500">
              <a:latin typeface="Poppins"/>
              <a:ea typeface="Poppins"/>
              <a:cs typeface="Poppins"/>
              <a:sym typeface="Poppins"/>
            </a:endParaRPr>
          </a:p>
        </p:txBody>
      </p:sp>
      <p:pic>
        <p:nvPicPr>
          <p:cNvPr id="2878" name="Google Shape;2878;p116"/>
          <p:cNvPicPr preferRelativeResize="0"/>
          <p:nvPr/>
        </p:nvPicPr>
        <p:blipFill rotWithShape="1">
          <a:blip r:embed="rId23">
            <a:alphaModFix/>
          </a:blip>
          <a:srcRect b="0" l="0" r="7330" t="15668"/>
          <a:stretch/>
        </p:blipFill>
        <p:spPr>
          <a:xfrm>
            <a:off x="0" y="1483854"/>
            <a:ext cx="7223760" cy="8617396"/>
          </a:xfrm>
          <a:prstGeom prst="rect">
            <a:avLst/>
          </a:prstGeom>
          <a:noFill/>
          <a:ln>
            <a:noFill/>
          </a:ln>
        </p:spPr>
      </p:pic>
      <p:sp>
        <p:nvSpPr>
          <p:cNvPr id="2879" name="Google Shape;2879;p116"/>
          <p:cNvSpPr/>
          <p:nvPr/>
        </p:nvSpPr>
        <p:spPr>
          <a:xfrm>
            <a:off x="950712" y="2005454"/>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880" name="Google Shape;2880;p116"/>
          <p:cNvSpPr/>
          <p:nvPr/>
        </p:nvSpPr>
        <p:spPr>
          <a:xfrm>
            <a:off x="1553362" y="2005454"/>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881" name="Google Shape;2881;p116"/>
          <p:cNvSpPr/>
          <p:nvPr/>
        </p:nvSpPr>
        <p:spPr>
          <a:xfrm>
            <a:off x="2156012" y="2005454"/>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882" name="Google Shape;2882;p116"/>
          <p:cNvSpPr/>
          <p:nvPr/>
        </p:nvSpPr>
        <p:spPr>
          <a:xfrm>
            <a:off x="2758662" y="2005454"/>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883" name="Google Shape;2883;p116"/>
          <p:cNvSpPr/>
          <p:nvPr/>
        </p:nvSpPr>
        <p:spPr>
          <a:xfrm>
            <a:off x="3963962" y="2005454"/>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884" name="Google Shape;2884;p116"/>
          <p:cNvSpPr/>
          <p:nvPr/>
        </p:nvSpPr>
        <p:spPr>
          <a:xfrm>
            <a:off x="3361312" y="2005454"/>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8" name="Shape 2888"/>
        <p:cNvGrpSpPr/>
        <p:nvPr/>
      </p:nvGrpSpPr>
      <p:grpSpPr>
        <a:xfrm>
          <a:off x="0" y="0"/>
          <a:ext cx="0" cy="0"/>
          <a:chOff x="0" y="0"/>
          <a:chExt cx="0" cy="0"/>
        </a:xfrm>
      </p:grpSpPr>
      <p:sp>
        <p:nvSpPr>
          <p:cNvPr id="2889" name="Google Shape;2889;p117"/>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1.10.1 -  Plan-Do-Study-Act (Continued)</a:t>
            </a:r>
            <a:endParaRPr/>
          </a:p>
        </p:txBody>
      </p:sp>
      <p:sp>
        <p:nvSpPr>
          <p:cNvPr id="2890" name="Google Shape;2890;p117">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91" name="Google Shape;2891;p117">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92" name="Google Shape;2892;p117">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93" name="Google Shape;2893;p117">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94" name="Google Shape;2894;p117">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95" name="Google Shape;2895;p117">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96" name="Google Shape;2896;p117">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97" name="Google Shape;2897;p117">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98" name="Google Shape;2898;p117">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899" name="Google Shape;2899;p117">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00" name="Google Shape;2900;p117">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01" name="Google Shape;2901;p117">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02" name="Google Shape;2902;p117">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03" name="Google Shape;2903;p117">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04" name="Google Shape;2904;p117">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05" name="Google Shape;2905;p117">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06" name="Google Shape;2906;p117">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07" name="Google Shape;2907;p117">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08" name="Google Shape;2908;p117">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09" name="Google Shape;2909;p117">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2910" name="Google Shape;2910;p117"/>
          <p:cNvGraphicFramePr/>
          <p:nvPr/>
        </p:nvGraphicFramePr>
        <p:xfrm>
          <a:off x="698175" y="2387423"/>
          <a:ext cx="3000000" cy="3000000"/>
        </p:xfrm>
        <a:graphic>
          <a:graphicData uri="http://schemas.openxmlformats.org/drawingml/2006/table">
            <a:tbl>
              <a:tblPr>
                <a:noFill/>
                <a:tableStyleId>{FC72AE3C-9F97-4905-AC4B-5E5AFB15FA01}</a:tableStyleId>
              </a:tblPr>
              <a:tblGrid>
                <a:gridCol w="1305750"/>
                <a:gridCol w="1140375"/>
                <a:gridCol w="1140375"/>
                <a:gridCol w="1140375"/>
                <a:gridCol w="1140375"/>
              </a:tblGrid>
              <a:tr h="37050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ELEMENT</a:t>
                      </a:r>
                      <a:endParaRPr b="1"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PLAN</a:t>
                      </a:r>
                      <a:endParaRPr b="1"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DO</a:t>
                      </a:r>
                      <a:endParaRPr b="1"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STUDY</a:t>
                      </a:r>
                      <a:endParaRPr b="1"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ACT</a:t>
                      </a:r>
                      <a:endParaRPr b="1"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r>
              <a:tr h="886825">
                <a:tc>
                  <a:txBody>
                    <a:bodyPr/>
                    <a:lstStyle/>
                    <a:p>
                      <a:pPr indent="0" lvl="0" marL="0" rtl="0" algn="l">
                        <a:spcBef>
                          <a:spcPts val="0"/>
                        </a:spcBef>
                        <a:spcAft>
                          <a:spcPts val="0"/>
                        </a:spcAft>
                        <a:buNone/>
                      </a:pPr>
                      <a:r>
                        <a:rPr lang="en" sz="1600">
                          <a:solidFill>
                            <a:srgbClr val="262626"/>
                          </a:solidFill>
                          <a:latin typeface="Poppins"/>
                          <a:ea typeface="Poppins"/>
                          <a:cs typeface="Poppins"/>
                          <a:sym typeface="Poppins"/>
                        </a:rPr>
                        <a:t>Make Predictions</a:t>
                      </a:r>
                      <a:endParaRPr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r>
              <a:tr h="886825">
                <a:tc>
                  <a:txBody>
                    <a:bodyPr/>
                    <a:lstStyle/>
                    <a:p>
                      <a:pPr indent="0" lvl="0" marL="0" rtl="0" algn="l">
                        <a:spcBef>
                          <a:spcPts val="0"/>
                        </a:spcBef>
                        <a:spcAft>
                          <a:spcPts val="0"/>
                        </a:spcAft>
                        <a:buNone/>
                      </a:pPr>
                      <a:r>
                        <a:rPr lang="en" sz="1600">
                          <a:solidFill>
                            <a:srgbClr val="262626"/>
                          </a:solidFill>
                          <a:latin typeface="Poppins"/>
                          <a:ea typeface="Poppins"/>
                          <a:cs typeface="Poppins"/>
                          <a:sym typeface="Poppins"/>
                        </a:rPr>
                        <a:t>Collect Data</a:t>
                      </a:r>
                      <a:endParaRPr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r>
              <a:tr h="886825">
                <a:tc>
                  <a:txBody>
                    <a:bodyPr/>
                    <a:lstStyle/>
                    <a:p>
                      <a:pPr indent="0" lvl="0" marL="0" rtl="0" algn="l">
                        <a:spcBef>
                          <a:spcPts val="0"/>
                        </a:spcBef>
                        <a:spcAft>
                          <a:spcPts val="0"/>
                        </a:spcAft>
                        <a:buNone/>
                      </a:pPr>
                      <a:r>
                        <a:rPr lang="en" sz="1600">
                          <a:solidFill>
                            <a:srgbClr val="262626"/>
                          </a:solidFill>
                          <a:latin typeface="Poppins"/>
                          <a:ea typeface="Poppins"/>
                          <a:cs typeface="Poppins"/>
                          <a:sym typeface="Poppins"/>
                        </a:rPr>
                        <a:t>Compare Results to Predictions</a:t>
                      </a:r>
                      <a:endParaRPr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r>
              <a:tr h="886825">
                <a:tc>
                  <a:txBody>
                    <a:bodyPr/>
                    <a:lstStyle/>
                    <a:p>
                      <a:pPr indent="0" lvl="0" marL="0" rtl="0" algn="l">
                        <a:spcBef>
                          <a:spcPts val="0"/>
                        </a:spcBef>
                        <a:spcAft>
                          <a:spcPts val="0"/>
                        </a:spcAft>
                        <a:buNone/>
                      </a:pPr>
                      <a:r>
                        <a:rPr lang="en" sz="1600">
                          <a:solidFill>
                            <a:srgbClr val="262626"/>
                          </a:solidFill>
                          <a:latin typeface="Poppins"/>
                          <a:ea typeface="Poppins"/>
                          <a:cs typeface="Poppins"/>
                          <a:sym typeface="Poppins"/>
                        </a:rPr>
                        <a:t>Adopt, Abandon, Adapt</a:t>
                      </a:r>
                      <a:endParaRPr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r>
              <a:tr h="886825">
                <a:tc>
                  <a:txBody>
                    <a:bodyPr/>
                    <a:lstStyle/>
                    <a:p>
                      <a:pPr indent="0" lvl="0" marL="0" rtl="0" algn="l">
                        <a:spcBef>
                          <a:spcPts val="0"/>
                        </a:spcBef>
                        <a:spcAft>
                          <a:spcPts val="0"/>
                        </a:spcAft>
                        <a:buNone/>
                      </a:pPr>
                      <a:r>
                        <a:rPr lang="en" sz="1600">
                          <a:solidFill>
                            <a:srgbClr val="262626"/>
                          </a:solidFill>
                          <a:latin typeface="Poppins"/>
                          <a:ea typeface="Poppins"/>
                          <a:cs typeface="Poppins"/>
                          <a:sym typeface="Poppins"/>
                        </a:rPr>
                        <a:t>Determine Next Steps</a:t>
                      </a:r>
                      <a:endParaRPr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r>
              <a:tr h="886825">
                <a:tc>
                  <a:txBody>
                    <a:bodyPr/>
                    <a:lstStyle/>
                    <a:p>
                      <a:pPr indent="0" lvl="0" marL="0" rtl="0" algn="l">
                        <a:spcBef>
                          <a:spcPts val="0"/>
                        </a:spcBef>
                        <a:spcAft>
                          <a:spcPts val="0"/>
                        </a:spcAft>
                        <a:buNone/>
                      </a:pPr>
                      <a:r>
                        <a:rPr lang="en" sz="1600">
                          <a:solidFill>
                            <a:srgbClr val="262626"/>
                          </a:solidFill>
                          <a:latin typeface="Poppins"/>
                          <a:ea typeface="Poppins"/>
                          <a:cs typeface="Poppins"/>
                          <a:sym typeface="Poppins"/>
                        </a:rPr>
                        <a:t>Create Questions</a:t>
                      </a:r>
                      <a:endParaRPr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r>
              <a:tr h="886825">
                <a:tc>
                  <a:txBody>
                    <a:bodyPr/>
                    <a:lstStyle/>
                    <a:p>
                      <a:pPr indent="0" lvl="0" marL="0" rtl="0" algn="l">
                        <a:spcBef>
                          <a:spcPts val="0"/>
                        </a:spcBef>
                        <a:spcAft>
                          <a:spcPts val="0"/>
                        </a:spcAft>
                        <a:buNone/>
                      </a:pPr>
                      <a:r>
                        <a:rPr lang="en" sz="1600">
                          <a:solidFill>
                            <a:srgbClr val="262626"/>
                          </a:solidFill>
                          <a:latin typeface="Poppins"/>
                          <a:ea typeface="Poppins"/>
                          <a:cs typeface="Poppins"/>
                          <a:sym typeface="Poppins"/>
                        </a:rPr>
                        <a:t>Reflect on Data Collected</a:t>
                      </a:r>
                      <a:endParaRPr sz="1600">
                        <a:solidFill>
                          <a:srgbClr val="262626"/>
                        </a:solidFill>
                        <a:latin typeface="Poppins"/>
                        <a:ea typeface="Poppins"/>
                        <a:cs typeface="Poppins"/>
                        <a:sym typeface="Poppins"/>
                      </a:endParaRPr>
                    </a:p>
                  </a:txBody>
                  <a:tcPr marT="63500" marB="63500" marR="63500" marL="63500">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6"/>
                      </a:solidFill>
                      <a:prstDash val="solid"/>
                      <a:round/>
                      <a:headEnd len="sm" w="sm" type="none"/>
                      <a:tailEnd len="sm" w="sm" type="none"/>
                    </a:lnL>
                    <a:lnR cap="flat" cmpd="sng" w="38100">
                      <a:solidFill>
                        <a:schemeClr val="accent6"/>
                      </a:solidFill>
                      <a:prstDash val="solid"/>
                      <a:round/>
                      <a:headEnd len="sm" w="sm" type="none"/>
                      <a:tailEnd len="sm" w="sm" type="none"/>
                    </a:lnR>
                    <a:lnT cap="flat" cmpd="sng" w="38100">
                      <a:solidFill>
                        <a:schemeClr val="accent6"/>
                      </a:solidFill>
                      <a:prstDash val="solid"/>
                      <a:round/>
                      <a:headEnd len="sm" w="sm" type="none"/>
                      <a:tailEnd len="sm" w="sm" type="none"/>
                    </a:lnT>
                    <a:lnB cap="flat" cmpd="sng" w="38100">
                      <a:solidFill>
                        <a:schemeClr val="accent6"/>
                      </a:solidFill>
                      <a:prstDash val="solid"/>
                      <a:round/>
                      <a:headEnd len="sm" w="sm" type="none"/>
                      <a:tailEnd len="sm" w="sm" type="none"/>
                    </a:lnB>
                  </a:tcPr>
                </a:tc>
              </a:tr>
            </a:tbl>
          </a:graphicData>
        </a:graphic>
      </p:graphicFrame>
      <p:sp>
        <p:nvSpPr>
          <p:cNvPr id="2911" name="Google Shape;2911;p117"/>
          <p:cNvSpPr/>
          <p:nvPr/>
        </p:nvSpPr>
        <p:spPr>
          <a:xfrm>
            <a:off x="2243337" y="2916374"/>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912" name="Google Shape;2912;p117"/>
          <p:cNvSpPr/>
          <p:nvPr/>
        </p:nvSpPr>
        <p:spPr>
          <a:xfrm>
            <a:off x="3375112" y="39103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913" name="Google Shape;2913;p117"/>
          <p:cNvSpPr/>
          <p:nvPr/>
        </p:nvSpPr>
        <p:spPr>
          <a:xfrm>
            <a:off x="4595437" y="4783311"/>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914" name="Google Shape;2914;p117"/>
          <p:cNvSpPr/>
          <p:nvPr/>
        </p:nvSpPr>
        <p:spPr>
          <a:xfrm>
            <a:off x="5708037" y="5683661"/>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915" name="Google Shape;2915;p117"/>
          <p:cNvSpPr/>
          <p:nvPr/>
        </p:nvSpPr>
        <p:spPr>
          <a:xfrm>
            <a:off x="5708037" y="660659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916" name="Google Shape;2916;p117"/>
          <p:cNvSpPr/>
          <p:nvPr/>
        </p:nvSpPr>
        <p:spPr>
          <a:xfrm>
            <a:off x="4595437" y="83760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917" name="Google Shape;2917;p117"/>
          <p:cNvSpPr/>
          <p:nvPr/>
        </p:nvSpPr>
        <p:spPr>
          <a:xfrm>
            <a:off x="2243337" y="7505474"/>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2918" name="Google Shape;2918;p117"/>
          <p:cNvSpPr txBox="1"/>
          <p:nvPr>
            <p:ph type="title"/>
          </p:nvPr>
        </p:nvSpPr>
        <p:spPr>
          <a:xfrm>
            <a:off x="477625" y="1619588"/>
            <a:ext cx="6514500" cy="580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900">
                <a:latin typeface="Poppins"/>
                <a:ea typeface="Poppins"/>
                <a:cs typeface="Poppins"/>
                <a:sym typeface="Poppins"/>
              </a:rPr>
              <a:t>Answer Key</a:t>
            </a:r>
            <a:endParaRPr sz="1900">
              <a:latin typeface="Poppins"/>
              <a:ea typeface="Poppins"/>
              <a:cs typeface="Poppins"/>
              <a:sym typeface="Poppins"/>
            </a:endParaRPr>
          </a:p>
        </p:txBody>
      </p:sp>
      <p:sp>
        <p:nvSpPr>
          <p:cNvPr id="2919" name="Google Shape;2919;p117"/>
          <p:cNvSpPr/>
          <p:nvPr/>
        </p:nvSpPr>
        <p:spPr>
          <a:xfrm>
            <a:off x="718950" y="2387425"/>
            <a:ext cx="5825700" cy="6688800"/>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sz="2800">
                <a:solidFill>
                  <a:schemeClr val="hlink"/>
                </a:solidFill>
                <a:latin typeface="Poppins"/>
                <a:ea typeface="Poppins"/>
                <a:cs typeface="Poppins"/>
                <a:sym typeface="Poppins"/>
              </a:rPr>
              <a:t>Delete or move this box to reveal answers! </a:t>
            </a:r>
            <a:endParaRPr sz="2800">
              <a:solidFill>
                <a:schemeClr val="hlink"/>
              </a:solidFill>
              <a:latin typeface="Poppins"/>
              <a:ea typeface="Poppins"/>
              <a:cs typeface="Poppins"/>
              <a:sym typeface="Poppins"/>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3" name="Shape 2923"/>
        <p:cNvGrpSpPr/>
        <p:nvPr/>
      </p:nvGrpSpPr>
      <p:grpSpPr>
        <a:xfrm>
          <a:off x="0" y="0"/>
          <a:ext cx="0" cy="0"/>
          <a:chOff x="0" y="0"/>
          <a:chExt cx="0" cy="0"/>
        </a:xfrm>
      </p:grpSpPr>
      <p:sp>
        <p:nvSpPr>
          <p:cNvPr id="2924" name="Google Shape;2924;p118"/>
          <p:cNvSpPr txBox="1"/>
          <p:nvPr>
            <p:ph type="title"/>
          </p:nvPr>
        </p:nvSpPr>
        <p:spPr>
          <a:xfrm>
            <a:off x="374550" y="322828"/>
            <a:ext cx="6514500" cy="743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1.10.2 - </a:t>
            </a:r>
            <a:r>
              <a:rPr lang="en"/>
              <a:t>Module Goals Self-Assessment</a:t>
            </a:r>
            <a:endParaRPr/>
          </a:p>
          <a:p>
            <a:pPr indent="0" lvl="0" marL="0" rtl="0" algn="l">
              <a:spcBef>
                <a:spcPts val="0"/>
              </a:spcBef>
              <a:spcAft>
                <a:spcPts val="0"/>
              </a:spcAft>
              <a:buNone/>
            </a:pPr>
            <a:r>
              <a:t/>
            </a:r>
            <a:endParaRPr/>
          </a:p>
        </p:txBody>
      </p:sp>
      <p:sp>
        <p:nvSpPr>
          <p:cNvPr id="2925" name="Google Shape;2925;p118"/>
          <p:cNvSpPr txBox="1"/>
          <p:nvPr>
            <p:ph idx="1" type="body"/>
          </p:nvPr>
        </p:nvSpPr>
        <p:spPr>
          <a:xfrm>
            <a:off x="374550" y="1583850"/>
            <a:ext cx="6514500" cy="7953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ESTABLISH: Reflection for Action</a:t>
            </a:r>
            <a:endParaRPr b="1" sz="1600"/>
          </a:p>
          <a:p>
            <a:pPr indent="0" lvl="0" marL="0" rtl="0" algn="l">
              <a:lnSpc>
                <a:spcPct val="100000"/>
              </a:lnSpc>
              <a:spcBef>
                <a:spcPts val="0"/>
              </a:spcBef>
              <a:spcAft>
                <a:spcPts val="0"/>
              </a:spcAft>
              <a:buClr>
                <a:schemeClr val="hlink"/>
              </a:buClr>
              <a:buSzPts val="1100"/>
              <a:buFont typeface="Arial"/>
              <a:buNone/>
            </a:pPr>
            <a:r>
              <a:rPr i="1" lang="en">
                <a:solidFill>
                  <a:schemeClr val="hlink"/>
                </a:solidFill>
              </a:rPr>
              <a:t>INSTRUCTIONS:</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Rate your level of mastery of some of the key concepts from Module 1: Shifting Across Learning Environments by placing an “X” under novice, proficient, or expert in the chart </a:t>
            </a:r>
            <a:r>
              <a:rPr i="1" lang="en">
                <a:solidFill>
                  <a:schemeClr val="hlink"/>
                </a:solidFill>
              </a:rPr>
              <a:t>on the following pages.</a:t>
            </a:r>
            <a:endParaRPr i="1">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Use the last column of the chart to note your next step related to each key concept. Enter C, E, or P according to the key below. </a:t>
            </a:r>
            <a:endParaRPr>
              <a:solidFill>
                <a:schemeClr val="hlink"/>
              </a:solidFill>
            </a:endParaRPr>
          </a:p>
          <a:p>
            <a:pPr indent="-349250" lvl="1" marL="914400" rtl="0" algn="l">
              <a:lnSpc>
                <a:spcPct val="100000"/>
              </a:lnSpc>
              <a:spcBef>
                <a:spcPts val="0"/>
              </a:spcBef>
              <a:spcAft>
                <a:spcPts val="0"/>
              </a:spcAft>
              <a:buClr>
                <a:schemeClr val="hlink"/>
              </a:buClr>
              <a:buSzPts val="1900"/>
              <a:buChar char="○"/>
            </a:pPr>
            <a:r>
              <a:rPr lang="en" sz="1900">
                <a:solidFill>
                  <a:schemeClr val="hlink"/>
                </a:solidFill>
              </a:rPr>
              <a:t>C = Change my practice </a:t>
            </a:r>
            <a:endParaRPr sz="1900">
              <a:solidFill>
                <a:schemeClr val="hlink"/>
              </a:solidFill>
            </a:endParaRPr>
          </a:p>
          <a:p>
            <a:pPr indent="-349250" lvl="1" marL="914400" rtl="0" algn="l">
              <a:lnSpc>
                <a:spcPct val="100000"/>
              </a:lnSpc>
              <a:spcBef>
                <a:spcPts val="0"/>
              </a:spcBef>
              <a:spcAft>
                <a:spcPts val="0"/>
              </a:spcAft>
              <a:buClr>
                <a:schemeClr val="hlink"/>
              </a:buClr>
              <a:buSzPts val="1900"/>
              <a:buChar char="○"/>
            </a:pPr>
            <a:r>
              <a:rPr lang="en" sz="1900">
                <a:solidFill>
                  <a:schemeClr val="hlink"/>
                </a:solidFill>
              </a:rPr>
              <a:t>E = Explore further </a:t>
            </a:r>
            <a:endParaRPr sz="1900">
              <a:solidFill>
                <a:schemeClr val="hlink"/>
              </a:solidFill>
            </a:endParaRPr>
          </a:p>
          <a:p>
            <a:pPr indent="-349250" lvl="1" marL="914400" rtl="0" algn="l">
              <a:lnSpc>
                <a:spcPct val="100000"/>
              </a:lnSpc>
              <a:spcBef>
                <a:spcPts val="0"/>
              </a:spcBef>
              <a:spcAft>
                <a:spcPts val="0"/>
              </a:spcAft>
              <a:buClr>
                <a:schemeClr val="hlink"/>
              </a:buClr>
              <a:buSzPts val="1900"/>
              <a:buChar char="○"/>
            </a:pPr>
            <a:r>
              <a:rPr lang="en" sz="1900">
                <a:solidFill>
                  <a:schemeClr val="hlink"/>
                </a:solidFill>
              </a:rPr>
              <a:t>P = Pause for now</a:t>
            </a:r>
            <a:endParaRPr sz="1900">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rPr lang="en">
                <a:solidFill>
                  <a:schemeClr val="hlink"/>
                </a:solidFill>
              </a:rPr>
              <a:t>Note: There are no right or wrong answers to this self-assessment. This activity is intended to provide you with data to reflect upon areas requiring more development or areas suitable for implementation as part of a PDSA cycle. </a:t>
            </a:r>
            <a:endParaRPr>
              <a:solidFill>
                <a:schemeClr val="hlink"/>
              </a:solidFill>
            </a:endParaRPr>
          </a:p>
        </p:txBody>
      </p:sp>
      <p:sp>
        <p:nvSpPr>
          <p:cNvPr id="2926" name="Google Shape;2926;p118">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27" name="Google Shape;2927;p118">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28" name="Google Shape;2928;p118">
            <a:hlinkClick action="ppaction://hlinksldjump" r:id="rId5"/>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29" name="Google Shape;2929;p118">
            <a:hlinkClick action="ppaction://hlinksldjump" r:id="rId6"/>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30" name="Google Shape;2930;p118">
            <a:hlinkClick action="ppaction://hlinksldjump" r:id="rId7"/>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31" name="Google Shape;2931;p118">
            <a:hlinkClick action="ppaction://hlinksldjump" r:id="rId8"/>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32" name="Google Shape;2932;p118">
            <a:hlinkClick action="ppaction://hlinksldjump" r:id="rId9"/>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33" name="Google Shape;2933;p118">
            <a:hlinkClick action="ppaction://hlinksldjump" r:id="rId10"/>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34" name="Google Shape;2934;p118">
            <a:hlinkClick action="ppaction://hlinksldjump" r:id="rId11"/>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35" name="Google Shape;2935;p118">
            <a:hlinkClick action="ppaction://hlinksldjump" r:id="rId12"/>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936" name="Google Shape;2936;p118">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37" name="Google Shape;2937;p118">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38" name="Google Shape;2938;p118">
            <a:hlinkClick action="ppaction://hlinksldjump" r:id="rId15"/>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39" name="Google Shape;2939;p118">
            <a:hlinkClick action="ppaction://hlinksldjump" r:id="rId16"/>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40" name="Google Shape;2940;p118">
            <a:hlinkClick action="ppaction://hlinksldjump" r:id="rId17"/>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41" name="Google Shape;2941;p118">
            <a:hlinkClick action="ppaction://hlinksldjump" r:id="rId18"/>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42" name="Google Shape;2942;p118">
            <a:hlinkClick action="ppaction://hlinksldjump" r:id="rId19"/>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43" name="Google Shape;2943;p118">
            <a:hlinkClick action="ppaction://hlinksldjump" r:id="rId20"/>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44" name="Google Shape;2944;p118">
            <a:hlinkClick action="ppaction://hlinksldjump" r:id="rId21"/>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45" name="Google Shape;2945;p118">
            <a:hlinkClick action="ppaction://hlinksldjump" r:id="rId22"/>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46" name="Google Shape;2946;p118"/>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Notebook">
  <a:themeElements>
    <a:clrScheme name="Simple Light">
      <a:dk1>
        <a:srgbClr val="8FCEC3"/>
      </a:dk1>
      <a:lt1>
        <a:srgbClr val="D0E4A7"/>
      </a:lt1>
      <a:dk2>
        <a:srgbClr val="FFDC98"/>
      </a:dk2>
      <a:lt2>
        <a:srgbClr val="FFCAA5"/>
      </a:lt2>
      <a:accent1>
        <a:srgbClr val="F8B1AD"/>
      </a:accent1>
      <a:accent2>
        <a:srgbClr val="FACCCF"/>
      </a:accent2>
      <a:accent3>
        <a:srgbClr val="F2C6DE"/>
      </a:accent3>
      <a:accent4>
        <a:srgbClr val="DBCDF0"/>
      </a:accent4>
      <a:accent5>
        <a:srgbClr val="C4B9DB"/>
      </a:accent5>
      <a:accent6>
        <a:srgbClr val="B6D4E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