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10058400" cx="7772400"/>
  <p:notesSz cx="6858000" cy="9144000"/>
  <p:embeddedFontLst>
    <p:embeddedFont>
      <p:font typeface="Caveat"/>
      <p:regular r:id="rId63"/>
      <p:bold r:id="rId64"/>
    </p:embeddedFont>
    <p:embeddedFont>
      <p:font typeface="Roboto"/>
      <p:regular r:id="rId65"/>
      <p:bold r:id="rId66"/>
      <p:italic r:id="rId67"/>
      <p:boldItalic r:id="rId68"/>
    </p:embeddedFont>
    <p:embeddedFont>
      <p:font typeface="Poppins"/>
      <p:regular r:id="rId69"/>
      <p:bold r:id="rId70"/>
      <p:italic r:id="rId71"/>
      <p:boldItalic r:id="rId72"/>
    </p:embeddedFont>
    <p:embeddedFont>
      <p:font typeface="Barlow Condensed"/>
      <p:regular r:id="rId73"/>
      <p:bold r:id="rId74"/>
      <p:italic r:id="rId75"/>
      <p:boldItalic r:id="rId76"/>
    </p:embeddedFont>
    <p:embeddedFont>
      <p:font typeface="Yeseva One"/>
      <p:regular r:id="rId77"/>
    </p:embeddedFont>
    <p:embeddedFont>
      <p:font typeface="Poppins Medium"/>
      <p:regular r:id="rId78"/>
      <p:bold r:id="rId79"/>
      <p:italic r:id="rId80"/>
      <p:boldItalic r:id="rId81"/>
    </p:embeddedFont>
    <p:embeddedFont>
      <p:font typeface="Caveat Medium"/>
      <p:regular r:id="rId82"/>
      <p:bold r:id="rId83"/>
    </p:embeddedFont>
    <p:embeddedFont>
      <p:font typeface="Esteban"/>
      <p:regular r:id="rId84"/>
    </p:embeddedFont>
    <p:embeddedFont>
      <p:font typeface="Homemade Apple"/>
      <p:regular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0515EE-3964-47E0-9E8B-9FF3161C2D9F}">
  <a:tblStyle styleId="{9F0515EE-3964-47E0-9E8B-9FF3161C2D9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8DB6E27-DFF5-402F-87BE-2395D4C3F5C3}"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Esteban-regular.fntdata"/><Relationship Id="rId83" Type="http://schemas.openxmlformats.org/officeDocument/2006/relationships/font" Target="fonts/CaveatMedium-bold.fntdata"/><Relationship Id="rId42" Type="http://schemas.openxmlformats.org/officeDocument/2006/relationships/slide" Target="slides/slide36.xml"/><Relationship Id="rId41" Type="http://schemas.openxmlformats.org/officeDocument/2006/relationships/slide" Target="slides/slide35.xml"/><Relationship Id="rId85" Type="http://schemas.openxmlformats.org/officeDocument/2006/relationships/font" Target="fonts/HomemadeApple-regular.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PoppinsMedium-italic.fntdata"/><Relationship Id="rId82" Type="http://schemas.openxmlformats.org/officeDocument/2006/relationships/font" Target="fonts/CaveatMedium-regular.fntdata"/><Relationship Id="rId81" Type="http://schemas.openxmlformats.org/officeDocument/2006/relationships/font" Target="fonts/Poppi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BarlowCondensed-regular.fntdata"/><Relationship Id="rId72" Type="http://schemas.openxmlformats.org/officeDocument/2006/relationships/font" Target="fonts/Poppins-boldItalic.fntdata"/><Relationship Id="rId31" Type="http://schemas.openxmlformats.org/officeDocument/2006/relationships/slide" Target="slides/slide25.xml"/><Relationship Id="rId75" Type="http://schemas.openxmlformats.org/officeDocument/2006/relationships/font" Target="fonts/BarlowCondensed-italic.fntdata"/><Relationship Id="rId30" Type="http://schemas.openxmlformats.org/officeDocument/2006/relationships/slide" Target="slides/slide24.xml"/><Relationship Id="rId74" Type="http://schemas.openxmlformats.org/officeDocument/2006/relationships/font" Target="fonts/BarlowCondensed-bold.fntdata"/><Relationship Id="rId33" Type="http://schemas.openxmlformats.org/officeDocument/2006/relationships/slide" Target="slides/slide27.xml"/><Relationship Id="rId77" Type="http://schemas.openxmlformats.org/officeDocument/2006/relationships/font" Target="fonts/YesevaOne-regular.fntdata"/><Relationship Id="rId32" Type="http://schemas.openxmlformats.org/officeDocument/2006/relationships/slide" Target="slides/slide26.xml"/><Relationship Id="rId76" Type="http://schemas.openxmlformats.org/officeDocument/2006/relationships/font" Target="fonts/BarlowCondensed-boldItalic.fntdata"/><Relationship Id="rId35" Type="http://schemas.openxmlformats.org/officeDocument/2006/relationships/slide" Target="slides/slide29.xml"/><Relationship Id="rId79" Type="http://schemas.openxmlformats.org/officeDocument/2006/relationships/font" Target="fonts/PoppinsMedium-bold.fntdata"/><Relationship Id="rId34" Type="http://schemas.openxmlformats.org/officeDocument/2006/relationships/slide" Target="slides/slide28.xml"/><Relationship Id="rId78" Type="http://schemas.openxmlformats.org/officeDocument/2006/relationships/font" Target="fonts/PoppinsMedium-regular.fntdata"/><Relationship Id="rId71" Type="http://schemas.openxmlformats.org/officeDocument/2006/relationships/font" Target="fonts/Poppins-italic.fntdata"/><Relationship Id="rId70" Type="http://schemas.openxmlformats.org/officeDocument/2006/relationships/font" Target="fonts/Poppins-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Caveat-bold.fntdata"/><Relationship Id="rId63" Type="http://schemas.openxmlformats.org/officeDocument/2006/relationships/font" Target="fonts/Caveat-regular.fntdata"/><Relationship Id="rId22" Type="http://schemas.openxmlformats.org/officeDocument/2006/relationships/slide" Target="slides/slide16.xml"/><Relationship Id="rId66" Type="http://schemas.openxmlformats.org/officeDocument/2006/relationships/font" Target="fonts/Roboto-bold.fntdata"/><Relationship Id="rId21" Type="http://schemas.openxmlformats.org/officeDocument/2006/relationships/slide" Target="slides/slide15.xml"/><Relationship Id="rId65" Type="http://schemas.openxmlformats.org/officeDocument/2006/relationships/font" Target="fonts/Roboto-regular.fntdata"/><Relationship Id="rId24" Type="http://schemas.openxmlformats.org/officeDocument/2006/relationships/slide" Target="slides/slide18.xml"/><Relationship Id="rId68" Type="http://schemas.openxmlformats.org/officeDocument/2006/relationships/font" Target="fonts/Roboto-boldItalic.fntdata"/><Relationship Id="rId23" Type="http://schemas.openxmlformats.org/officeDocument/2006/relationships/slide" Target="slides/slide17.xml"/><Relationship Id="rId67" Type="http://schemas.openxmlformats.org/officeDocument/2006/relationships/font" Target="fonts/Roboto-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Poppins-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e90ff1895_1_7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e90ff1895_1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3e90ff1895_1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3e90ff1895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3e90ff1895_1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13e90ff189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3e90ff1895_1_1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13e90ff1895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3e90ff1895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13e90ff1895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3ba9f4b5db_2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13ba9f4b5d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3e90ff1895_1_3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3e90ff1895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4b572f6c9c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4b572f6c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4b572f6c9c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14b572f6c9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523dfcde45_0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1523dfcde4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14b572f6c9c_0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14b572f6c9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40018fb131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40018fb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148b2163e2e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148b2163e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feef734270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feef7342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feef734270_0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feef73427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feef734270_0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feef73427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feef734270_0_1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feef73427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48b2163e2e_0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48b2163e2e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feef734270_0_23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feef734270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feef734270_0_3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feef734270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feef734270_0_3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feef734270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feef734270_0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feef734270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3e90ff1895_1_2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3e90ff1895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48b2163e2e_0_5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148b2163e2e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feef734270_0_4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feef734270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feef734270_0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feef734270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feef734270_0_5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feef734270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ff04563775_0_2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ff04563775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ff04563775_0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ff04563775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feef734270_0_5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feef734270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148b2163e2e_0_78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148b2163e2e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157a0d0817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157a0d081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157a0d08175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4" name="Google Shape;1194;g157a0d0817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ee06e9441_2_1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3ee06e9441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157a0d08175_0_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157a0d0817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157a0d08175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5" name="Google Shape;1225;g157a0d0817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157a0d08175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2" name="Google Shape;1242;g157a0d0817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148b2163e2e_0_10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7" name="Google Shape;1257;g148b2163e2e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5b59bd42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15b59bd42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15b59bd42cd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15b59bd42c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15b59bd42c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7" name="Google Shape;1307;g15b59bd42c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15b59bd42cd_0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15b59bd42c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15b59bd42cd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15b59bd42c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148b2163e2e_0_12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148b2163e2e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3ba9f4b5db_2_1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3ba9f4b5db_2_1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15b59bd42cd_0_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15b59bd42c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15b59bd42cd_0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15b59bd42c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15b59bd42cd_0_1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7" name="Google Shape;1397;g15b59bd42cd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15d254a1f48_0_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15d254a1f4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5b59bd42cd_0_1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15b59bd42cd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5d254a1f48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15d254a1f4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138b397fbff_0_1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8" name="Google Shape;1458;g138b397fbf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7ae25d076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e7ae25d0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3ba9f4b5db_2_17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13ba9f4b5db_2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3ba9f4b5db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3ba9f4b5d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3e90ff1895_1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3e90ff189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s://slidesmania.com/questions-powerpoint-google-slides/can-i-use-these-templates/" TargetMode="External"/><Relationship Id="rId4" Type="http://schemas.openxmlformats.org/officeDocument/2006/relationships/hyperlink" Target="https://www.facebook.com/SlidesManiaSM/" TargetMode="External"/><Relationship Id="rId11" Type="http://schemas.openxmlformats.org/officeDocument/2006/relationships/image" Target="../media/image3.png"/><Relationship Id="rId10" Type="http://schemas.openxmlformats.org/officeDocument/2006/relationships/hyperlink" Target="https://www.instagram.com/slidesmania/" TargetMode="External"/><Relationship Id="rId9"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s://twitter.com/SlidesManiaSM/" TargetMode="External"/><Relationship Id="rId7" Type="http://schemas.openxmlformats.org/officeDocument/2006/relationships/image" Target="../media/image4.png"/><Relationship Id="rId8"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CUSTOM">
    <p:spTree>
      <p:nvGrpSpPr>
        <p:cNvPr id="27" name="Shape 27"/>
        <p:cNvGrpSpPr/>
        <p:nvPr/>
      </p:nvGrpSpPr>
      <p:grpSpPr>
        <a:xfrm>
          <a:off x="0" y="0"/>
          <a:ext cx="0" cy="0"/>
          <a:chOff x="0" y="0"/>
          <a:chExt cx="0" cy="0"/>
        </a:xfrm>
      </p:grpSpPr>
      <p:sp>
        <p:nvSpPr>
          <p:cNvPr id="28" name="Google Shape;28;p2"/>
          <p:cNvSpPr/>
          <p:nvPr/>
        </p:nvSpPr>
        <p:spPr>
          <a:xfrm rot="5400000">
            <a:off x="-1307150" y="1307250"/>
            <a:ext cx="10058400" cy="7443900"/>
          </a:xfrm>
          <a:prstGeom prst="round2SameRect">
            <a:avLst>
              <a:gd fmla="val 2439"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35" name="Google Shape;35;p2"/>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cxnSp>
        <p:nvCxnSpPr>
          <p:cNvPr id="36" name="Google Shape;36;p2"/>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37" name="Google Shape;37;p2"/>
          <p:cNvGrpSpPr/>
          <p:nvPr/>
        </p:nvGrpSpPr>
        <p:grpSpPr>
          <a:xfrm>
            <a:off x="6631550" y="-62325"/>
            <a:ext cx="321900" cy="10177725"/>
            <a:chOff x="6402950" y="-62325"/>
            <a:chExt cx="321900" cy="10177725"/>
          </a:xfrm>
        </p:grpSpPr>
        <p:sp>
          <p:nvSpPr>
            <p:cNvPr id="38" name="Google Shape;38;p2"/>
            <p:cNvSpPr/>
            <p:nvPr/>
          </p:nvSpPr>
          <p:spPr>
            <a:xfrm>
              <a:off x="6402950" y="-62325"/>
              <a:ext cx="321900" cy="101724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0">
  <p:cSld name="CUSTOM_3_1_1_1_1_1_1_1_1">
    <p:spTree>
      <p:nvGrpSpPr>
        <p:cNvPr id="152" name="Shape 152"/>
        <p:cNvGrpSpPr/>
        <p:nvPr/>
      </p:nvGrpSpPr>
      <p:grpSpPr>
        <a:xfrm>
          <a:off x="0" y="0"/>
          <a:ext cx="0" cy="0"/>
          <a:chOff x="0" y="0"/>
          <a:chExt cx="0" cy="0"/>
        </a:xfrm>
      </p:grpSpPr>
      <p:sp>
        <p:nvSpPr>
          <p:cNvPr id="153" name="Google Shape;153;p11"/>
          <p:cNvSpPr/>
          <p:nvPr/>
        </p:nvSpPr>
        <p:spPr>
          <a:xfrm rot="5400000">
            <a:off x="-1307150" y="1307250"/>
            <a:ext cx="10058400" cy="7443900"/>
          </a:xfrm>
          <a:prstGeom prst="round2SameRect">
            <a:avLst>
              <a:gd fmla="val 2439"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60" name="Google Shape;160;p11"/>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61" name="Google Shape;161;p11"/>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62" name="Google Shape;162;p11"/>
          <p:cNvGrpSpPr/>
          <p:nvPr/>
        </p:nvGrpSpPr>
        <p:grpSpPr>
          <a:xfrm>
            <a:off x="6631550" y="-62325"/>
            <a:ext cx="321900" cy="10177725"/>
            <a:chOff x="6402950" y="-62325"/>
            <a:chExt cx="321900" cy="10177725"/>
          </a:xfrm>
        </p:grpSpPr>
        <p:sp>
          <p:nvSpPr>
            <p:cNvPr id="163" name="Google Shape;163;p11"/>
            <p:cNvSpPr/>
            <p:nvPr/>
          </p:nvSpPr>
          <p:spPr>
            <a:xfrm>
              <a:off x="6402950" y="-62325"/>
              <a:ext cx="321900" cy="10172400"/>
            </a:xfrm>
            <a:prstGeom prst="rect">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11"/>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p:cSld name="CUSTOM_2">
    <p:spTree>
      <p:nvGrpSpPr>
        <p:cNvPr id="166" name="Shape 166"/>
        <p:cNvGrpSpPr/>
        <p:nvPr/>
      </p:nvGrpSpPr>
      <p:grpSpPr>
        <a:xfrm>
          <a:off x="0" y="0"/>
          <a:ext cx="0" cy="0"/>
          <a:chOff x="0" y="0"/>
          <a:chExt cx="0" cy="0"/>
        </a:xfrm>
      </p:grpSpPr>
      <p:sp>
        <p:nvSpPr>
          <p:cNvPr id="167" name="Google Shape;167;p12"/>
          <p:cNvSpPr/>
          <p:nvPr/>
        </p:nvSpPr>
        <p:spPr>
          <a:xfrm>
            <a:off x="0" y="0"/>
            <a:ext cx="7418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txBox="1"/>
          <p:nvPr>
            <p:ph type="title"/>
          </p:nvPr>
        </p:nvSpPr>
        <p:spPr>
          <a:xfrm>
            <a:off x="1429550" y="3744525"/>
            <a:ext cx="4584900" cy="20607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10000"/>
              <a:buNone/>
              <a:defRPr sz="10000">
                <a:solidFill>
                  <a:srgbClr val="353535"/>
                </a:solidFill>
              </a:defRPr>
            </a:lvl1pPr>
            <a:lvl2pPr lvl="1"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9pPr>
          </a:lstStyle>
          <a:p/>
        </p:txBody>
      </p:sp>
      <p:sp>
        <p:nvSpPr>
          <p:cNvPr id="169" name="Google Shape;169;p12"/>
          <p:cNvSpPr txBox="1"/>
          <p:nvPr>
            <p:ph idx="1" type="subTitle"/>
          </p:nvPr>
        </p:nvSpPr>
        <p:spPr>
          <a:xfrm>
            <a:off x="1520150" y="5855600"/>
            <a:ext cx="4403700" cy="540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9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tabs">
  <p:cSld name="CUSTOM_2_1">
    <p:spTree>
      <p:nvGrpSpPr>
        <p:cNvPr id="170" name="Shape 170"/>
        <p:cNvGrpSpPr/>
        <p:nvPr/>
      </p:nvGrpSpPr>
      <p:grpSpPr>
        <a:xfrm>
          <a:off x="0" y="0"/>
          <a:ext cx="0" cy="0"/>
          <a:chOff x="0" y="0"/>
          <a:chExt cx="0" cy="0"/>
        </a:xfrm>
      </p:grpSpPr>
      <p:sp>
        <p:nvSpPr>
          <p:cNvPr id="171" name="Google Shape;171;p13"/>
          <p:cNvSpPr/>
          <p:nvPr/>
        </p:nvSpPr>
        <p:spPr>
          <a:xfrm>
            <a:off x="0" y="0"/>
            <a:ext cx="77724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73" name="Shape 173"/>
        <p:cNvGrpSpPr/>
        <p:nvPr/>
      </p:nvGrpSpPr>
      <p:grpSpPr>
        <a:xfrm>
          <a:off x="0" y="0"/>
          <a:ext cx="0" cy="0"/>
          <a:chOff x="0" y="0"/>
          <a:chExt cx="0" cy="0"/>
        </a:xfrm>
      </p:grpSpPr>
      <p:sp>
        <p:nvSpPr>
          <p:cNvPr id="174" name="Google Shape;174;p14"/>
          <p:cNvSpPr txBox="1"/>
          <p:nvPr>
            <p:ph idx="1" type="body"/>
          </p:nvPr>
        </p:nvSpPr>
        <p:spPr>
          <a:xfrm>
            <a:off x="412125" y="8958783"/>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5" name="Google Shape;175;p14"/>
          <p:cNvSpPr txBox="1"/>
          <p:nvPr>
            <p:ph idx="2" type="body"/>
          </p:nvPr>
        </p:nvSpPr>
        <p:spPr>
          <a:xfrm>
            <a:off x="2831200" y="895878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76" name="Google Shape;176;p14"/>
          <p:cNvSpPr txBox="1"/>
          <p:nvPr>
            <p:ph idx="3" type="body"/>
          </p:nvPr>
        </p:nvSpPr>
        <p:spPr>
          <a:xfrm>
            <a:off x="412125" y="818230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7" name="Google Shape;177;p14"/>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8" name="Google Shape;178;p14"/>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9" name="Google Shape;179;p14"/>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0" name="Google Shape;180;p14"/>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1" name="Google Shape;181;p14"/>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2" name="Google Shape;182;p14"/>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3" name="Google Shape;183;p14"/>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4" name="Google Shape;184;p14"/>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5" name="Google Shape;185;p14"/>
          <p:cNvSpPr txBox="1"/>
          <p:nvPr>
            <p:ph idx="15" type="body"/>
          </p:nvPr>
        </p:nvSpPr>
        <p:spPr>
          <a:xfrm>
            <a:off x="2831200" y="8182315"/>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6" name="Google Shape;186;p14"/>
          <p:cNvSpPr txBox="1"/>
          <p:nvPr>
            <p:ph idx="16" type="body"/>
          </p:nvPr>
        </p:nvSpPr>
        <p:spPr>
          <a:xfrm>
            <a:off x="2831200" y="7405848"/>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7" name="Google Shape;187;p14"/>
          <p:cNvSpPr txBox="1"/>
          <p:nvPr>
            <p:ph idx="17" type="body"/>
          </p:nvPr>
        </p:nvSpPr>
        <p:spPr>
          <a:xfrm>
            <a:off x="2831200" y="6629380"/>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8" name="Google Shape;188;p14"/>
          <p:cNvSpPr txBox="1"/>
          <p:nvPr>
            <p:ph idx="18" type="body"/>
          </p:nvPr>
        </p:nvSpPr>
        <p:spPr>
          <a:xfrm>
            <a:off x="2831200" y="5852912"/>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9" name="Google Shape;189;p14"/>
          <p:cNvSpPr txBox="1"/>
          <p:nvPr>
            <p:ph idx="19" type="body"/>
          </p:nvPr>
        </p:nvSpPr>
        <p:spPr>
          <a:xfrm>
            <a:off x="2831200" y="5076444"/>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0" name="Google Shape;190;p14"/>
          <p:cNvSpPr txBox="1"/>
          <p:nvPr>
            <p:ph idx="20" type="body"/>
          </p:nvPr>
        </p:nvSpPr>
        <p:spPr>
          <a:xfrm>
            <a:off x="2831200" y="4299977"/>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1" name="Google Shape;191;p14"/>
          <p:cNvSpPr txBox="1"/>
          <p:nvPr>
            <p:ph idx="21" type="body"/>
          </p:nvPr>
        </p:nvSpPr>
        <p:spPr>
          <a:xfrm>
            <a:off x="2831200" y="3523509"/>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2" name="Google Shape;192;p14"/>
          <p:cNvSpPr txBox="1"/>
          <p:nvPr>
            <p:ph idx="22" type="body"/>
          </p:nvPr>
        </p:nvSpPr>
        <p:spPr>
          <a:xfrm>
            <a:off x="2831200" y="2747041"/>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3" name="Google Shape;193;p14"/>
          <p:cNvSpPr txBox="1"/>
          <p:nvPr>
            <p:ph idx="23" type="body"/>
          </p:nvPr>
        </p:nvSpPr>
        <p:spPr>
          <a:xfrm>
            <a:off x="2831200" y="197057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4" name="Google Shape;194;p14"/>
          <p:cNvSpPr txBox="1"/>
          <p:nvPr>
            <p:ph type="title"/>
          </p:nvPr>
        </p:nvSpPr>
        <p:spPr>
          <a:xfrm>
            <a:off x="347725" y="437125"/>
            <a:ext cx="6514500" cy="580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4000"/>
              <a:buNone/>
              <a:defRPr i="1"/>
            </a:lvl1pPr>
            <a:lvl2pPr lvl="1" rtl="0" algn="ctr">
              <a:spcBef>
                <a:spcPts val="0"/>
              </a:spcBef>
              <a:spcAft>
                <a:spcPts val="0"/>
              </a:spcAft>
              <a:buSzPts val="4000"/>
              <a:buNone/>
              <a:defRPr i="1"/>
            </a:lvl2pPr>
            <a:lvl3pPr lvl="2" rtl="0" algn="ctr">
              <a:spcBef>
                <a:spcPts val="0"/>
              </a:spcBef>
              <a:spcAft>
                <a:spcPts val="0"/>
              </a:spcAft>
              <a:buSzPts val="4000"/>
              <a:buNone/>
              <a:defRPr i="1"/>
            </a:lvl3pPr>
            <a:lvl4pPr lvl="3" rtl="0" algn="ctr">
              <a:spcBef>
                <a:spcPts val="0"/>
              </a:spcBef>
              <a:spcAft>
                <a:spcPts val="0"/>
              </a:spcAft>
              <a:buSzPts val="4000"/>
              <a:buNone/>
              <a:defRPr i="1"/>
            </a:lvl4pPr>
            <a:lvl5pPr lvl="4" rtl="0" algn="ctr">
              <a:spcBef>
                <a:spcPts val="0"/>
              </a:spcBef>
              <a:spcAft>
                <a:spcPts val="0"/>
              </a:spcAft>
              <a:buSzPts val="4000"/>
              <a:buNone/>
              <a:defRPr i="1"/>
            </a:lvl5pPr>
            <a:lvl6pPr lvl="5" rtl="0" algn="ctr">
              <a:spcBef>
                <a:spcPts val="0"/>
              </a:spcBef>
              <a:spcAft>
                <a:spcPts val="0"/>
              </a:spcAft>
              <a:buSzPts val="4000"/>
              <a:buNone/>
              <a:defRPr i="1"/>
            </a:lvl6pPr>
            <a:lvl7pPr lvl="6" rtl="0" algn="ctr">
              <a:spcBef>
                <a:spcPts val="0"/>
              </a:spcBef>
              <a:spcAft>
                <a:spcPts val="0"/>
              </a:spcAft>
              <a:buSzPts val="4000"/>
              <a:buNone/>
              <a:defRPr i="1"/>
            </a:lvl7pPr>
            <a:lvl8pPr lvl="7" rtl="0" algn="ctr">
              <a:spcBef>
                <a:spcPts val="0"/>
              </a:spcBef>
              <a:spcAft>
                <a:spcPts val="0"/>
              </a:spcAft>
              <a:buSzPts val="4000"/>
              <a:buNone/>
              <a:defRPr i="1"/>
            </a:lvl8pPr>
            <a:lvl9pPr lvl="8" rtl="0" algn="ctr">
              <a:spcBef>
                <a:spcPts val="0"/>
              </a:spcBef>
              <a:spcAft>
                <a:spcPts val="0"/>
              </a:spcAft>
              <a:buSzPts val="4000"/>
              <a:buNone/>
              <a:defRPr i="1"/>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Line">
  <p:cSld name="CUSTOM_1_2">
    <p:spTree>
      <p:nvGrpSpPr>
        <p:cNvPr id="195" name="Shape 195"/>
        <p:cNvGrpSpPr/>
        <p:nvPr/>
      </p:nvGrpSpPr>
      <p:grpSpPr>
        <a:xfrm>
          <a:off x="0" y="0"/>
          <a:ext cx="0" cy="0"/>
          <a:chOff x="0" y="0"/>
          <a:chExt cx="0" cy="0"/>
        </a:xfrm>
      </p:grpSpPr>
      <p:graphicFrame>
        <p:nvGraphicFramePr>
          <p:cNvPr id="196" name="Google Shape;196;p15"/>
          <p:cNvGraphicFramePr/>
          <p:nvPr/>
        </p:nvGraphicFramePr>
        <p:xfrm>
          <a:off x="89400" y="150200"/>
          <a:ext cx="3000000" cy="3000000"/>
        </p:xfrm>
        <a:graphic>
          <a:graphicData uri="http://schemas.openxmlformats.org/drawingml/2006/table">
            <a:tbl>
              <a:tblPr>
                <a:noFill/>
                <a:tableStyleId>{9F0515EE-3964-47E0-9E8B-9FF3161C2D9F}</a:tableStyleId>
              </a:tblPr>
              <a:tblGrid>
                <a:gridCol w="6987900"/>
              </a:tblGrid>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197" name="Google Shape;197;p15"/>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98" name="Google Shape;198;p1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Blank">
  <p:cSld name="CUSTOM_1_1">
    <p:spTree>
      <p:nvGrpSpPr>
        <p:cNvPr id="199" name="Shape 199"/>
        <p:cNvGrpSpPr/>
        <p:nvPr/>
      </p:nvGrpSpPr>
      <p:grpSpPr>
        <a:xfrm>
          <a:off x="0" y="0"/>
          <a:ext cx="0" cy="0"/>
          <a:chOff x="0" y="0"/>
          <a:chExt cx="0" cy="0"/>
        </a:xfrm>
      </p:grpSpPr>
      <p:sp>
        <p:nvSpPr>
          <p:cNvPr id="200" name="Google Shape;200;p16"/>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1" name="Google Shape;201;p1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Dot">
  <p:cSld name="CUSTOM_1_1_1">
    <p:spTree>
      <p:nvGrpSpPr>
        <p:cNvPr id="202" name="Shape 202"/>
        <p:cNvGrpSpPr/>
        <p:nvPr/>
      </p:nvGrpSpPr>
      <p:grpSpPr>
        <a:xfrm>
          <a:off x="0" y="0"/>
          <a:ext cx="0" cy="0"/>
          <a:chOff x="0" y="0"/>
          <a:chExt cx="0" cy="0"/>
        </a:xfrm>
      </p:grpSpPr>
      <p:pic>
        <p:nvPicPr>
          <p:cNvPr id="203" name="Google Shape;203;p17"/>
          <p:cNvPicPr preferRelativeResize="0"/>
          <p:nvPr/>
        </p:nvPicPr>
        <p:blipFill rotWithShape="1">
          <a:blip r:embed="rId2">
            <a:alphaModFix/>
          </a:blip>
          <a:srcRect b="5096" l="0" r="0" t="0"/>
          <a:stretch/>
        </p:blipFill>
        <p:spPr>
          <a:xfrm>
            <a:off x="361200" y="256200"/>
            <a:ext cx="6635200" cy="9545999"/>
          </a:xfrm>
          <a:prstGeom prst="rect">
            <a:avLst/>
          </a:prstGeom>
          <a:noFill/>
          <a:ln>
            <a:noFill/>
          </a:ln>
        </p:spPr>
      </p:pic>
      <p:sp>
        <p:nvSpPr>
          <p:cNvPr id="204" name="Google Shape;204;p17"/>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5" name="Google Shape;205;p1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Grid">
  <p:cSld name="CUSTOM_1_1_1_1">
    <p:spTree>
      <p:nvGrpSpPr>
        <p:cNvPr id="206" name="Shape 206"/>
        <p:cNvGrpSpPr/>
        <p:nvPr/>
      </p:nvGrpSpPr>
      <p:grpSpPr>
        <a:xfrm>
          <a:off x="0" y="0"/>
          <a:ext cx="0" cy="0"/>
          <a:chOff x="0" y="0"/>
          <a:chExt cx="0" cy="0"/>
        </a:xfrm>
      </p:grpSpPr>
      <p:sp>
        <p:nvSpPr>
          <p:cNvPr id="207" name="Google Shape;207;p18"/>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8" name="Google Shape;208;p1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pic>
        <p:nvPicPr>
          <p:cNvPr id="209" name="Google Shape;209;p18"/>
          <p:cNvPicPr preferRelativeResize="0"/>
          <p:nvPr/>
        </p:nvPicPr>
        <p:blipFill>
          <a:blip r:embed="rId2">
            <a:alphaModFix/>
          </a:blip>
          <a:stretch>
            <a:fillRect/>
          </a:stretch>
        </p:blipFill>
        <p:spPr>
          <a:xfrm flipH="1" rot="10800000">
            <a:off x="76200" y="0"/>
            <a:ext cx="7219075" cy="10058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Credit slide, do not remove layout">
  <p:cSld name="CUSTOM_4">
    <p:spTree>
      <p:nvGrpSpPr>
        <p:cNvPr id="210" name="Shape 210"/>
        <p:cNvGrpSpPr/>
        <p:nvPr/>
      </p:nvGrpSpPr>
      <p:grpSpPr>
        <a:xfrm>
          <a:off x="0" y="0"/>
          <a:ext cx="0" cy="0"/>
          <a:chOff x="0" y="0"/>
          <a:chExt cx="0" cy="0"/>
        </a:xfrm>
      </p:grpSpPr>
      <p:grpSp>
        <p:nvGrpSpPr>
          <p:cNvPr id="211" name="Google Shape;211;p19"/>
          <p:cNvGrpSpPr/>
          <p:nvPr/>
        </p:nvGrpSpPr>
        <p:grpSpPr>
          <a:xfrm>
            <a:off x="0" y="0"/>
            <a:ext cx="7772400" cy="10058400"/>
            <a:chOff x="0" y="0"/>
            <a:chExt cx="7772400" cy="10058400"/>
          </a:xfrm>
        </p:grpSpPr>
        <p:sp>
          <p:nvSpPr>
            <p:cNvPr id="212" name="Google Shape;212;p19"/>
            <p:cNvSpPr/>
            <p:nvPr/>
          </p:nvSpPr>
          <p:spPr>
            <a:xfrm>
              <a:off x="0" y="0"/>
              <a:ext cx="7772400" cy="1005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19"/>
            <p:cNvPicPr preferRelativeResize="0"/>
            <p:nvPr/>
          </p:nvPicPr>
          <p:blipFill rotWithShape="1">
            <a:blip r:embed="rId2">
              <a:alphaModFix/>
            </a:blip>
            <a:srcRect b="20906" l="0" r="0" t="16256"/>
            <a:stretch/>
          </p:blipFill>
          <p:spPr>
            <a:xfrm>
              <a:off x="103174" y="493725"/>
              <a:ext cx="7580250" cy="2071125"/>
            </a:xfrm>
            <a:prstGeom prst="rect">
              <a:avLst/>
            </a:prstGeom>
            <a:noFill/>
            <a:ln>
              <a:noFill/>
            </a:ln>
          </p:spPr>
        </p:pic>
        <p:sp>
          <p:nvSpPr>
            <p:cNvPr id="214" name="Google Shape;214;p19"/>
            <p:cNvSpPr txBox="1"/>
            <p:nvPr/>
          </p:nvSpPr>
          <p:spPr>
            <a:xfrm>
              <a:off x="463500" y="2858050"/>
              <a:ext cx="6568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900">
                  <a:solidFill>
                    <a:srgbClr val="3F3F3F"/>
                  </a:solidFill>
                  <a:latin typeface="Poppins"/>
                  <a:ea typeface="Poppins"/>
                  <a:cs typeface="Poppins"/>
                  <a:sym typeface="Poppins"/>
                </a:rPr>
                <a:t>Free </a:t>
              </a:r>
              <a:r>
                <a:rPr lang="en" sz="2900">
                  <a:solidFill>
                    <a:srgbClr val="3F3F3F"/>
                  </a:solidFill>
                  <a:latin typeface="Poppins"/>
                  <a:ea typeface="Poppins"/>
                  <a:cs typeface="Poppins"/>
                  <a:sym typeface="Poppins"/>
                </a:rPr>
                <a:t>themes and templates for </a:t>
              </a:r>
              <a:r>
                <a:rPr b="1" lang="en" sz="2900">
                  <a:solidFill>
                    <a:srgbClr val="3F3F3F"/>
                  </a:solidFill>
                  <a:latin typeface="Poppins"/>
                  <a:ea typeface="Poppins"/>
                  <a:cs typeface="Poppins"/>
                  <a:sym typeface="Poppins"/>
                </a:rPr>
                <a:t>Google Slides</a:t>
              </a:r>
              <a:r>
                <a:rPr lang="en" sz="2900">
                  <a:solidFill>
                    <a:srgbClr val="3F3F3F"/>
                  </a:solidFill>
                  <a:latin typeface="Poppins"/>
                  <a:ea typeface="Poppins"/>
                  <a:cs typeface="Poppins"/>
                  <a:sym typeface="Poppins"/>
                </a:rPr>
                <a:t> or </a:t>
              </a:r>
              <a:r>
                <a:rPr b="1" lang="en" sz="2900">
                  <a:solidFill>
                    <a:srgbClr val="3F3F3F"/>
                  </a:solidFill>
                  <a:latin typeface="Poppins"/>
                  <a:ea typeface="Poppins"/>
                  <a:cs typeface="Poppins"/>
                  <a:sym typeface="Poppins"/>
                </a:rPr>
                <a:t>PowerPoint</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3">
                    <a:extLst>
                      <a:ext uri="{A12FA001-AC4F-418D-AE19-62706E023703}">
                        <ahyp:hlinkClr val="tx"/>
                      </a:ext>
                    </a:extLst>
                  </a:hlinkClick>
                </a:rPr>
                <a:t>FAQ</a:t>
              </a:r>
              <a:r>
                <a:rPr b="1" lang="en" sz="37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a:p>
              <a:pPr indent="0" lvl="0" marL="0" rtl="0" algn="l">
                <a:spcBef>
                  <a:spcPts val="0"/>
                </a:spcBef>
                <a:spcAft>
                  <a:spcPts val="0"/>
                </a:spcAft>
                <a:buNone/>
              </a:pPr>
              <a:r>
                <a:rPr lang="en" sz="1300">
                  <a:solidFill>
                    <a:srgbClr val="3F3F3F"/>
                  </a:solidFill>
                  <a:latin typeface="Poppins"/>
                  <a:ea typeface="Poppins"/>
                  <a:cs typeface="Poppins"/>
                  <a:sym typeface="Poppins"/>
                </a:rPr>
                <a:t>Do not remove the slidesmania.com text on the sides.</a:t>
              </a:r>
              <a:endParaRPr sz="1300">
                <a:solidFill>
                  <a:srgbClr val="3F3F3F"/>
                </a:solidFill>
                <a:latin typeface="Poppins"/>
                <a:ea typeface="Poppins"/>
                <a:cs typeface="Poppins"/>
                <a:sym typeface="Poppins"/>
              </a:endParaRPr>
            </a:p>
          </p:txBody>
        </p:sp>
        <p:pic>
          <p:nvPicPr>
            <p:cNvPr id="215" name="Google Shape;215;p19">
              <a:hlinkClick r:id="rId4"/>
            </p:cNvPr>
            <p:cNvPicPr preferRelativeResize="0"/>
            <p:nvPr/>
          </p:nvPicPr>
          <p:blipFill>
            <a:blip r:embed="rId5">
              <a:alphaModFix/>
            </a:blip>
            <a:stretch>
              <a:fillRect/>
            </a:stretch>
          </p:blipFill>
          <p:spPr>
            <a:xfrm>
              <a:off x="4590858" y="9157781"/>
              <a:ext cx="713232" cy="637863"/>
            </a:xfrm>
            <a:prstGeom prst="rect">
              <a:avLst/>
            </a:prstGeom>
            <a:noFill/>
            <a:ln>
              <a:noFill/>
            </a:ln>
          </p:spPr>
        </p:pic>
        <p:pic>
          <p:nvPicPr>
            <p:cNvPr id="216" name="Google Shape;216;p19">
              <a:hlinkClick r:id="rId6"/>
            </p:cNvPr>
            <p:cNvPicPr preferRelativeResize="0"/>
            <p:nvPr/>
          </p:nvPicPr>
          <p:blipFill>
            <a:blip r:embed="rId7">
              <a:alphaModFix/>
            </a:blip>
            <a:stretch>
              <a:fillRect/>
            </a:stretch>
          </p:blipFill>
          <p:spPr>
            <a:xfrm>
              <a:off x="5372728" y="9162273"/>
              <a:ext cx="708660" cy="628879"/>
            </a:xfrm>
            <a:prstGeom prst="rect">
              <a:avLst/>
            </a:prstGeom>
            <a:noFill/>
            <a:ln>
              <a:noFill/>
            </a:ln>
          </p:spPr>
        </p:pic>
        <p:pic>
          <p:nvPicPr>
            <p:cNvPr id="217" name="Google Shape;217;p19">
              <a:hlinkClick r:id="rId8"/>
            </p:cNvPr>
            <p:cNvPicPr preferRelativeResize="0"/>
            <p:nvPr/>
          </p:nvPicPr>
          <p:blipFill>
            <a:blip r:embed="rId9">
              <a:alphaModFix/>
            </a:blip>
            <a:stretch>
              <a:fillRect/>
            </a:stretch>
          </p:blipFill>
          <p:spPr>
            <a:xfrm>
              <a:off x="6150015" y="9151044"/>
              <a:ext cx="612648" cy="624387"/>
            </a:xfrm>
            <a:prstGeom prst="rect">
              <a:avLst/>
            </a:prstGeom>
            <a:noFill/>
            <a:ln>
              <a:noFill/>
            </a:ln>
          </p:spPr>
        </p:pic>
        <p:pic>
          <p:nvPicPr>
            <p:cNvPr id="218" name="Google Shape;218;p19">
              <a:hlinkClick r:id="rId10"/>
            </p:cNvPr>
            <p:cNvPicPr preferRelativeResize="0"/>
            <p:nvPr/>
          </p:nvPicPr>
          <p:blipFill>
            <a:blip r:embed="rId11">
              <a:alphaModFix/>
            </a:blip>
            <a:stretch>
              <a:fillRect/>
            </a:stretch>
          </p:blipFill>
          <p:spPr>
            <a:xfrm>
              <a:off x="6827349" y="9162274"/>
              <a:ext cx="699516" cy="601927"/>
            </a:xfrm>
            <a:prstGeom prst="rect">
              <a:avLst/>
            </a:prstGeom>
            <a:noFill/>
            <a:ln>
              <a:noFill/>
            </a:ln>
          </p:spPr>
        </p:pic>
        <p:sp>
          <p:nvSpPr>
            <p:cNvPr id="219" name="Google Shape;219;p19"/>
            <p:cNvSpPr txBox="1"/>
            <p:nvPr/>
          </p:nvSpPr>
          <p:spPr>
            <a:xfrm>
              <a:off x="2680800" y="8287450"/>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rgbClr val="252525"/>
                  </a:solidFill>
                  <a:latin typeface="Homemade Apple"/>
                  <a:ea typeface="Homemade Apple"/>
                  <a:cs typeface="Homemade Apple"/>
                  <a:sym typeface="Homemade Apple"/>
                </a:rPr>
                <a:t>Sharing is caring!</a:t>
              </a:r>
              <a:endParaRPr b="1" sz="2000">
                <a:solidFill>
                  <a:srgbClr val="252525"/>
                </a:solidFill>
                <a:latin typeface="Homemade Apple"/>
                <a:ea typeface="Homemade Apple"/>
                <a:cs typeface="Homemade Apple"/>
                <a:sym typeface="Homemade Apple"/>
              </a:endParaRPr>
            </a:p>
          </p:txBody>
        </p:sp>
        <p:cxnSp>
          <p:nvCxnSpPr>
            <p:cNvPr id="220" name="Google Shape;220;p19"/>
            <p:cNvCxnSpPr/>
            <p:nvPr/>
          </p:nvCxnSpPr>
          <p:spPr>
            <a:xfrm>
              <a:off x="6293277" y="8947208"/>
              <a:ext cx="1233600" cy="12900"/>
            </a:xfrm>
            <a:prstGeom prst="straightConnector1">
              <a:avLst/>
            </a:prstGeom>
            <a:noFill/>
            <a:ln cap="flat" cmpd="sng" w="38100">
              <a:solidFill>
                <a:srgbClr val="FFCB25"/>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USTOM_3">
    <p:spTree>
      <p:nvGrpSpPr>
        <p:cNvPr id="40" name="Shape 40"/>
        <p:cNvGrpSpPr/>
        <p:nvPr/>
      </p:nvGrpSpPr>
      <p:grpSpPr>
        <a:xfrm>
          <a:off x="0" y="0"/>
          <a:ext cx="0" cy="0"/>
          <a:chOff x="0" y="0"/>
          <a:chExt cx="0" cy="0"/>
        </a:xfrm>
      </p:grpSpPr>
      <p:sp>
        <p:nvSpPr>
          <p:cNvPr id="41" name="Google Shape;41;p3"/>
          <p:cNvSpPr/>
          <p:nvPr/>
        </p:nvSpPr>
        <p:spPr>
          <a:xfrm rot="5400000">
            <a:off x="-1307150" y="1307250"/>
            <a:ext cx="10058400" cy="7443900"/>
          </a:xfrm>
          <a:prstGeom prst="round2SameRect">
            <a:avLst>
              <a:gd fmla="val 2439" name="adj1"/>
              <a:gd fmla="val 0" name="adj2"/>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48" name="Google Shape;48;p3"/>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49" name="Google Shape;49;p3"/>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50" name="Google Shape;50;p3"/>
          <p:cNvGrpSpPr/>
          <p:nvPr/>
        </p:nvGrpSpPr>
        <p:grpSpPr>
          <a:xfrm>
            <a:off x="6631550" y="-62325"/>
            <a:ext cx="321900" cy="10177725"/>
            <a:chOff x="6402950" y="-62325"/>
            <a:chExt cx="321900" cy="10177725"/>
          </a:xfrm>
        </p:grpSpPr>
        <p:sp>
          <p:nvSpPr>
            <p:cNvPr id="51" name="Google Shape;51;p3"/>
            <p:cNvSpPr/>
            <p:nvPr/>
          </p:nvSpPr>
          <p:spPr>
            <a:xfrm>
              <a:off x="6402950" y="-62325"/>
              <a:ext cx="321900" cy="10172400"/>
            </a:xfrm>
            <a:prstGeom prst="rect">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3"/>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p:cSld name="CUSTOM_3_1">
    <p:spTree>
      <p:nvGrpSpPr>
        <p:cNvPr id="54" name="Shape 54"/>
        <p:cNvGrpSpPr/>
        <p:nvPr/>
      </p:nvGrpSpPr>
      <p:grpSpPr>
        <a:xfrm>
          <a:off x="0" y="0"/>
          <a:ext cx="0" cy="0"/>
          <a:chOff x="0" y="0"/>
          <a:chExt cx="0" cy="0"/>
        </a:xfrm>
      </p:grpSpPr>
      <p:sp>
        <p:nvSpPr>
          <p:cNvPr id="55" name="Google Shape;55;p4"/>
          <p:cNvSpPr/>
          <p:nvPr/>
        </p:nvSpPr>
        <p:spPr>
          <a:xfrm rot="5400000">
            <a:off x="-1307150" y="1307250"/>
            <a:ext cx="10058400" cy="7443900"/>
          </a:xfrm>
          <a:prstGeom prst="round2SameRect">
            <a:avLst>
              <a:gd fmla="val 2439" name="adj1"/>
              <a:gd fmla="val 0" name="adj2"/>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62" name="Google Shape;62;p4"/>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63" name="Google Shape;63;p4"/>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64" name="Google Shape;64;p4"/>
          <p:cNvGrpSpPr/>
          <p:nvPr/>
        </p:nvGrpSpPr>
        <p:grpSpPr>
          <a:xfrm>
            <a:off x="6631550" y="-62325"/>
            <a:ext cx="321900" cy="10177725"/>
            <a:chOff x="6402950" y="-62325"/>
            <a:chExt cx="321900" cy="10177725"/>
          </a:xfrm>
        </p:grpSpPr>
        <p:sp>
          <p:nvSpPr>
            <p:cNvPr id="65" name="Google Shape;65;p4"/>
            <p:cNvSpPr/>
            <p:nvPr/>
          </p:nvSpPr>
          <p:spPr>
            <a:xfrm>
              <a:off x="6402950" y="-62325"/>
              <a:ext cx="321900" cy="101724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CUSTOM_3_1_1">
    <p:spTree>
      <p:nvGrpSpPr>
        <p:cNvPr id="68" name="Shape 68"/>
        <p:cNvGrpSpPr/>
        <p:nvPr/>
      </p:nvGrpSpPr>
      <p:grpSpPr>
        <a:xfrm>
          <a:off x="0" y="0"/>
          <a:ext cx="0" cy="0"/>
          <a:chOff x="0" y="0"/>
          <a:chExt cx="0" cy="0"/>
        </a:xfrm>
      </p:grpSpPr>
      <p:sp>
        <p:nvSpPr>
          <p:cNvPr id="69" name="Google Shape;69;p5"/>
          <p:cNvSpPr/>
          <p:nvPr/>
        </p:nvSpPr>
        <p:spPr>
          <a:xfrm rot="5400000">
            <a:off x="-1307150" y="1307250"/>
            <a:ext cx="10058400" cy="7443900"/>
          </a:xfrm>
          <a:prstGeom prst="round2SameRect">
            <a:avLst>
              <a:gd fmla="val 2439" name="adj1"/>
              <a:gd fmla="val 0" name="adj2"/>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76" name="Google Shape;76;p5"/>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77" name="Google Shape;77;p5"/>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78" name="Google Shape;78;p5"/>
          <p:cNvGrpSpPr/>
          <p:nvPr/>
        </p:nvGrpSpPr>
        <p:grpSpPr>
          <a:xfrm>
            <a:off x="6631550" y="-62325"/>
            <a:ext cx="321900" cy="10177725"/>
            <a:chOff x="6402950" y="-62325"/>
            <a:chExt cx="321900" cy="10177725"/>
          </a:xfrm>
        </p:grpSpPr>
        <p:sp>
          <p:nvSpPr>
            <p:cNvPr id="79" name="Google Shape;79;p5"/>
            <p:cNvSpPr/>
            <p:nvPr/>
          </p:nvSpPr>
          <p:spPr>
            <a:xfrm>
              <a:off x="6402950" y="-62325"/>
              <a:ext cx="321900" cy="10172400"/>
            </a:xfrm>
            <a:prstGeom prst="rect">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5">
  <p:cSld name="CUSTOM_3_1_1_1">
    <p:spTree>
      <p:nvGrpSpPr>
        <p:cNvPr id="82" name="Shape 82"/>
        <p:cNvGrpSpPr/>
        <p:nvPr/>
      </p:nvGrpSpPr>
      <p:grpSpPr>
        <a:xfrm>
          <a:off x="0" y="0"/>
          <a:ext cx="0" cy="0"/>
          <a:chOff x="0" y="0"/>
          <a:chExt cx="0" cy="0"/>
        </a:xfrm>
      </p:grpSpPr>
      <p:sp>
        <p:nvSpPr>
          <p:cNvPr id="83" name="Google Shape;83;p6"/>
          <p:cNvSpPr/>
          <p:nvPr/>
        </p:nvSpPr>
        <p:spPr>
          <a:xfrm rot="5400000">
            <a:off x="-1307150" y="1307250"/>
            <a:ext cx="10058400" cy="7443900"/>
          </a:xfrm>
          <a:prstGeom prst="round2SameRect">
            <a:avLst>
              <a:gd fmla="val 2439" name="adj1"/>
              <a:gd fmla="val 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90" name="Google Shape;90;p6"/>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91" name="Google Shape;91;p6"/>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92" name="Google Shape;92;p6"/>
          <p:cNvGrpSpPr/>
          <p:nvPr/>
        </p:nvGrpSpPr>
        <p:grpSpPr>
          <a:xfrm>
            <a:off x="6631550" y="-62325"/>
            <a:ext cx="321900" cy="10177725"/>
            <a:chOff x="6402950" y="-62325"/>
            <a:chExt cx="321900" cy="10177725"/>
          </a:xfrm>
        </p:grpSpPr>
        <p:sp>
          <p:nvSpPr>
            <p:cNvPr id="93" name="Google Shape;93;p6"/>
            <p:cNvSpPr/>
            <p:nvPr/>
          </p:nvSpPr>
          <p:spPr>
            <a:xfrm>
              <a:off x="6402950" y="-62325"/>
              <a:ext cx="321900" cy="101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6"/>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6">
  <p:cSld name="CUSTOM_3_1_1_1_1">
    <p:spTree>
      <p:nvGrpSpPr>
        <p:cNvPr id="96" name="Shape 96"/>
        <p:cNvGrpSpPr/>
        <p:nvPr/>
      </p:nvGrpSpPr>
      <p:grpSpPr>
        <a:xfrm>
          <a:off x="0" y="0"/>
          <a:ext cx="0" cy="0"/>
          <a:chOff x="0" y="0"/>
          <a:chExt cx="0" cy="0"/>
        </a:xfrm>
      </p:grpSpPr>
      <p:sp>
        <p:nvSpPr>
          <p:cNvPr id="97" name="Google Shape;97;p7"/>
          <p:cNvSpPr/>
          <p:nvPr/>
        </p:nvSpPr>
        <p:spPr>
          <a:xfrm rot="5400000">
            <a:off x="-1307150" y="1307250"/>
            <a:ext cx="10058400" cy="7443900"/>
          </a:xfrm>
          <a:prstGeom prst="round2SameRect">
            <a:avLst>
              <a:gd fmla="val 2439" name="adj1"/>
              <a:gd fmla="val 0" name="adj2"/>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04" name="Google Shape;104;p7"/>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05" name="Google Shape;105;p7"/>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06" name="Google Shape;106;p7"/>
          <p:cNvGrpSpPr/>
          <p:nvPr/>
        </p:nvGrpSpPr>
        <p:grpSpPr>
          <a:xfrm>
            <a:off x="6631550" y="-62325"/>
            <a:ext cx="321900" cy="10177725"/>
            <a:chOff x="6402950" y="-62325"/>
            <a:chExt cx="321900" cy="10177725"/>
          </a:xfrm>
        </p:grpSpPr>
        <p:sp>
          <p:nvSpPr>
            <p:cNvPr id="107" name="Google Shape;107;p7"/>
            <p:cNvSpPr/>
            <p:nvPr/>
          </p:nvSpPr>
          <p:spPr>
            <a:xfrm>
              <a:off x="6402950" y="-62325"/>
              <a:ext cx="321900" cy="10172400"/>
            </a:xfrm>
            <a:prstGeom prst="rect">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7">
  <p:cSld name="CUSTOM_3_1_1_1_1_1">
    <p:spTree>
      <p:nvGrpSpPr>
        <p:cNvPr id="110" name="Shape 110"/>
        <p:cNvGrpSpPr/>
        <p:nvPr/>
      </p:nvGrpSpPr>
      <p:grpSpPr>
        <a:xfrm>
          <a:off x="0" y="0"/>
          <a:ext cx="0" cy="0"/>
          <a:chOff x="0" y="0"/>
          <a:chExt cx="0" cy="0"/>
        </a:xfrm>
      </p:grpSpPr>
      <p:sp>
        <p:nvSpPr>
          <p:cNvPr id="111" name="Google Shape;111;p8"/>
          <p:cNvSpPr/>
          <p:nvPr/>
        </p:nvSpPr>
        <p:spPr>
          <a:xfrm rot="5400000">
            <a:off x="-1307150" y="1307250"/>
            <a:ext cx="10058400" cy="7443900"/>
          </a:xfrm>
          <a:prstGeom prst="round2SameRect">
            <a:avLst>
              <a:gd fmla="val 2439" name="adj1"/>
              <a:gd fmla="val 0" name="adj2"/>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18" name="Google Shape;118;p8"/>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19" name="Google Shape;119;p8"/>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20" name="Google Shape;120;p8"/>
          <p:cNvGrpSpPr/>
          <p:nvPr/>
        </p:nvGrpSpPr>
        <p:grpSpPr>
          <a:xfrm>
            <a:off x="6631550" y="-62325"/>
            <a:ext cx="321900" cy="10177725"/>
            <a:chOff x="6402950" y="-62325"/>
            <a:chExt cx="321900" cy="10177725"/>
          </a:xfrm>
        </p:grpSpPr>
        <p:sp>
          <p:nvSpPr>
            <p:cNvPr id="121" name="Google Shape;121;p8"/>
            <p:cNvSpPr/>
            <p:nvPr/>
          </p:nvSpPr>
          <p:spPr>
            <a:xfrm>
              <a:off x="6402950" y="-62325"/>
              <a:ext cx="321900" cy="10172400"/>
            </a:xfrm>
            <a:prstGeom prst="rect">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8"/>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8">
  <p:cSld name="CUSTOM_3_1_1_1_1_1_1">
    <p:spTree>
      <p:nvGrpSpPr>
        <p:cNvPr id="124" name="Shape 124"/>
        <p:cNvGrpSpPr/>
        <p:nvPr/>
      </p:nvGrpSpPr>
      <p:grpSpPr>
        <a:xfrm>
          <a:off x="0" y="0"/>
          <a:ext cx="0" cy="0"/>
          <a:chOff x="0" y="0"/>
          <a:chExt cx="0" cy="0"/>
        </a:xfrm>
      </p:grpSpPr>
      <p:sp>
        <p:nvSpPr>
          <p:cNvPr id="125" name="Google Shape;125;p9"/>
          <p:cNvSpPr/>
          <p:nvPr/>
        </p:nvSpPr>
        <p:spPr>
          <a:xfrm rot="5400000">
            <a:off x="-1307150" y="1307250"/>
            <a:ext cx="10058400" cy="7443900"/>
          </a:xfrm>
          <a:prstGeom prst="round2SameRect">
            <a:avLst>
              <a:gd fmla="val 2439"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32" name="Google Shape;132;p9"/>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33" name="Google Shape;133;p9"/>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34" name="Google Shape;134;p9"/>
          <p:cNvGrpSpPr/>
          <p:nvPr/>
        </p:nvGrpSpPr>
        <p:grpSpPr>
          <a:xfrm>
            <a:off x="6631550" y="-62325"/>
            <a:ext cx="321900" cy="10177725"/>
            <a:chOff x="6402950" y="-62325"/>
            <a:chExt cx="321900" cy="10177725"/>
          </a:xfrm>
        </p:grpSpPr>
        <p:sp>
          <p:nvSpPr>
            <p:cNvPr id="135" name="Google Shape;135;p9"/>
            <p:cNvSpPr/>
            <p:nvPr/>
          </p:nvSpPr>
          <p:spPr>
            <a:xfrm>
              <a:off x="6402950" y="-62325"/>
              <a:ext cx="321900" cy="10172400"/>
            </a:xfrm>
            <a:prstGeom prst="rect">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9"/>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9">
  <p:cSld name="CUSTOM_3_1_1_1_1_1_1_1">
    <p:spTree>
      <p:nvGrpSpPr>
        <p:cNvPr id="138" name="Shape 138"/>
        <p:cNvGrpSpPr/>
        <p:nvPr/>
      </p:nvGrpSpPr>
      <p:grpSpPr>
        <a:xfrm>
          <a:off x="0" y="0"/>
          <a:ext cx="0" cy="0"/>
          <a:chOff x="0" y="0"/>
          <a:chExt cx="0" cy="0"/>
        </a:xfrm>
      </p:grpSpPr>
      <p:sp>
        <p:nvSpPr>
          <p:cNvPr id="139" name="Google Shape;139;p10"/>
          <p:cNvSpPr/>
          <p:nvPr/>
        </p:nvSpPr>
        <p:spPr>
          <a:xfrm rot="5400000">
            <a:off x="-1307150" y="1307250"/>
            <a:ext cx="10058400" cy="7443900"/>
          </a:xfrm>
          <a:prstGeom prst="round2SameRect">
            <a:avLst>
              <a:gd fmla="val 2439" name="adj1"/>
              <a:gd fmla="val 0" name="adj2"/>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46" name="Google Shape;146;p10"/>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47" name="Google Shape;147;p10"/>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48" name="Google Shape;148;p10"/>
          <p:cNvGrpSpPr/>
          <p:nvPr/>
        </p:nvGrpSpPr>
        <p:grpSpPr>
          <a:xfrm>
            <a:off x="6631550" y="-62325"/>
            <a:ext cx="321900" cy="10177725"/>
            <a:chOff x="6402950" y="-62325"/>
            <a:chExt cx="321900" cy="10177725"/>
          </a:xfrm>
        </p:grpSpPr>
        <p:sp>
          <p:nvSpPr>
            <p:cNvPr id="149" name="Google Shape;149;p10"/>
            <p:cNvSpPr/>
            <p:nvPr/>
          </p:nvSpPr>
          <p:spPr>
            <a:xfrm>
              <a:off x="6402950" y="-62325"/>
              <a:ext cx="321900" cy="10172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0"/>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10"/>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7392400" y="7848693"/>
            <a:ext cx="380100" cy="2209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rot="5400000">
            <a:off x="6871650" y="8987575"/>
            <a:ext cx="1348200" cy="488700"/>
          </a:xfrm>
          <a:prstGeom prst="round2SameRect">
            <a:avLst>
              <a:gd fmla="val 16667" name="adj1"/>
              <a:gd fmla="val 0" name="adj2"/>
            </a:avLst>
          </a:prstGeom>
          <a:solidFill>
            <a:schemeClr val="accent4"/>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 name="Google Shape;8;p1"/>
          <p:cNvSpPr/>
          <p:nvPr/>
        </p:nvSpPr>
        <p:spPr>
          <a:xfrm rot="5400000">
            <a:off x="6871650" y="7765014"/>
            <a:ext cx="1348200" cy="488700"/>
          </a:xfrm>
          <a:prstGeom prst="round2SameRect">
            <a:avLst>
              <a:gd fmla="val 16667" name="adj1"/>
              <a:gd fmla="val 0" name="adj2"/>
            </a:avLst>
          </a:prstGeom>
          <a:solidFill>
            <a:schemeClr val="accent3"/>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 name="Google Shape;9;p1"/>
          <p:cNvSpPr/>
          <p:nvPr/>
        </p:nvSpPr>
        <p:spPr>
          <a:xfrm rot="5400000">
            <a:off x="6871650" y="6542453"/>
            <a:ext cx="1348200" cy="488700"/>
          </a:xfrm>
          <a:prstGeom prst="round2SameRect">
            <a:avLst>
              <a:gd fmla="val 16667" name="adj1"/>
              <a:gd fmla="val 0" name="adj2"/>
            </a:avLst>
          </a:prstGeom>
          <a:solidFill>
            <a:schemeClr val="accen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 name="Google Shape;10;p1"/>
          <p:cNvSpPr/>
          <p:nvPr/>
        </p:nvSpPr>
        <p:spPr>
          <a:xfrm rot="5400000">
            <a:off x="6871650" y="5319893"/>
            <a:ext cx="1348200" cy="488700"/>
          </a:xfrm>
          <a:prstGeom prst="round2SameRect">
            <a:avLst>
              <a:gd fmla="val 16667" name="adj1"/>
              <a:gd fmla="val 0" name="adj2"/>
            </a:avLst>
          </a:prstGeom>
          <a:solidFill>
            <a:schemeClr val="accen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 name="Google Shape;11;p1"/>
          <p:cNvSpPr/>
          <p:nvPr/>
        </p:nvSpPr>
        <p:spPr>
          <a:xfrm rot="5400000">
            <a:off x="6871650" y="4097332"/>
            <a:ext cx="1348200" cy="488700"/>
          </a:xfrm>
          <a:prstGeom prst="round2SameRect">
            <a:avLst>
              <a:gd fmla="val 16667" name="adj1"/>
              <a:gd fmla="val 0" name="adj2"/>
            </a:avLst>
          </a:prstGeom>
          <a:solidFill>
            <a:schemeClr val="l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 name="Google Shape;12;p1"/>
          <p:cNvSpPr/>
          <p:nvPr/>
        </p:nvSpPr>
        <p:spPr>
          <a:xfrm rot="5400000">
            <a:off x="6871650" y="2874771"/>
            <a:ext cx="1348200" cy="488700"/>
          </a:xfrm>
          <a:prstGeom prst="round2SameRect">
            <a:avLst>
              <a:gd fmla="val 16667" name="adj1"/>
              <a:gd fmla="val 0" name="adj2"/>
            </a:avLst>
          </a:prstGeom>
          <a:solidFill>
            <a:schemeClr val="dk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 name="Google Shape;13;p1"/>
          <p:cNvSpPr/>
          <p:nvPr/>
        </p:nvSpPr>
        <p:spPr>
          <a:xfrm rot="5400000">
            <a:off x="6871650" y="1652211"/>
            <a:ext cx="1348200" cy="488700"/>
          </a:xfrm>
          <a:prstGeom prst="round2SameRect">
            <a:avLst>
              <a:gd fmla="val 16667" name="adj1"/>
              <a:gd fmla="val 0" name="adj2"/>
            </a:avLst>
          </a:prstGeom>
          <a:solidFill>
            <a:schemeClr val="l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 name="Google Shape;14;p1"/>
          <p:cNvSpPr/>
          <p:nvPr/>
        </p:nvSpPr>
        <p:spPr>
          <a:xfrm rot="5400000">
            <a:off x="6871650" y="429650"/>
            <a:ext cx="1348200" cy="488700"/>
          </a:xfrm>
          <a:prstGeom prst="round2SameRect">
            <a:avLst>
              <a:gd fmla="val 16667" name="adj1"/>
              <a:gd fmla="val 0" name="adj2"/>
            </a:avLst>
          </a:prstGeom>
          <a:solidFill>
            <a:schemeClr val="dk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 name="Google Shape;15;p1"/>
          <p:cNvSpPr/>
          <p:nvPr/>
        </p:nvSpPr>
        <p:spPr>
          <a:xfrm>
            <a:off x="91310" y="0"/>
            <a:ext cx="7301100" cy="10058400"/>
          </a:xfrm>
          <a:prstGeom prst="rect">
            <a:avLst/>
          </a:prstGeom>
          <a:solidFill>
            <a:srgbClr val="FFFFFF"/>
          </a:soli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0"/>
            <a:ext cx="7301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txBox="1"/>
          <p:nvPr>
            <p:ph type="title"/>
          </p:nvPr>
        </p:nvSpPr>
        <p:spPr>
          <a:xfrm>
            <a:off x="264950" y="870275"/>
            <a:ext cx="65571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53535"/>
              </a:buClr>
              <a:buSzPts val="4000"/>
              <a:buFont typeface="Caveat"/>
              <a:buNone/>
              <a:defRPr b="1" sz="4000">
                <a:solidFill>
                  <a:srgbClr val="353535"/>
                </a:solidFill>
                <a:latin typeface="Caveat"/>
                <a:ea typeface="Caveat"/>
                <a:cs typeface="Caveat"/>
                <a:sym typeface="Caveat"/>
              </a:defRPr>
            </a:lvl1pPr>
            <a:lvl2pPr lvl="1">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2pPr>
            <a:lvl3pPr lvl="2">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3pPr>
            <a:lvl4pPr lvl="3">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4pPr>
            <a:lvl5pPr lvl="4">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5pPr>
            <a:lvl6pPr lvl="5">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6pPr>
            <a:lvl7pPr lvl="6">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7pPr>
            <a:lvl8pPr lvl="7">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8pPr>
            <a:lvl9pPr lvl="8">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9pPr>
          </a:lstStyle>
          <a:p/>
        </p:txBody>
      </p:sp>
      <p:sp>
        <p:nvSpPr>
          <p:cNvPr id="18" name="Google Shape;18;p1"/>
          <p:cNvSpPr txBox="1"/>
          <p:nvPr>
            <p:ph idx="1" type="body"/>
          </p:nvPr>
        </p:nvSpPr>
        <p:spPr>
          <a:xfrm>
            <a:off x="264950" y="1821656"/>
            <a:ext cx="6557100" cy="6681000"/>
          </a:xfrm>
          <a:prstGeom prst="rect">
            <a:avLst/>
          </a:prstGeom>
          <a:noFill/>
          <a:ln>
            <a:noFill/>
          </a:ln>
        </p:spPr>
        <p:txBody>
          <a:bodyPr anchorCtr="0" anchor="t" bIns="91425" lIns="91425" spcFirstLastPara="1" rIns="91425" wrap="square" tIns="91425">
            <a:normAutofit/>
          </a:bodyPr>
          <a:lstStyle>
            <a:lvl1pPr indent="-349250" lvl="0" marL="457200">
              <a:lnSpc>
                <a:spcPct val="140000"/>
              </a:lnSpc>
              <a:spcBef>
                <a:spcPts val="0"/>
              </a:spcBef>
              <a:spcAft>
                <a:spcPts val="0"/>
              </a:spcAft>
              <a:buClr>
                <a:srgbClr val="353535"/>
              </a:buClr>
              <a:buSzPts val="1900"/>
              <a:buFont typeface="Poppins"/>
              <a:buChar char="●"/>
              <a:defRPr sz="1900">
                <a:solidFill>
                  <a:srgbClr val="353535"/>
                </a:solidFill>
                <a:latin typeface="Poppins"/>
                <a:ea typeface="Poppins"/>
                <a:cs typeface="Poppins"/>
                <a:sym typeface="Poppins"/>
              </a:defRPr>
            </a:lvl1pPr>
            <a:lvl2pPr indent="-323850" lvl="1" marL="914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2pPr>
            <a:lvl3pPr indent="-323850" lvl="2" marL="1371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3pPr>
            <a:lvl4pPr indent="-323850" lvl="3" marL="1828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4pPr>
            <a:lvl5pPr indent="-323850" lvl="4" marL="22860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5pPr>
            <a:lvl6pPr indent="-323850" lvl="5" marL="27432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6pPr>
            <a:lvl7pPr indent="-323850" lvl="6" marL="3200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7pPr>
            <a:lvl8pPr indent="-323850" lvl="7" marL="3657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8pPr>
            <a:lvl9pPr indent="-323850" lvl="8" marL="4114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9pPr>
          </a:lstStyle>
          <a:p/>
        </p:txBody>
      </p:sp>
      <p:sp>
        <p:nvSpPr>
          <p:cNvPr id="19" name="Google Shape;19;p1">
            <a:hlinkClick/>
          </p:cNvPr>
          <p:cNvSpPr txBox="1"/>
          <p:nvPr/>
        </p:nvSpPr>
        <p:spPr>
          <a:xfrm rot="5400000">
            <a:off x="6949300" y="393842"/>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01</a:t>
            </a:r>
            <a:endParaRPr sz="2000">
              <a:solidFill>
                <a:srgbClr val="353535"/>
              </a:solidFill>
              <a:latin typeface="Yeseva One"/>
              <a:ea typeface="Yeseva One"/>
              <a:cs typeface="Yeseva One"/>
              <a:sym typeface="Yeseva One"/>
            </a:endParaRPr>
          </a:p>
        </p:txBody>
      </p:sp>
      <p:sp>
        <p:nvSpPr>
          <p:cNvPr id="20" name="Google Shape;20;p1">
            <a:hlinkClick/>
          </p:cNvPr>
          <p:cNvSpPr txBox="1"/>
          <p:nvPr/>
        </p:nvSpPr>
        <p:spPr>
          <a:xfrm rot="5400000">
            <a:off x="6949300" y="1614418"/>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02</a:t>
            </a:r>
            <a:endParaRPr sz="2000">
              <a:solidFill>
                <a:srgbClr val="353535"/>
              </a:solidFill>
              <a:latin typeface="Yeseva One"/>
              <a:ea typeface="Yeseva One"/>
              <a:cs typeface="Yeseva One"/>
              <a:sym typeface="Yeseva One"/>
            </a:endParaRPr>
          </a:p>
        </p:txBody>
      </p:sp>
      <p:sp>
        <p:nvSpPr>
          <p:cNvPr id="21" name="Google Shape;21;p1">
            <a:hlinkClick/>
          </p:cNvPr>
          <p:cNvSpPr txBox="1"/>
          <p:nvPr/>
        </p:nvSpPr>
        <p:spPr>
          <a:xfrm rot="5400000">
            <a:off x="6949300" y="2834993"/>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03</a:t>
            </a:r>
            <a:endParaRPr sz="2000">
              <a:solidFill>
                <a:srgbClr val="353535"/>
              </a:solidFill>
              <a:latin typeface="Yeseva One"/>
              <a:ea typeface="Yeseva One"/>
              <a:cs typeface="Yeseva One"/>
              <a:sym typeface="Yeseva One"/>
            </a:endParaRPr>
          </a:p>
        </p:txBody>
      </p:sp>
      <p:sp>
        <p:nvSpPr>
          <p:cNvPr id="22" name="Google Shape;22;p1">
            <a:hlinkClick/>
          </p:cNvPr>
          <p:cNvSpPr txBox="1"/>
          <p:nvPr/>
        </p:nvSpPr>
        <p:spPr>
          <a:xfrm rot="5400000">
            <a:off x="6949300" y="4055569"/>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04</a:t>
            </a:r>
            <a:endParaRPr sz="2000">
              <a:solidFill>
                <a:srgbClr val="353535"/>
              </a:solidFill>
              <a:latin typeface="Yeseva One"/>
              <a:ea typeface="Yeseva One"/>
              <a:cs typeface="Yeseva One"/>
              <a:sym typeface="Yeseva One"/>
            </a:endParaRPr>
          </a:p>
        </p:txBody>
      </p:sp>
      <p:sp>
        <p:nvSpPr>
          <p:cNvPr id="23" name="Google Shape;23;p1">
            <a:hlinkClick/>
          </p:cNvPr>
          <p:cNvSpPr txBox="1"/>
          <p:nvPr/>
        </p:nvSpPr>
        <p:spPr>
          <a:xfrm rot="5400000">
            <a:off x="6949300" y="5276144"/>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05</a:t>
            </a:r>
            <a:endParaRPr sz="2000">
              <a:solidFill>
                <a:srgbClr val="353535"/>
              </a:solidFill>
              <a:latin typeface="Yeseva One"/>
              <a:ea typeface="Yeseva One"/>
              <a:cs typeface="Yeseva One"/>
              <a:sym typeface="Yeseva One"/>
            </a:endParaRPr>
          </a:p>
        </p:txBody>
      </p:sp>
      <p:sp>
        <p:nvSpPr>
          <p:cNvPr id="24" name="Google Shape;24;p1">
            <a:hlinkClick/>
          </p:cNvPr>
          <p:cNvSpPr txBox="1"/>
          <p:nvPr/>
        </p:nvSpPr>
        <p:spPr>
          <a:xfrm rot="5400000">
            <a:off x="6949300" y="6496720"/>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06</a:t>
            </a:r>
            <a:endParaRPr sz="2000">
              <a:solidFill>
                <a:srgbClr val="353535"/>
              </a:solidFill>
              <a:latin typeface="Yeseva One"/>
              <a:ea typeface="Yeseva One"/>
              <a:cs typeface="Yeseva One"/>
              <a:sym typeface="Yeseva One"/>
            </a:endParaRPr>
          </a:p>
        </p:txBody>
      </p:sp>
      <p:sp>
        <p:nvSpPr>
          <p:cNvPr id="25" name="Google Shape;25;p1">
            <a:hlinkClick/>
          </p:cNvPr>
          <p:cNvSpPr txBox="1"/>
          <p:nvPr/>
        </p:nvSpPr>
        <p:spPr>
          <a:xfrm rot="5400000">
            <a:off x="6949300" y="7717295"/>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07</a:t>
            </a:r>
            <a:endParaRPr sz="2000">
              <a:solidFill>
                <a:srgbClr val="353535"/>
              </a:solidFill>
              <a:latin typeface="Yeseva One"/>
              <a:ea typeface="Yeseva One"/>
              <a:cs typeface="Yeseva One"/>
              <a:sym typeface="Yeseva One"/>
            </a:endParaRPr>
          </a:p>
        </p:txBody>
      </p:sp>
      <p:sp>
        <p:nvSpPr>
          <p:cNvPr id="26" name="Google Shape;26;p1">
            <a:hlinkClick/>
          </p:cNvPr>
          <p:cNvSpPr txBox="1"/>
          <p:nvPr/>
        </p:nvSpPr>
        <p:spPr>
          <a:xfrm rot="5400000">
            <a:off x="6949300" y="8937871"/>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08</a:t>
            </a:r>
            <a:endParaRPr sz="2000">
              <a:solidFill>
                <a:srgbClr val="353535"/>
              </a:solidFill>
              <a:latin typeface="Yeseva One"/>
              <a:ea typeface="Yeseva One"/>
              <a:cs typeface="Yeseva One"/>
              <a:sym typeface="Yeseva On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slide" Target="/ppt/slides/slide49.xml"/><Relationship Id="rId13" Type="http://schemas.openxmlformats.org/officeDocument/2006/relationships/slide" Target="/ppt/slides/slide14.xml"/><Relationship Id="rId12" Type="http://schemas.openxmlformats.org/officeDocument/2006/relationships/slide" Target="/ppt/slides/slide8.xml"/><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slide" Target="/ppt/slides/slide8.xml"/><Relationship Id="rId4" Type="http://schemas.openxmlformats.org/officeDocument/2006/relationships/slide" Target="/ppt/slides/slide14.xml"/><Relationship Id="rId9" Type="http://schemas.openxmlformats.org/officeDocument/2006/relationships/slide" Target="/ppt/slides/slide43.xml"/><Relationship Id="rId14" Type="http://schemas.openxmlformats.org/officeDocument/2006/relationships/slide" Target="/ppt/slides/slide20.xml"/><Relationship Id="rId5" Type="http://schemas.openxmlformats.org/officeDocument/2006/relationships/slide" Target="/ppt/slides/slide20.xml"/><Relationship Id="rId6" Type="http://schemas.openxmlformats.org/officeDocument/2006/relationships/slide" Target="/ppt/slides/slide25.xml"/><Relationship Id="rId7" Type="http://schemas.openxmlformats.org/officeDocument/2006/relationships/slide" Target="/ppt/slides/slide30.xml"/><Relationship Id="rId8" Type="http://schemas.openxmlformats.org/officeDocument/2006/relationships/slide" Target="/ppt/slides/slide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www.time4learning.com/scope-sequence/" TargetMode="External"/><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 Id="rId13" Type="http://schemas.openxmlformats.org/officeDocument/2006/relationships/slide" Target="/ppt/slides/slide30.xml"/><Relationship Id="rId12" Type="http://schemas.openxmlformats.org/officeDocument/2006/relationships/slide" Target="/ppt/slides/slide25.xml"/><Relationship Id="rId15" Type="http://schemas.openxmlformats.org/officeDocument/2006/relationships/slide" Target="/ppt/slides/slide43.xml"/><Relationship Id="rId14" Type="http://schemas.openxmlformats.org/officeDocument/2006/relationships/slide" Target="/ppt/slides/slide37.xml"/><Relationship Id="rId17" Type="http://schemas.openxmlformats.org/officeDocument/2006/relationships/slide" Target="/ppt/slides/slide8.xml"/><Relationship Id="rId16" Type="http://schemas.openxmlformats.org/officeDocument/2006/relationships/slide" Target="/ppt/slides/slide49.xml"/><Relationship Id="rId19" Type="http://schemas.openxmlformats.org/officeDocument/2006/relationships/slide" Target="/ppt/slides/slide20.xml"/><Relationship Id="rId18" Type="http://schemas.openxmlformats.org/officeDocument/2006/relationships/slide" Target="/ppt/slides/slide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s://sites.lsa.umich.edu/inclusive-teaching/social-identity-wheel/" TargetMode="External"/><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 Id="rId13" Type="http://schemas.openxmlformats.org/officeDocument/2006/relationships/slide" Target="/ppt/slides/slide30.xml"/><Relationship Id="rId12" Type="http://schemas.openxmlformats.org/officeDocument/2006/relationships/slide" Target="/ppt/slides/slide25.xml"/><Relationship Id="rId15" Type="http://schemas.openxmlformats.org/officeDocument/2006/relationships/slide" Target="/ppt/slides/slide43.xml"/><Relationship Id="rId14" Type="http://schemas.openxmlformats.org/officeDocument/2006/relationships/slide" Target="/ppt/slides/slide37.xml"/><Relationship Id="rId17" Type="http://schemas.openxmlformats.org/officeDocument/2006/relationships/slide" Target="/ppt/slides/slide8.xml"/><Relationship Id="rId16" Type="http://schemas.openxmlformats.org/officeDocument/2006/relationships/slide" Target="/ppt/slides/slide49.xml"/><Relationship Id="rId19" Type="http://schemas.openxmlformats.org/officeDocument/2006/relationships/slide" Target="/ppt/slides/slide20.xml"/><Relationship Id="rId18" Type="http://schemas.openxmlformats.org/officeDocument/2006/relationships/slide" Target="/ppt/slides/slide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25.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3.xml"/><Relationship Id="rId11" Type="http://schemas.openxmlformats.org/officeDocument/2006/relationships/slide" Target="/ppt/slides/slide14.xml"/><Relationship Id="rId10" Type="http://schemas.openxmlformats.org/officeDocument/2006/relationships/slide" Target="/ppt/slides/slide8.xml"/><Relationship Id="rId12" Type="http://schemas.openxmlformats.org/officeDocument/2006/relationships/slide" Target="/ppt/slides/slide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2.xml.rels><?xml version="1.0" encoding="UTF-8" standalone="yes"?><Relationships xmlns="http://schemas.openxmlformats.org/package/2006/relationships"><Relationship Id="rId10" Type="http://schemas.openxmlformats.org/officeDocument/2006/relationships/slide" Target="/ppt/slides/slide20.xml"/><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25.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3.xml"/><Relationship Id="rId11" Type="http://schemas.openxmlformats.org/officeDocument/2006/relationships/slide" Target="/ppt/slides/slide14.xml"/><Relationship Id="rId10" Type="http://schemas.openxmlformats.org/officeDocument/2006/relationships/slide" Target="/ppt/slides/slide8.xml"/><Relationship Id="rId12" Type="http://schemas.openxmlformats.org/officeDocument/2006/relationships/slide" Target="/ppt/slid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25.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3.xml"/><Relationship Id="rId11" Type="http://schemas.openxmlformats.org/officeDocument/2006/relationships/slide" Target="/ppt/slides/slide14.xml"/><Relationship Id="rId10" Type="http://schemas.openxmlformats.org/officeDocument/2006/relationships/slide" Target="/ppt/slides/slide8.xml"/><Relationship Id="rId12" Type="http://schemas.openxmlformats.org/officeDocument/2006/relationships/slide" Target="/ppt/slid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49.xml"/><Relationship Id="rId13" Type="http://schemas.openxmlformats.org/officeDocument/2006/relationships/slide" Target="/ppt/slides/slide20.xml"/><Relationship Id="rId12" Type="http://schemas.openxmlformats.org/officeDocument/2006/relationships/slide" Target="/ppt/slides/slide14.xml"/><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43.xml"/><Relationship Id="rId5" Type="http://schemas.openxmlformats.org/officeDocument/2006/relationships/image" Target="../media/image9.png"/><Relationship Id="rId6" Type="http://schemas.openxmlformats.org/officeDocument/2006/relationships/slide" Target="/ppt/slides/slide25.xml"/><Relationship Id="rId7" Type="http://schemas.openxmlformats.org/officeDocument/2006/relationships/slide" Target="/ppt/slides/slide30.xml"/><Relationship Id="rId8" Type="http://schemas.openxmlformats.org/officeDocument/2006/relationships/slide" Target="/ppt/slides/slide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25.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3.xml"/><Relationship Id="rId11" Type="http://schemas.openxmlformats.org/officeDocument/2006/relationships/slide" Target="/ppt/slides/slide14.xml"/><Relationship Id="rId10" Type="http://schemas.openxmlformats.org/officeDocument/2006/relationships/slide" Target="/ppt/slides/slide8.xml"/><Relationship Id="rId12" Type="http://schemas.openxmlformats.org/officeDocument/2006/relationships/slide" Target="/ppt/slid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25.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3.xml"/><Relationship Id="rId11" Type="http://schemas.openxmlformats.org/officeDocument/2006/relationships/slide" Target="/ppt/slides/slide14.xml"/><Relationship Id="rId10" Type="http://schemas.openxmlformats.org/officeDocument/2006/relationships/slide" Target="/ppt/slides/slide8.xml"/><Relationship Id="rId12" Type="http://schemas.openxmlformats.org/officeDocument/2006/relationships/slide" Target="/ppt/slid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4.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slide" Target="/ppt/slides/slide20.xml"/><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25.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3.xml"/><Relationship Id="rId11" Type="http://schemas.openxmlformats.org/officeDocument/2006/relationships/slide" Target="/ppt/slides/slide14.xml"/><Relationship Id="rId10" Type="http://schemas.openxmlformats.org/officeDocument/2006/relationships/slide" Target="/ppt/slides/slide8.xml"/><Relationship Id="rId12" Type="http://schemas.openxmlformats.org/officeDocument/2006/relationships/slide" Target="/ppt/slid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slide" Target="/ppt/slides/slide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1" Type="http://schemas.openxmlformats.org/officeDocument/2006/relationships/slide" Target="/ppt/slides/slide20.xml"/><Relationship Id="rId10" Type="http://schemas.openxmlformats.org/officeDocument/2006/relationships/slide" Target="/ppt/slides/slide14.xml"/><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nysed.gov/trle" TargetMode="External"/><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1" Type="http://schemas.openxmlformats.org/officeDocument/2006/relationships/hyperlink" Target="https://www.classdojo.com/" TargetMode="External"/><Relationship Id="rId10" Type="http://schemas.openxmlformats.org/officeDocument/2006/relationships/slide" Target="/ppt/slides/slide20.xml"/><Relationship Id="rId13" Type="http://schemas.openxmlformats.org/officeDocument/2006/relationships/hyperlink" Target="https://support.google.com/groups/answer/46601?hl=en" TargetMode="External"/><Relationship Id="rId12" Type="http://schemas.openxmlformats.org/officeDocument/2006/relationships/hyperlink" Target="https://sites.google.com/new"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0" Type="http://schemas.openxmlformats.org/officeDocument/2006/relationships/slide" Target="/ppt/slid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image" Target="../media/image12.png"/><Relationship Id="rId4" Type="http://schemas.openxmlformats.org/officeDocument/2006/relationships/slide" Target="/ppt/slides/slide25.xml"/><Relationship Id="rId9" Type="http://schemas.openxmlformats.org/officeDocument/2006/relationships/slide" Target="/ppt/slides/slide8.xml"/><Relationship Id="rId5" Type="http://schemas.openxmlformats.org/officeDocument/2006/relationships/slide" Target="/ppt/slides/slide30.xml"/><Relationship Id="rId6" Type="http://schemas.openxmlformats.org/officeDocument/2006/relationships/slide" Target="/ppt/slides/slide37.xml"/><Relationship Id="rId7" Type="http://schemas.openxmlformats.org/officeDocument/2006/relationships/slide" Target="/ppt/slides/slide43.xml"/><Relationship Id="rId8" Type="http://schemas.openxmlformats.org/officeDocument/2006/relationships/slide" Target="/ppt/slides/slide49.xml"/><Relationship Id="rId11" Type="http://schemas.openxmlformats.org/officeDocument/2006/relationships/slide" Target="/ppt/slides/slide20.xml"/><Relationship Id="rId10" Type="http://schemas.openxmlformats.org/officeDocument/2006/relationships/slide" Target="/ppt/slides/slid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hyperlink" Target="http://www.nysed.gov/news/2020/new-york-schools-awarded-nearly-20-million-critical-federal-funding-address-covid-19" TargetMode="External"/><Relationship Id="rId4" Type="http://schemas.openxmlformats.org/officeDocument/2006/relationships/hyperlink" Target="https://oese.ed.gov/offices/education-stabilization-fund/states-highest-coronavirus-burden/" TargetMode="External"/><Relationship Id="rId5" Type="http://schemas.openxmlformats.org/officeDocument/2006/relationships/hyperlink" Target="http://www.nysed.gov/trle" TargetMode="External"/><Relationship Id="rId6" Type="http://schemas.openxmlformats.org/officeDocument/2006/relationships/image" Target="../media/image14.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25.xml"/><Relationship Id="rId10" Type="http://schemas.openxmlformats.org/officeDocument/2006/relationships/slide" Target="/ppt/slides/slide8.xml"/><Relationship Id="rId13" Type="http://schemas.openxmlformats.org/officeDocument/2006/relationships/slide" Target="/ppt/slides/slide37.xml"/><Relationship Id="rId12" Type="http://schemas.openxmlformats.org/officeDocument/2006/relationships/slide" Target="/ppt/slides/slide30.xml"/><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slide" Target="/ppt/slides/slide49.xml"/><Relationship Id="rId4" Type="http://schemas.openxmlformats.org/officeDocument/2006/relationships/slide" Target="/ppt/slides/slide43.xml"/><Relationship Id="rId9" Type="http://schemas.openxmlformats.org/officeDocument/2006/relationships/slide" Target="/ppt/slides/slide14.xml"/><Relationship Id="rId15" Type="http://schemas.openxmlformats.org/officeDocument/2006/relationships/slide" Target="/ppt/slides/slide49.xml"/><Relationship Id="rId14" Type="http://schemas.openxmlformats.org/officeDocument/2006/relationships/slide" Target="/ppt/slides/slide43.xml"/><Relationship Id="rId17" Type="http://schemas.openxmlformats.org/officeDocument/2006/relationships/slide" Target="/ppt/slides/slide14.xml"/><Relationship Id="rId16" Type="http://schemas.openxmlformats.org/officeDocument/2006/relationships/slide" Target="/ppt/slides/slide8.xml"/><Relationship Id="rId5" Type="http://schemas.openxmlformats.org/officeDocument/2006/relationships/slide" Target="/ppt/slides/slide37.xml"/><Relationship Id="rId6" Type="http://schemas.openxmlformats.org/officeDocument/2006/relationships/slide" Target="/ppt/slides/slide30.xml"/><Relationship Id="rId18" Type="http://schemas.openxmlformats.org/officeDocument/2006/relationships/slide" Target="/ppt/slides/slide20.xml"/><Relationship Id="rId7" Type="http://schemas.openxmlformats.org/officeDocument/2006/relationships/slide" Target="/ppt/slides/slide25.xml"/><Relationship Id="rId8" Type="http://schemas.openxmlformats.org/officeDocument/2006/relationships/slide" Target="/ppt/slides/slide20.xml"/></Relationships>
</file>

<file path=ppt/slides/_rels/slide8.xml.rels><?xml version="1.0" encoding="UTF-8" standalone="yes"?><Relationships xmlns="http://schemas.openxmlformats.org/package/2006/relationships"><Relationship Id="rId11" Type="http://schemas.openxmlformats.org/officeDocument/2006/relationships/slide" Target="/ppt/slides/slide14.xml"/><Relationship Id="rId10" Type="http://schemas.openxmlformats.org/officeDocument/2006/relationships/slide" Target="/ppt/slides/slide8.xml"/><Relationship Id="rId12" Type="http://schemas.openxmlformats.org/officeDocument/2006/relationships/slide" Target="/ppt/slides/slide20.xml"/><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49.xml"/><Relationship Id="rId5" Type="http://schemas.openxmlformats.org/officeDocument/2006/relationships/slide" Target="/ppt/slides/slide25.xml"/><Relationship Id="rId6" Type="http://schemas.openxmlformats.org/officeDocument/2006/relationships/slide" Target="/ppt/slides/slide30.xml"/><Relationship Id="rId7" Type="http://schemas.openxmlformats.org/officeDocument/2006/relationships/slide" Target="/ppt/slides/slide37.xml"/><Relationship Id="rId8" Type="http://schemas.openxmlformats.org/officeDocument/2006/relationships/slide" Target="/ppt/slides/slide43.xml"/></Relationships>
</file>

<file path=ppt/slides/_rels/slide9.xml.rels><?xml version="1.0" encoding="UTF-8" standalone="yes"?><Relationships xmlns="http://schemas.openxmlformats.org/package/2006/relationships"><Relationship Id="rId20" Type="http://schemas.openxmlformats.org/officeDocument/2006/relationships/slide" Target="/ppt/slides/slide30.xml"/><Relationship Id="rId22" Type="http://schemas.openxmlformats.org/officeDocument/2006/relationships/slide" Target="/ppt/slides/slide43.xml"/><Relationship Id="rId21" Type="http://schemas.openxmlformats.org/officeDocument/2006/relationships/slide" Target="/ppt/slides/slide37.xml"/><Relationship Id="rId24" Type="http://schemas.openxmlformats.org/officeDocument/2006/relationships/slide" Target="/ppt/slides/slide8.xml"/><Relationship Id="rId23" Type="http://schemas.openxmlformats.org/officeDocument/2006/relationships/slide" Target="/ppt/slides/slide49.xml"/><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slide" Target="/ppt/slides/slide25.xml"/><Relationship Id="rId4" Type="http://schemas.openxmlformats.org/officeDocument/2006/relationships/slide" Target="/ppt/slides/slide30.xml"/><Relationship Id="rId9" Type="http://schemas.openxmlformats.org/officeDocument/2006/relationships/slide" Target="/ppt/slides/slide14.xml"/><Relationship Id="rId26" Type="http://schemas.openxmlformats.org/officeDocument/2006/relationships/slide" Target="/ppt/slides/slide20.xml"/><Relationship Id="rId25" Type="http://schemas.openxmlformats.org/officeDocument/2006/relationships/slide" Target="/ppt/slides/slide14.xml"/><Relationship Id="rId5" Type="http://schemas.openxmlformats.org/officeDocument/2006/relationships/slide" Target="/ppt/slides/slide37.xml"/><Relationship Id="rId6" Type="http://schemas.openxmlformats.org/officeDocument/2006/relationships/slide" Target="/ppt/slides/slide43.xml"/><Relationship Id="rId7" Type="http://schemas.openxmlformats.org/officeDocument/2006/relationships/slide" Target="/ppt/slides/slide49.xml"/><Relationship Id="rId8" Type="http://schemas.openxmlformats.org/officeDocument/2006/relationships/slide" Target="/ppt/slides/slide8.xml"/><Relationship Id="rId11" Type="http://schemas.openxmlformats.org/officeDocument/2006/relationships/slide" Target="/ppt/slides/slide25.xml"/><Relationship Id="rId10" Type="http://schemas.openxmlformats.org/officeDocument/2006/relationships/slide" Target="/ppt/slides/slide20.xml"/><Relationship Id="rId13" Type="http://schemas.openxmlformats.org/officeDocument/2006/relationships/slide" Target="/ppt/slides/slide37.xml"/><Relationship Id="rId12" Type="http://schemas.openxmlformats.org/officeDocument/2006/relationships/slide" Target="/ppt/slides/slide30.xml"/><Relationship Id="rId15" Type="http://schemas.openxmlformats.org/officeDocument/2006/relationships/slide" Target="/ppt/slides/slide49.xml"/><Relationship Id="rId14" Type="http://schemas.openxmlformats.org/officeDocument/2006/relationships/slide" Target="/ppt/slides/slide43.xml"/><Relationship Id="rId17" Type="http://schemas.openxmlformats.org/officeDocument/2006/relationships/slide" Target="/ppt/slides/slide14.xml"/><Relationship Id="rId16" Type="http://schemas.openxmlformats.org/officeDocument/2006/relationships/slide" Target="/ppt/slides/slide8.xml"/><Relationship Id="rId19" Type="http://schemas.openxmlformats.org/officeDocument/2006/relationships/slide" Target="/ppt/slides/slide25.xml"/><Relationship Id="rId18" Type="http://schemas.openxmlformats.org/officeDocument/2006/relationships/slide" Target="/ppt/slides/slide2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 name="Google Shape;226;p2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7" name="Google Shape;227;p20">
            <a:hlinkClick action="ppaction://hlinksldjump" r:id="rId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 name="Google Shape;228;p20">
            <a:hlinkClick action="ppaction://hlinksldjump" r:id="rId6"/>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9" name="Google Shape;229;p20">
            <a:hlinkClick action="ppaction://hlinksldjump" r:id="rId7"/>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 name="Google Shape;230;p20">
            <a:hlinkClick action="ppaction://hlinksldjump" r:id="rId8"/>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 name="Google Shape;231;p20">
            <a:hlinkClick action="ppaction://hlinksldjump" r:id="rId9"/>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 name="Google Shape;232;p20">
            <a:hlinkClick action="ppaction://hlinksldjump" r:id="rId10"/>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3" name="Google Shape;233;p20"/>
          <p:cNvSpPr txBox="1"/>
          <p:nvPr/>
        </p:nvSpPr>
        <p:spPr>
          <a:xfrm>
            <a:off x="866650" y="3072675"/>
            <a:ext cx="5693700" cy="2031900"/>
          </a:xfrm>
          <a:prstGeom prst="rect">
            <a:avLst/>
          </a:prstGeom>
          <a:noFill/>
          <a:ln>
            <a:noFill/>
          </a:ln>
          <a:effectLst>
            <a:outerShdw blurRad="57150" rotWithShape="0" algn="bl" dir="11340000" dist="3810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F3F3F"/>
                </a:solidFill>
                <a:latin typeface="Caveat"/>
                <a:ea typeface="Caveat"/>
                <a:cs typeface="Caveat"/>
                <a:sym typeface="Caveat"/>
              </a:rPr>
              <a:t>My </a:t>
            </a:r>
            <a:r>
              <a:rPr b="1" lang="en" sz="6000">
                <a:solidFill>
                  <a:srgbClr val="3F3F3F"/>
                </a:solidFill>
                <a:latin typeface="Caveat"/>
                <a:ea typeface="Caveat"/>
                <a:cs typeface="Caveat"/>
                <a:sym typeface="Caveat"/>
              </a:rPr>
              <a:t>TALE</a:t>
            </a:r>
            <a:r>
              <a:rPr b="1" lang="en" sz="6000">
                <a:solidFill>
                  <a:srgbClr val="3F3F3F"/>
                </a:solidFill>
                <a:latin typeface="Caveat"/>
                <a:ea typeface="Caveat"/>
                <a:cs typeface="Caveat"/>
                <a:sym typeface="Caveat"/>
              </a:rPr>
              <a:t> </a:t>
            </a:r>
            <a:endParaRPr b="1" sz="6000">
              <a:solidFill>
                <a:srgbClr val="3F3F3F"/>
              </a:solidFill>
              <a:latin typeface="Caveat"/>
              <a:ea typeface="Caveat"/>
              <a:cs typeface="Caveat"/>
              <a:sym typeface="Caveat"/>
            </a:endParaRPr>
          </a:p>
          <a:p>
            <a:pPr indent="0" lvl="0" marL="0" rtl="0" algn="ctr">
              <a:spcBef>
                <a:spcPts val="0"/>
              </a:spcBef>
              <a:spcAft>
                <a:spcPts val="0"/>
              </a:spcAft>
              <a:buNone/>
            </a:pPr>
            <a:r>
              <a:rPr b="1" lang="en" sz="6000">
                <a:solidFill>
                  <a:srgbClr val="3F3F3F"/>
                </a:solidFill>
                <a:latin typeface="Caveat"/>
                <a:ea typeface="Caveat"/>
                <a:cs typeface="Caveat"/>
                <a:sym typeface="Caveat"/>
              </a:rPr>
              <a:t>Academy Workbook </a:t>
            </a:r>
            <a:endParaRPr b="1" sz="6000">
              <a:solidFill>
                <a:srgbClr val="3F3F3F"/>
              </a:solidFill>
              <a:latin typeface="Caveat"/>
              <a:ea typeface="Caveat"/>
              <a:cs typeface="Caveat"/>
              <a:sym typeface="Caveat"/>
            </a:endParaRPr>
          </a:p>
        </p:txBody>
      </p:sp>
      <p:sp>
        <p:nvSpPr>
          <p:cNvPr id="234" name="Google Shape;234;p20"/>
          <p:cNvSpPr txBox="1"/>
          <p:nvPr/>
        </p:nvSpPr>
        <p:spPr>
          <a:xfrm>
            <a:off x="1041450" y="5334275"/>
            <a:ext cx="5598600" cy="1754700"/>
          </a:xfrm>
          <a:prstGeom prst="rect">
            <a:avLst/>
          </a:prstGeom>
          <a:noFill/>
          <a:ln>
            <a:noFill/>
          </a:ln>
          <a:effectLst>
            <a:outerShdw blurRad="57150" rotWithShape="0" algn="bl" dir="3900000" dist="1905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Poppins"/>
                <a:ea typeface="Poppins"/>
                <a:cs typeface="Poppins"/>
                <a:sym typeface="Poppins"/>
              </a:rPr>
              <a:t>Module 2</a:t>
            </a:r>
            <a:r>
              <a:rPr lang="en" sz="2200">
                <a:latin typeface="Poppins"/>
                <a:ea typeface="Poppins"/>
                <a:cs typeface="Poppins"/>
                <a:sym typeface="Poppins"/>
              </a:rPr>
              <a:t>: </a:t>
            </a:r>
            <a:endParaRPr sz="2200">
              <a:latin typeface="Poppins"/>
              <a:ea typeface="Poppins"/>
              <a:cs typeface="Poppins"/>
              <a:sym typeface="Poppins"/>
            </a:endParaRPr>
          </a:p>
          <a:p>
            <a:pPr indent="0" lvl="0" marL="0" rtl="0" algn="ctr">
              <a:spcBef>
                <a:spcPts val="0"/>
              </a:spcBef>
              <a:spcAft>
                <a:spcPts val="0"/>
              </a:spcAft>
              <a:buNone/>
            </a:pPr>
            <a:r>
              <a:rPr lang="en" sz="2200">
                <a:solidFill>
                  <a:schemeClr val="hlink"/>
                </a:solidFill>
                <a:latin typeface="Poppins"/>
                <a:ea typeface="Poppins"/>
                <a:cs typeface="Poppins"/>
                <a:sym typeface="Poppins"/>
              </a:rPr>
              <a:t>Culturally Responsive-Sustaining</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rPr lang="en" sz="2200">
                <a:solidFill>
                  <a:schemeClr val="hlink"/>
                </a:solidFill>
                <a:latin typeface="Poppins"/>
                <a:ea typeface="Poppins"/>
                <a:cs typeface="Poppins"/>
                <a:sym typeface="Poppins"/>
              </a:rPr>
              <a:t>Education Across Learning Environments</a:t>
            </a:r>
            <a:endParaRPr sz="2200">
              <a:solidFill>
                <a:schemeClr val="hlink"/>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pic>
        <p:nvPicPr>
          <p:cNvPr id="235" name="Google Shape;235;p20"/>
          <p:cNvPicPr preferRelativeResize="0"/>
          <p:nvPr/>
        </p:nvPicPr>
        <p:blipFill>
          <a:blip r:embed="rId11">
            <a:alphaModFix/>
          </a:blip>
          <a:stretch>
            <a:fillRect/>
          </a:stretch>
        </p:blipFill>
        <p:spPr>
          <a:xfrm>
            <a:off x="3173450" y="8527675"/>
            <a:ext cx="1425499" cy="1416000"/>
          </a:xfrm>
          <a:prstGeom prst="rect">
            <a:avLst/>
          </a:prstGeom>
          <a:noFill/>
          <a:ln>
            <a:noFill/>
          </a:ln>
        </p:spPr>
      </p:pic>
      <p:sp>
        <p:nvSpPr>
          <p:cNvPr id="236" name="Google Shape;236;p20"/>
          <p:cNvSpPr/>
          <p:nvPr/>
        </p:nvSpPr>
        <p:spPr>
          <a:xfrm>
            <a:off x="1943225" y="6939450"/>
            <a:ext cx="4106383" cy="666872"/>
          </a:xfrm>
          <a:custGeom>
            <a:rect b="b" l="l" r="r" t="t"/>
            <a:pathLst>
              <a:path extrusionOk="0" h="158308" w="597075">
                <a:moveTo>
                  <a:pt x="587611" y="5718"/>
                </a:moveTo>
                <a:cubicBezTo>
                  <a:pt x="566494" y="2384"/>
                  <a:pt x="545024" y="1909"/>
                  <a:pt x="523793" y="4384"/>
                </a:cubicBezTo>
                <a:cubicBezTo>
                  <a:pt x="500457" y="5338"/>
                  <a:pt x="477121" y="5147"/>
                  <a:pt x="453784" y="4384"/>
                </a:cubicBezTo>
                <a:cubicBezTo>
                  <a:pt x="407779" y="3052"/>
                  <a:pt x="361773" y="-188"/>
                  <a:pt x="315767" y="-854"/>
                </a:cubicBezTo>
                <a:cubicBezTo>
                  <a:pt x="222613" y="-2283"/>
                  <a:pt x="129363" y="4099"/>
                  <a:pt x="36399" y="8004"/>
                </a:cubicBezTo>
                <a:cubicBezTo>
                  <a:pt x="28312" y="8385"/>
                  <a:pt x="22083" y="15338"/>
                  <a:pt x="22502" y="23434"/>
                </a:cubicBezTo>
                <a:cubicBezTo>
                  <a:pt x="22568" y="24672"/>
                  <a:pt x="22788" y="25911"/>
                  <a:pt x="23159" y="27054"/>
                </a:cubicBezTo>
                <a:cubicBezTo>
                  <a:pt x="16196" y="30864"/>
                  <a:pt x="13101" y="39151"/>
                  <a:pt x="15920" y="46580"/>
                </a:cubicBezTo>
                <a:lnTo>
                  <a:pt x="10396" y="47723"/>
                </a:lnTo>
                <a:cubicBezTo>
                  <a:pt x="-4940" y="51629"/>
                  <a:pt x="-2177" y="76298"/>
                  <a:pt x="14206" y="76298"/>
                </a:cubicBezTo>
                <a:lnTo>
                  <a:pt x="35637" y="75155"/>
                </a:lnTo>
                <a:cubicBezTo>
                  <a:pt x="30741" y="77346"/>
                  <a:pt x="27607" y="82299"/>
                  <a:pt x="27636" y="87634"/>
                </a:cubicBezTo>
                <a:cubicBezTo>
                  <a:pt x="27788" y="94301"/>
                  <a:pt x="32284" y="100016"/>
                  <a:pt x="38685" y="101731"/>
                </a:cubicBezTo>
                <a:cubicBezTo>
                  <a:pt x="34408" y="108207"/>
                  <a:pt x="36218" y="116970"/>
                  <a:pt x="42723" y="121256"/>
                </a:cubicBezTo>
                <a:cubicBezTo>
                  <a:pt x="43466" y="121733"/>
                  <a:pt x="44247" y="122114"/>
                  <a:pt x="45066" y="122494"/>
                </a:cubicBezTo>
                <a:cubicBezTo>
                  <a:pt x="42495" y="122494"/>
                  <a:pt x="39828" y="123352"/>
                  <a:pt x="37256" y="123923"/>
                </a:cubicBezTo>
                <a:cubicBezTo>
                  <a:pt x="21064" y="127162"/>
                  <a:pt x="25255" y="151737"/>
                  <a:pt x="40971" y="152498"/>
                </a:cubicBezTo>
                <a:cubicBezTo>
                  <a:pt x="50324" y="152689"/>
                  <a:pt x="59669" y="151928"/>
                  <a:pt x="68879" y="150212"/>
                </a:cubicBezTo>
                <a:cubicBezTo>
                  <a:pt x="73146" y="149356"/>
                  <a:pt x="77347" y="148213"/>
                  <a:pt x="81452" y="146784"/>
                </a:cubicBezTo>
                <a:cubicBezTo>
                  <a:pt x="104312" y="144784"/>
                  <a:pt x="127363" y="144498"/>
                  <a:pt x="150127" y="144021"/>
                </a:cubicBezTo>
                <a:cubicBezTo>
                  <a:pt x="187180" y="143259"/>
                  <a:pt x="224327" y="144021"/>
                  <a:pt x="261379" y="144688"/>
                </a:cubicBezTo>
                <a:cubicBezTo>
                  <a:pt x="334627" y="146879"/>
                  <a:pt x="407874" y="152022"/>
                  <a:pt x="481026" y="157166"/>
                </a:cubicBezTo>
                <a:cubicBezTo>
                  <a:pt x="487474" y="157928"/>
                  <a:pt x="493380" y="153451"/>
                  <a:pt x="494361" y="147070"/>
                </a:cubicBezTo>
                <a:cubicBezTo>
                  <a:pt x="505410" y="148022"/>
                  <a:pt x="516459" y="149165"/>
                  <a:pt x="527413" y="150594"/>
                </a:cubicBezTo>
                <a:cubicBezTo>
                  <a:pt x="543129" y="152689"/>
                  <a:pt x="547129" y="124780"/>
                  <a:pt x="531127" y="122590"/>
                </a:cubicBezTo>
                <a:cubicBezTo>
                  <a:pt x="518173" y="120685"/>
                  <a:pt x="505124" y="118970"/>
                  <a:pt x="492075" y="117256"/>
                </a:cubicBezTo>
                <a:lnTo>
                  <a:pt x="505410" y="117256"/>
                </a:lnTo>
                <a:cubicBezTo>
                  <a:pt x="513811" y="116684"/>
                  <a:pt x="520174" y="109445"/>
                  <a:pt x="519621" y="101063"/>
                </a:cubicBezTo>
                <a:cubicBezTo>
                  <a:pt x="519621" y="100968"/>
                  <a:pt x="519612" y="100872"/>
                  <a:pt x="519602" y="100778"/>
                </a:cubicBezTo>
                <a:cubicBezTo>
                  <a:pt x="529127" y="101540"/>
                  <a:pt x="538081" y="102111"/>
                  <a:pt x="547320" y="102969"/>
                </a:cubicBezTo>
                <a:cubicBezTo>
                  <a:pt x="563131" y="104492"/>
                  <a:pt x="567037" y="77346"/>
                  <a:pt x="551035" y="74394"/>
                </a:cubicBezTo>
                <a:lnTo>
                  <a:pt x="540557" y="73060"/>
                </a:lnTo>
                <a:cubicBezTo>
                  <a:pt x="548368" y="66297"/>
                  <a:pt x="547891" y="49628"/>
                  <a:pt x="535604" y="47723"/>
                </a:cubicBezTo>
                <a:cubicBezTo>
                  <a:pt x="527984" y="46580"/>
                  <a:pt x="520459" y="45533"/>
                  <a:pt x="512839" y="44581"/>
                </a:cubicBezTo>
                <a:lnTo>
                  <a:pt x="562179" y="43056"/>
                </a:lnTo>
                <a:cubicBezTo>
                  <a:pt x="568132" y="43056"/>
                  <a:pt x="573399" y="39246"/>
                  <a:pt x="575133" y="33531"/>
                </a:cubicBezTo>
                <a:lnTo>
                  <a:pt x="583801" y="33531"/>
                </a:lnTo>
                <a:cubicBezTo>
                  <a:pt x="591678" y="33150"/>
                  <a:pt x="597736" y="26387"/>
                  <a:pt x="597336" y="18482"/>
                </a:cubicBezTo>
                <a:cubicBezTo>
                  <a:pt x="597031" y="12672"/>
                  <a:pt x="593173" y="7624"/>
                  <a:pt x="587611" y="5718"/>
                </a:cubicBezTo>
                <a:close/>
                <a:moveTo>
                  <a:pt x="153175" y="89348"/>
                </a:moveTo>
                <a:lnTo>
                  <a:pt x="161176" y="89348"/>
                </a:lnTo>
                <a:lnTo>
                  <a:pt x="154033" y="89348"/>
                </a:lnTo>
                <a:close/>
              </a:path>
            </a:pathLst>
          </a:custGeom>
          <a:solidFill>
            <a:srgbClr val="FFDC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7" name="Google Shape;237;p20"/>
          <p:cNvSpPr txBox="1"/>
          <p:nvPr>
            <p:ph idx="1" type="subTitle"/>
          </p:nvPr>
        </p:nvSpPr>
        <p:spPr>
          <a:xfrm>
            <a:off x="1132350" y="6913800"/>
            <a:ext cx="5507700" cy="66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Add your name here.</a:t>
            </a:r>
            <a:endParaRPr/>
          </a:p>
        </p:txBody>
      </p:sp>
      <p:sp>
        <p:nvSpPr>
          <p:cNvPr id="238" name="Google Shape;238;p20">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9" name="Google Shape;239;p20">
            <a:hlinkClick action="ppaction://hlinksldjump" r:id="rId13"/>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0" name="Google Shape;240;p20">
            <a:hlinkClick action="ppaction://hlinksldjump" r:id="rId14"/>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r>
              <a:rPr lang="en"/>
              <a:t>(Continued) </a:t>
            </a:r>
            <a:endParaRPr/>
          </a:p>
        </p:txBody>
      </p:sp>
      <p:sp>
        <p:nvSpPr>
          <p:cNvPr id="686" name="Google Shape;686;p2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687" name="Google Shape;687;p29"/>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691600"/>
                <a:gridCol w="2604200"/>
                <a:gridCol w="2147900"/>
              </a:tblGrid>
              <a:tr h="5524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2905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Intersectionality</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concept that describes the ways in which systems of inequality based on gender, race, ethnicity, sexual orientation, gender identity, disability, class, and other forms of discrimination intersect to create unique dynamics and effects</a:t>
                      </a:r>
                      <a:endParaRPr>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8568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Privilege</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An unearned right, benefit, or immunity or societal advantage experienced by an individual or group</a:t>
                      </a:r>
                      <a:endParaRPr>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4085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Scope and Sequence</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02124"/>
                          </a:solidFill>
                          <a:latin typeface="Poppins"/>
                          <a:ea typeface="Poppins"/>
                          <a:cs typeface="Poppins"/>
                          <a:sym typeface="Poppins"/>
                        </a:rPr>
                        <a:t>A list of the concepts, topics, and material that is covered in a book, course, or the lesson plans of a particular curriculum (</a:t>
                      </a:r>
                      <a:r>
                        <a:rPr lang="en" u="sng">
                          <a:solidFill>
                            <a:srgbClr val="1155CC"/>
                          </a:solidFill>
                          <a:latin typeface="Poppins"/>
                          <a:ea typeface="Poppins"/>
                          <a:cs typeface="Poppins"/>
                          <a:sym typeface="Poppins"/>
                          <a:hlinkClick r:id="rId3">
                            <a:extLst>
                              <a:ext uri="{A12FA001-AC4F-418D-AE19-62706E023703}">
                                <ahyp:hlinkClr val="tx"/>
                              </a:ext>
                            </a:extLst>
                          </a:hlinkClick>
                        </a:rPr>
                        <a:t>Time4Learning</a:t>
                      </a:r>
                      <a:r>
                        <a:rPr lang="en">
                          <a:solidFill>
                            <a:srgbClr val="202124"/>
                          </a:solidFill>
                          <a:latin typeface="Poppins"/>
                          <a:ea typeface="Poppins"/>
                          <a:cs typeface="Poppins"/>
                          <a:sym typeface="Poppins"/>
                        </a:rPr>
                        <a:t>)</a:t>
                      </a:r>
                      <a:endParaRPr>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29485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Social Inequities </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Unequal access to resources and opportunities for members of different socioeconomic groups</a:t>
                      </a:r>
                      <a:endParaRPr>
                        <a:solidFill>
                          <a:srgbClr val="202124"/>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688" name="Google Shape;688;p29">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9" name="Google Shape;689;p29">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0" name="Google Shape;690;p29">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1" name="Google Shape;691;p29">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2" name="Google Shape;692;p29">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3" name="Google Shape;693;p29">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4" name="Google Shape;694;p29">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5" name="Google Shape;695;p29">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6" name="Google Shape;696;p29">
            <a:hlinkClick action="ppaction://hlinksldjump" r:id="rId12"/>
          </p:cNvPr>
          <p:cNvSpPr txBox="1"/>
          <p:nvPr/>
        </p:nvSpPr>
        <p:spPr>
          <a:xfrm rot="5400000">
            <a:off x="714855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7" name="Google Shape;697;p29">
            <a:hlinkClick action="ppaction://hlinksldjump" r:id="rId13"/>
          </p:cNvPr>
          <p:cNvSpPr txBox="1"/>
          <p:nvPr/>
        </p:nvSpPr>
        <p:spPr>
          <a:xfrm rot="5400000">
            <a:off x="714855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8" name="Google Shape;698;p29">
            <a:hlinkClick action="ppaction://hlinksldjump" r:id="rId14"/>
          </p:cNvPr>
          <p:cNvSpPr txBox="1"/>
          <p:nvPr/>
        </p:nvSpPr>
        <p:spPr>
          <a:xfrm rot="5400000">
            <a:off x="714855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9" name="Google Shape;699;p29">
            <a:hlinkClick action="ppaction://hlinksldjump" r:id="rId15"/>
          </p:cNvPr>
          <p:cNvSpPr txBox="1"/>
          <p:nvPr/>
        </p:nvSpPr>
        <p:spPr>
          <a:xfrm rot="5400000">
            <a:off x="714855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0" name="Google Shape;700;p29">
            <a:hlinkClick action="ppaction://hlinksldjump" r:id="rId16"/>
          </p:cNvPr>
          <p:cNvSpPr txBox="1"/>
          <p:nvPr/>
        </p:nvSpPr>
        <p:spPr>
          <a:xfrm rot="5400000">
            <a:off x="714855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1" name="Google Shape;701;p29">
            <a:hlinkClick action="ppaction://hlinksldjump" r:id="rId17"/>
          </p:cNvPr>
          <p:cNvSpPr txBox="1"/>
          <p:nvPr/>
        </p:nvSpPr>
        <p:spPr>
          <a:xfrm rot="5400000">
            <a:off x="714855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2" name="Google Shape;702;p29">
            <a:hlinkClick action="ppaction://hlinksldjump" r:id="rId18"/>
          </p:cNvPr>
          <p:cNvSpPr txBox="1"/>
          <p:nvPr/>
        </p:nvSpPr>
        <p:spPr>
          <a:xfrm rot="5400000">
            <a:off x="714855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3" name="Google Shape;703;p29">
            <a:hlinkClick action="ppaction://hlinksldjump" r:id="rId19"/>
          </p:cNvPr>
          <p:cNvSpPr txBox="1"/>
          <p:nvPr/>
        </p:nvSpPr>
        <p:spPr>
          <a:xfrm rot="5400000">
            <a:off x="710550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2.1.1 - Identity Reflection</a:t>
            </a:r>
            <a:endParaRPr/>
          </a:p>
          <a:p>
            <a:pPr indent="0" lvl="0" marL="0" rtl="0" algn="l">
              <a:spcBef>
                <a:spcPts val="0"/>
              </a:spcBef>
              <a:spcAft>
                <a:spcPts val="0"/>
              </a:spcAft>
              <a:buNone/>
            </a:pPr>
            <a:r>
              <a:t/>
            </a:r>
            <a:endParaRPr/>
          </a:p>
        </p:txBody>
      </p:sp>
      <p:sp>
        <p:nvSpPr>
          <p:cNvPr id="709" name="Google Shape;709;p30"/>
          <p:cNvSpPr txBox="1"/>
          <p:nvPr>
            <p:ph idx="1" type="body"/>
          </p:nvPr>
        </p:nvSpPr>
        <p:spPr>
          <a:xfrm>
            <a:off x="374550" y="952500"/>
            <a:ext cx="6514500" cy="3335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ENGAGE: Activate Prior Knowledge</a:t>
            </a:r>
            <a:endParaRPr b="1"/>
          </a:p>
          <a:p>
            <a:pPr indent="0" lvl="0" marL="0" rtl="0" algn="l">
              <a:spcBef>
                <a:spcPts val="0"/>
              </a:spcBef>
              <a:spcAft>
                <a:spcPts val="0"/>
              </a:spcAft>
              <a:buNone/>
            </a:pPr>
            <a:r>
              <a:t/>
            </a:r>
            <a:endParaRPr sz="1500"/>
          </a:p>
          <a:p>
            <a:pPr indent="0" lvl="0" marL="0" rtl="0" algn="l">
              <a:lnSpc>
                <a:spcPct val="100000"/>
              </a:lnSpc>
              <a:spcBef>
                <a:spcPts val="0"/>
              </a:spcBef>
              <a:spcAft>
                <a:spcPts val="0"/>
              </a:spcAft>
              <a:buNone/>
            </a:pPr>
            <a:r>
              <a:rPr lang="en"/>
              <a:t>This </a:t>
            </a:r>
            <a:r>
              <a:rPr lang="en"/>
              <a:t>activity</a:t>
            </a:r>
            <a:r>
              <a:rPr lang="en"/>
              <a:t> is </a:t>
            </a:r>
            <a:r>
              <a:rPr lang="en">
                <a:solidFill>
                  <a:schemeClr val="hlink"/>
                </a:solidFill>
              </a:rPr>
              <a:t>adapted from the </a:t>
            </a:r>
            <a:r>
              <a:rPr lang="en" u="sng">
                <a:solidFill>
                  <a:schemeClr val="hlink"/>
                </a:solidFill>
                <a:hlinkClick r:id="rId3"/>
              </a:rPr>
              <a:t>University of Michigan Inclusive Teaching</a:t>
            </a:r>
            <a:r>
              <a:rPr lang="en"/>
              <a:t>.</a:t>
            </a:r>
            <a:endParaRPr/>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We are each a constellation of identities; this is true for teachers and students alike. Consider the list of possible social identity markers in the first row of the table below.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For each question, list the relevant identity markers. </a:t>
            </a:r>
            <a:endParaRPr>
              <a:solidFill>
                <a:schemeClr val="hlink"/>
              </a:solidFill>
            </a:endParaRPr>
          </a:p>
        </p:txBody>
      </p:sp>
      <p:graphicFrame>
        <p:nvGraphicFramePr>
          <p:cNvPr id="710" name="Google Shape;710;p30"/>
          <p:cNvGraphicFramePr/>
          <p:nvPr/>
        </p:nvGraphicFramePr>
        <p:xfrm>
          <a:off x="470350" y="4167572"/>
          <a:ext cx="3000000" cy="3000000"/>
        </p:xfrm>
        <a:graphic>
          <a:graphicData uri="http://schemas.openxmlformats.org/drawingml/2006/table">
            <a:tbl>
              <a:tblPr>
                <a:noFill/>
                <a:tableStyleId>{9F0515EE-3964-47E0-9E8B-9FF3161C2D9F}</a:tableStyleId>
              </a:tblPr>
              <a:tblGrid>
                <a:gridCol w="3209350"/>
                <a:gridCol w="3209350"/>
              </a:tblGrid>
              <a:tr h="1109600">
                <a:tc gridSpan="2">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first language  *  national origin  *  gender  *  age  </a:t>
                      </a:r>
                      <a:r>
                        <a:rPr b="1" lang="en" sz="1600">
                          <a:solidFill>
                            <a:srgbClr val="262626"/>
                          </a:solidFill>
                          <a:latin typeface="Poppins"/>
                          <a:ea typeface="Poppins"/>
                          <a:cs typeface="Poppins"/>
                          <a:sym typeface="Poppins"/>
                        </a:rPr>
                        <a:t>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sexual orientation  *  physical ability/disability  </a:t>
                      </a:r>
                      <a:r>
                        <a:rPr b="1" lang="en" sz="1600">
                          <a:solidFill>
                            <a:srgbClr val="262626"/>
                          </a:solidFill>
                          <a:latin typeface="Poppins"/>
                          <a:ea typeface="Poppins"/>
                          <a:cs typeface="Poppins"/>
                          <a:sym typeface="Poppins"/>
                        </a:rPr>
                        <a:t>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religious or spiritual affiliation  *  race  *  ethnicity    socioeconomic status  *  educational level</a:t>
                      </a:r>
                      <a:endParaRPr b="1" sz="1600">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hMerge="1"/>
              </a:tr>
              <a:tr h="885025">
                <a:tc>
                  <a:txBody>
                    <a:bodyPr/>
                    <a:lstStyle/>
                    <a:p>
                      <a:pPr indent="0" lvl="0" marL="0" rtl="0" algn="l">
                        <a:spcBef>
                          <a:spcPts val="0"/>
                        </a:spcBef>
                        <a:spcAft>
                          <a:spcPts val="0"/>
                        </a:spcAft>
                        <a:buNone/>
                      </a:pPr>
                      <a:r>
                        <a:rPr lang="en" sz="1500">
                          <a:solidFill>
                            <a:srgbClr val="262626"/>
                          </a:solidFill>
                          <a:latin typeface="Poppins"/>
                          <a:ea typeface="Poppins"/>
                          <a:cs typeface="Poppins"/>
                          <a:sym typeface="Poppins"/>
                        </a:rPr>
                        <a:t>Identities you think about most often:</a:t>
                      </a:r>
                      <a:endParaRPr sz="15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885025">
                <a:tc>
                  <a:txBody>
                    <a:bodyPr/>
                    <a:lstStyle/>
                    <a:p>
                      <a:pPr indent="0" lvl="0" marL="0" rtl="0" algn="l">
                        <a:spcBef>
                          <a:spcPts val="0"/>
                        </a:spcBef>
                        <a:spcAft>
                          <a:spcPts val="0"/>
                        </a:spcAft>
                        <a:buNone/>
                      </a:pPr>
                      <a:r>
                        <a:rPr lang="en" sz="1500">
                          <a:solidFill>
                            <a:srgbClr val="262626"/>
                          </a:solidFill>
                          <a:latin typeface="Poppins"/>
                          <a:ea typeface="Poppins"/>
                          <a:cs typeface="Poppins"/>
                          <a:sym typeface="Poppins"/>
                        </a:rPr>
                        <a:t>Identities you think about least often:</a:t>
                      </a:r>
                      <a:endParaRPr sz="15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885025">
                <a:tc>
                  <a:txBody>
                    <a:bodyPr/>
                    <a:lstStyle/>
                    <a:p>
                      <a:pPr indent="0" lvl="0" marL="0" rtl="0" algn="l">
                        <a:spcBef>
                          <a:spcPts val="0"/>
                        </a:spcBef>
                        <a:spcAft>
                          <a:spcPts val="0"/>
                        </a:spcAft>
                        <a:buNone/>
                      </a:pPr>
                      <a:r>
                        <a:rPr lang="en" sz="1500">
                          <a:solidFill>
                            <a:srgbClr val="262626"/>
                          </a:solidFill>
                          <a:latin typeface="Poppins"/>
                          <a:ea typeface="Poppins"/>
                          <a:cs typeface="Poppins"/>
                          <a:sym typeface="Poppins"/>
                        </a:rPr>
                        <a:t>Your own identities you would like to learn more about:</a:t>
                      </a:r>
                      <a:endParaRPr sz="15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885025">
                <a:tc>
                  <a:txBody>
                    <a:bodyPr/>
                    <a:lstStyle/>
                    <a:p>
                      <a:pPr indent="0" lvl="0" marL="0" rtl="0" algn="l">
                        <a:spcBef>
                          <a:spcPts val="0"/>
                        </a:spcBef>
                        <a:spcAft>
                          <a:spcPts val="0"/>
                        </a:spcAft>
                        <a:buNone/>
                      </a:pPr>
                      <a:r>
                        <a:rPr lang="en" sz="1500">
                          <a:solidFill>
                            <a:srgbClr val="262626"/>
                          </a:solidFill>
                          <a:latin typeface="Poppins"/>
                          <a:ea typeface="Poppins"/>
                          <a:cs typeface="Poppins"/>
                          <a:sym typeface="Poppins"/>
                        </a:rPr>
                        <a:t>Identities that have the greatest effect on how you perceive yourself:</a:t>
                      </a:r>
                      <a:endParaRPr sz="15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885025">
                <a:tc>
                  <a:txBody>
                    <a:bodyPr/>
                    <a:lstStyle/>
                    <a:p>
                      <a:pPr indent="0" lvl="0" marL="0" rtl="0" algn="l">
                        <a:spcBef>
                          <a:spcPts val="0"/>
                        </a:spcBef>
                        <a:spcAft>
                          <a:spcPts val="0"/>
                        </a:spcAft>
                        <a:buNone/>
                      </a:pPr>
                      <a:r>
                        <a:rPr lang="en" sz="1500">
                          <a:solidFill>
                            <a:srgbClr val="262626"/>
                          </a:solidFill>
                          <a:latin typeface="Poppins"/>
                          <a:ea typeface="Poppins"/>
                          <a:cs typeface="Poppins"/>
                          <a:sym typeface="Poppins"/>
                        </a:rPr>
                        <a:t>Identities that have the greatest effect on how others perceive you:</a:t>
                      </a:r>
                      <a:endParaRPr sz="15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11" name="Google Shape;711;p30">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2" name="Google Shape;712;p30">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3" name="Google Shape;713;p30">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4" name="Google Shape;714;p30">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5" name="Google Shape;715;p30">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6" name="Google Shape;716;p30">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7" name="Google Shape;717;p30">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8" name="Google Shape;718;p30">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9" name="Google Shape;719;p30">
            <a:hlinkClick action="ppaction://hlinksldjump" r:id="rId12"/>
          </p:cNvPr>
          <p:cNvSpPr txBox="1"/>
          <p:nvPr/>
        </p:nvSpPr>
        <p:spPr>
          <a:xfrm rot="5400000">
            <a:off x="7205700" y="44625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0" name="Google Shape;720;p30">
            <a:hlinkClick action="ppaction://hlinksldjump" r:id="rId13"/>
          </p:cNvPr>
          <p:cNvSpPr txBox="1"/>
          <p:nvPr/>
        </p:nvSpPr>
        <p:spPr>
          <a:xfrm rot="5400000">
            <a:off x="7205700" y="5722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1" name="Google Shape;721;p30">
            <a:hlinkClick action="ppaction://hlinksldjump" r:id="rId14"/>
          </p:cNvPr>
          <p:cNvSpPr txBox="1"/>
          <p:nvPr/>
        </p:nvSpPr>
        <p:spPr>
          <a:xfrm rot="5400000">
            <a:off x="7205700" y="6887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2" name="Google Shape;722;p30">
            <a:hlinkClick action="ppaction://hlinksldjump" r:id="rId15"/>
          </p:cNvPr>
          <p:cNvSpPr txBox="1"/>
          <p:nvPr/>
        </p:nvSpPr>
        <p:spPr>
          <a:xfrm rot="5400000">
            <a:off x="7205700" y="80520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3" name="Google Shape;723;p30">
            <a:hlinkClick action="ppaction://hlinksldjump" r:id="rId16"/>
          </p:cNvPr>
          <p:cNvSpPr txBox="1"/>
          <p:nvPr/>
        </p:nvSpPr>
        <p:spPr>
          <a:xfrm rot="5400000">
            <a:off x="7205700" y="91879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4" name="Google Shape;724;p30">
            <a:hlinkClick action="ppaction://hlinksldjump" r:id="rId17"/>
          </p:cNvPr>
          <p:cNvSpPr txBox="1"/>
          <p:nvPr/>
        </p:nvSpPr>
        <p:spPr>
          <a:xfrm rot="5400000">
            <a:off x="7205700" y="617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5" name="Google Shape;725;p30">
            <a:hlinkClick action="ppaction://hlinksldjump" r:id="rId18"/>
          </p:cNvPr>
          <p:cNvSpPr txBox="1"/>
          <p:nvPr/>
        </p:nvSpPr>
        <p:spPr>
          <a:xfrm rot="5400000">
            <a:off x="7205700" y="1839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6" name="Google Shape;726;p30">
            <a:hlinkClick action="ppaction://hlinksldjump" r:id="rId19"/>
          </p:cNvPr>
          <p:cNvSpPr txBox="1"/>
          <p:nvPr/>
        </p:nvSpPr>
        <p:spPr>
          <a:xfrm rot="5400000">
            <a:off x="7162650" y="31051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31"/>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2.1.2 - </a:t>
            </a:r>
            <a:r>
              <a:rPr lang="en" sz="3100"/>
              <a:t>Current CRSE Practices</a:t>
            </a:r>
            <a:endParaRPr sz="3100"/>
          </a:p>
        </p:txBody>
      </p:sp>
      <p:sp>
        <p:nvSpPr>
          <p:cNvPr id="732" name="Google Shape;732;p31"/>
          <p:cNvSpPr txBox="1"/>
          <p:nvPr>
            <p:ph idx="1" type="body"/>
          </p:nvPr>
        </p:nvSpPr>
        <p:spPr>
          <a:xfrm>
            <a:off x="374550" y="876300"/>
            <a:ext cx="6514500" cy="283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ESTABLISH: Reflection for Action</a:t>
            </a:r>
            <a:endParaRPr b="1"/>
          </a:p>
          <a:p>
            <a:pPr indent="0" lvl="0" marL="0" rtl="0" algn="l">
              <a:spcBef>
                <a:spcPts val="0"/>
              </a:spcBef>
              <a:spcAft>
                <a:spcPts val="0"/>
              </a:spcAft>
              <a:buNone/>
            </a:pPr>
            <a:r>
              <a:t/>
            </a:r>
            <a:endParaRPr b="1" sz="1065"/>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31152" lvl="0" marL="457200" rtl="0" algn="l">
              <a:lnSpc>
                <a:spcPct val="115000"/>
              </a:lnSpc>
              <a:spcBef>
                <a:spcPts val="0"/>
              </a:spcBef>
              <a:spcAft>
                <a:spcPts val="0"/>
              </a:spcAft>
              <a:buClr>
                <a:schemeClr val="hlink"/>
              </a:buClr>
              <a:buSzPct val="100000"/>
              <a:buFont typeface="Noto Sans Symbols"/>
              <a:buChar char="●"/>
            </a:pPr>
            <a:r>
              <a:rPr lang="en">
                <a:solidFill>
                  <a:schemeClr val="hlink"/>
                </a:solidFill>
              </a:rPr>
              <a:t>For each of the four principles of CRSE, identify an activity or routine in your in-person practice that is already culturally responsive. </a:t>
            </a:r>
            <a:endParaRPr>
              <a:solidFill>
                <a:schemeClr val="hlink"/>
              </a:solidFill>
            </a:endParaRPr>
          </a:p>
          <a:p>
            <a:pPr indent="-331152" lvl="0" marL="457200" rtl="0" algn="l">
              <a:lnSpc>
                <a:spcPct val="115000"/>
              </a:lnSpc>
              <a:spcBef>
                <a:spcPts val="0"/>
              </a:spcBef>
              <a:spcAft>
                <a:spcPts val="0"/>
              </a:spcAft>
              <a:buClr>
                <a:schemeClr val="hlink"/>
              </a:buClr>
              <a:buSzPct val="100000"/>
              <a:buFont typeface="Noto Sans Symbols"/>
              <a:buChar char="●"/>
            </a:pPr>
            <a:r>
              <a:rPr lang="en">
                <a:solidFill>
                  <a:schemeClr val="hlink"/>
                </a:solidFill>
              </a:rPr>
              <a:t>Then consider how the same activity or routine would look when shifting across learning environments (in-person, remote, and hybrid).</a:t>
            </a:r>
            <a:endParaRPr>
              <a:solidFill>
                <a:schemeClr val="hlink"/>
              </a:solidFill>
            </a:endParaRPr>
          </a:p>
          <a:p>
            <a:pPr indent="-331152" lvl="0" marL="457200" rtl="0" algn="l">
              <a:lnSpc>
                <a:spcPct val="115000"/>
              </a:lnSpc>
              <a:spcBef>
                <a:spcPts val="0"/>
              </a:spcBef>
              <a:spcAft>
                <a:spcPts val="0"/>
              </a:spcAft>
              <a:buClr>
                <a:schemeClr val="hlink"/>
              </a:buClr>
              <a:buSzPct val="100000"/>
              <a:buFont typeface="Noto Sans Symbols"/>
              <a:buChar char="●"/>
            </a:pPr>
            <a:r>
              <a:rPr lang="en">
                <a:solidFill>
                  <a:schemeClr val="hlink"/>
                </a:solidFill>
              </a:rPr>
              <a:t>You can delete the examples provided below to create space for your entries. </a:t>
            </a:r>
            <a:endParaRPr>
              <a:solidFill>
                <a:schemeClr val="hlink"/>
              </a:solidFill>
            </a:endParaRPr>
          </a:p>
        </p:txBody>
      </p:sp>
      <p:graphicFrame>
        <p:nvGraphicFramePr>
          <p:cNvPr id="733" name="Google Shape;733;p31"/>
          <p:cNvGraphicFramePr/>
          <p:nvPr/>
        </p:nvGraphicFramePr>
        <p:xfrm>
          <a:off x="374550" y="3881320"/>
          <a:ext cx="3000000" cy="3000000"/>
        </p:xfrm>
        <a:graphic>
          <a:graphicData uri="http://schemas.openxmlformats.org/drawingml/2006/table">
            <a:tbl>
              <a:tblPr>
                <a:noFill/>
                <a:tableStyleId>{9F0515EE-3964-47E0-9E8B-9FF3161C2D9F}</a:tableStyleId>
              </a:tblPr>
              <a:tblGrid>
                <a:gridCol w="2240150"/>
                <a:gridCol w="2240150"/>
                <a:gridCol w="2240150"/>
              </a:tblGrid>
              <a:tr h="6235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CRSE Principle</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Activity/Routine In My Current Practice</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Strategy for Shifting Across Learning Environments</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14273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Welcoming and Affirming Environments</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i="1" lang="en">
                          <a:latin typeface="Poppins"/>
                          <a:ea typeface="Poppins"/>
                          <a:cs typeface="Poppins"/>
                          <a:sym typeface="Poppins"/>
                        </a:rPr>
                        <a:t>Example: I post the phrase “Welcome, I’m glad you’re here” on the classroom door in every language spoken by my students.</a:t>
                      </a:r>
                      <a:endParaRPr>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i="1" lang="en">
                          <a:latin typeface="Poppins"/>
                          <a:ea typeface="Poppins"/>
                          <a:cs typeface="Poppins"/>
                          <a:sym typeface="Poppins"/>
                        </a:rPr>
                        <a:t>Example: I can post this in the announcements in our Google Classroom.</a:t>
                      </a:r>
                      <a:endParaRPr i="1">
                        <a:latin typeface="Poppins"/>
                        <a:ea typeface="Poppins"/>
                        <a:cs typeface="Poppins"/>
                        <a:sym typeface="Poppins"/>
                      </a:endParaRPr>
                    </a:p>
                    <a:p>
                      <a:pPr indent="0" lvl="0" marL="0" rtl="0" algn="l">
                        <a:spcBef>
                          <a:spcPts val="0"/>
                        </a:spcBef>
                        <a:spcAft>
                          <a:spcPts val="0"/>
                        </a:spcAft>
                        <a:buNone/>
                      </a:pPr>
                      <a:r>
                        <a:t/>
                      </a:r>
                      <a:endParaRPr>
                        <a:solidFill>
                          <a:srgbClr val="CC0000"/>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1806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High Expectations and Rigorous Instruction</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1806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Inclusive Curriculum and Assessment</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1806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Ongoing Professional Learning in CRSE Practices</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34" name="Google Shape;734;p31">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5" name="Google Shape;735;p31">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6" name="Google Shape;736;p31">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7" name="Google Shape;737;p31">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8" name="Google Shape;738;p31">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9" name="Google Shape;739;p31">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0" name="Google Shape;740;p31">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1" name="Google Shape;741;p31">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3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2.1.3 - </a:t>
            </a:r>
            <a:r>
              <a:rPr lang="en"/>
              <a:t>My Relationship to CRSE</a:t>
            </a:r>
            <a:endParaRPr/>
          </a:p>
          <a:p>
            <a:pPr indent="0" lvl="0" marL="0" rtl="0" algn="l">
              <a:spcBef>
                <a:spcPts val="0"/>
              </a:spcBef>
              <a:spcAft>
                <a:spcPts val="0"/>
              </a:spcAft>
              <a:buNone/>
            </a:pPr>
            <a:r>
              <a:t/>
            </a:r>
            <a:endParaRPr/>
          </a:p>
        </p:txBody>
      </p:sp>
      <p:sp>
        <p:nvSpPr>
          <p:cNvPr id="747" name="Google Shape;747;p32"/>
          <p:cNvSpPr txBox="1"/>
          <p:nvPr>
            <p:ph idx="1" type="body"/>
          </p:nvPr>
        </p:nvSpPr>
        <p:spPr>
          <a:xfrm>
            <a:off x="374550" y="1589875"/>
            <a:ext cx="6514500" cy="7993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In your own words, define CRSE in the box below.</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Identify an existing unit you teach where CRSE could be integrated in your curriculum across learning environments.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In which of the four principles of the CRSE framework does this unit need improvement?</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748" name="Google Shape;748;p3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749" name="Google Shape;749;p32"/>
          <p:cNvSpPr txBox="1"/>
          <p:nvPr/>
        </p:nvSpPr>
        <p:spPr>
          <a:xfrm>
            <a:off x="557550" y="4219800"/>
            <a:ext cx="6148500" cy="5571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YOUR NOTES: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
        <p:nvSpPr>
          <p:cNvPr id="750" name="Google Shape;750;p32">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1" name="Google Shape;751;p32">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2" name="Google Shape;752;p32">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3" name="Google Shape;753;p32">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4" name="Google Shape;754;p32">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5" name="Google Shape;755;p32">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6" name="Google Shape;756;p32">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7" name="Google Shape;757;p32">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grpSp>
        <p:nvGrpSpPr>
          <p:cNvPr id="762" name="Google Shape;762;p33"/>
          <p:cNvGrpSpPr/>
          <p:nvPr/>
        </p:nvGrpSpPr>
        <p:grpSpPr>
          <a:xfrm>
            <a:off x="224350" y="224350"/>
            <a:ext cx="7116900" cy="9597300"/>
            <a:chOff x="224350" y="224350"/>
            <a:chExt cx="7116900" cy="9597300"/>
          </a:xfrm>
        </p:grpSpPr>
        <p:sp>
          <p:nvSpPr>
            <p:cNvPr id="763" name="Google Shape;763;p33"/>
            <p:cNvSpPr/>
            <p:nvPr/>
          </p:nvSpPr>
          <p:spPr>
            <a:xfrm>
              <a:off x="224350" y="224350"/>
              <a:ext cx="6967500" cy="959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3"/>
            <p:cNvSpPr/>
            <p:nvPr/>
          </p:nvSpPr>
          <p:spPr>
            <a:xfrm rot="5400000">
              <a:off x="6936250" y="1866550"/>
              <a:ext cx="660600" cy="149400"/>
            </a:xfrm>
            <a:prstGeom prst="triangle">
              <a:avLst>
                <a:gd fmla="val 5088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5" name="Google Shape;765;p33"/>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02</a:t>
            </a:r>
            <a:endParaRPr/>
          </a:p>
        </p:txBody>
      </p:sp>
      <p:cxnSp>
        <p:nvCxnSpPr>
          <p:cNvPr id="766" name="Google Shape;766;p33"/>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767" name="Google Shape;767;p33"/>
          <p:cNvSpPr txBox="1"/>
          <p:nvPr>
            <p:ph idx="1" type="subTitle"/>
          </p:nvPr>
        </p:nvSpPr>
        <p:spPr>
          <a:xfrm>
            <a:off x="1520150" y="5855600"/>
            <a:ext cx="4403700" cy="186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Cultivating Welcoming and Affirming Communities Across Learning Environments</a:t>
            </a:r>
            <a:endParaRPr/>
          </a:p>
          <a:p>
            <a:pPr indent="0" lvl="0" marL="0" rtl="0" algn="ctr">
              <a:spcBef>
                <a:spcPts val="0"/>
              </a:spcBef>
              <a:spcAft>
                <a:spcPts val="0"/>
              </a:spcAft>
              <a:buNone/>
            </a:pPr>
            <a:r>
              <a:t/>
            </a:r>
            <a:endParaRPr/>
          </a:p>
        </p:txBody>
      </p:sp>
      <p:pic>
        <p:nvPicPr>
          <p:cNvPr id="768" name="Google Shape;768;p33">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769" name="Google Shape;769;p33">
            <a:hlinkClick action="ppaction://hlinksldjump" r:id="rId5"/>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0" name="Google Shape;770;p33">
            <a:hlinkClick action="ppaction://hlinksldjump" r:id="rId6"/>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1" name="Google Shape;771;p33">
            <a:hlinkClick action="ppaction://hlinksldjump" r:id="rId7"/>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2" name="Google Shape;772;p33">
            <a:hlinkClick action="ppaction://hlinksldjump" r:id="rId8"/>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3" name="Google Shape;773;p33">
            <a:hlinkClick action="ppaction://hlinksldjump" r:id="rId9"/>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4" name="Google Shape;774;p3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5" name="Google Shape;775;p33">
            <a:hlinkClick action="ppaction://hlinksldjump" r:id="rId11"/>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6" name="Google Shape;776;p33">
            <a:hlinkClick action="ppaction://hlinksldjump" r:id="rId12"/>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3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782" name="Google Shape;782;p3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783" name="Google Shape;783;p34"/>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656000"/>
                <a:gridCol w="2393850"/>
                <a:gridCol w="23938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Affirming Communities</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Communities that make a student feel seen, heard, valued, and supported in who they are so that they are comfortable enough to engage and contribute</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Belonging</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sense of feeling accepted, respected, valued, and supported</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Breakout Rooms</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digital space that allows students to engage in smaller groups</a:t>
                      </a:r>
                      <a:endParaRPr>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784" name="Google Shape;784;p34">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5" name="Google Shape;785;p34">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6" name="Google Shape;786;p34">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7" name="Google Shape;787;p34">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8" name="Google Shape;788;p34">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9" name="Google Shape;789;p34">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0" name="Google Shape;790;p34">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1" name="Google Shape;791;p34">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3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2.2.1 - </a:t>
            </a:r>
            <a:r>
              <a:rPr lang="en"/>
              <a:t>What Makes a Welcome Feel Warm?</a:t>
            </a:r>
            <a:r>
              <a:rPr lang="en"/>
              <a:t> </a:t>
            </a:r>
            <a:endParaRPr/>
          </a:p>
        </p:txBody>
      </p:sp>
      <p:sp>
        <p:nvSpPr>
          <p:cNvPr id="797" name="Google Shape;797;p35"/>
          <p:cNvSpPr txBox="1"/>
          <p:nvPr>
            <p:ph idx="1" type="body"/>
          </p:nvPr>
        </p:nvSpPr>
        <p:spPr>
          <a:xfrm>
            <a:off x="374550" y="1581675"/>
            <a:ext cx="6514500" cy="270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800"/>
          </a:p>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Reflect on your classroom experiences as a student and identify one in which your teacher made you feel welcomed and affirmed and another one in which you did not.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What made those two experiences so different? </a:t>
            </a:r>
            <a:endParaRPr>
              <a:solidFill>
                <a:schemeClr val="hlink"/>
              </a:solidFill>
            </a:endParaRPr>
          </a:p>
        </p:txBody>
      </p:sp>
      <p:graphicFrame>
        <p:nvGraphicFramePr>
          <p:cNvPr id="798" name="Google Shape;798;p35"/>
          <p:cNvGraphicFramePr/>
          <p:nvPr/>
        </p:nvGraphicFramePr>
        <p:xfrm>
          <a:off x="698100" y="4287975"/>
          <a:ext cx="3000000" cy="3000000"/>
        </p:xfrm>
        <a:graphic>
          <a:graphicData uri="http://schemas.openxmlformats.org/drawingml/2006/table">
            <a:tbl>
              <a:tblPr>
                <a:noFill/>
                <a:tableStyleId>{9F0515EE-3964-47E0-9E8B-9FF3161C2D9F}</a:tableStyleId>
              </a:tblPr>
              <a:tblGrid>
                <a:gridCol w="2933700"/>
                <a:gridCol w="2933700"/>
              </a:tblGrid>
              <a:tr h="381000">
                <a:tc>
                  <a:txBody>
                    <a:bodyPr/>
                    <a:lstStyle/>
                    <a:p>
                      <a:pPr indent="0" lvl="0" marL="0" rtl="0" algn="ctr">
                        <a:spcBef>
                          <a:spcPts val="0"/>
                        </a:spcBef>
                        <a:spcAft>
                          <a:spcPts val="0"/>
                        </a:spcAft>
                        <a:buNone/>
                      </a:pPr>
                      <a:r>
                        <a:rPr lang="en">
                          <a:latin typeface="Poppins Medium"/>
                          <a:ea typeface="Poppins Medium"/>
                          <a:cs typeface="Poppins Medium"/>
                          <a:sym typeface="Poppins Medium"/>
                        </a:rPr>
                        <a:t>Experience of Welcome/Affirmation</a:t>
                      </a:r>
                      <a:endParaRPr>
                        <a:latin typeface="Poppins Medium"/>
                        <a:ea typeface="Poppins Medium"/>
                        <a:cs typeface="Poppins Medium"/>
                        <a:sym typeface="Poppins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a:latin typeface="Poppins Medium"/>
                          <a:ea typeface="Poppins Medium"/>
                          <a:cs typeface="Poppins Medium"/>
                          <a:sym typeface="Poppins Medium"/>
                        </a:rPr>
                        <a:t>Absence of Welcome/Affirmation</a:t>
                      </a:r>
                      <a:endParaRPr>
                        <a:latin typeface="Poppins Medium"/>
                        <a:ea typeface="Poppins Medium"/>
                        <a:cs typeface="Poppins Medium"/>
                        <a:sym typeface="Poppins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Poppins Medium"/>
                          <a:ea typeface="Poppins Medium"/>
                          <a:cs typeface="Poppins Medium"/>
                          <a:sym typeface="Poppins Medium"/>
                        </a:rPr>
                        <a:t>Key Attributes/Contributing Factors</a:t>
                      </a:r>
                      <a:endParaRPr>
                        <a:latin typeface="Poppins Medium"/>
                        <a:ea typeface="Poppins Medium"/>
                        <a:cs typeface="Poppins Medium"/>
                        <a:sym typeface="Poppins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a:latin typeface="Poppins Medium"/>
                          <a:ea typeface="Poppins Medium"/>
                          <a:cs typeface="Poppins Medium"/>
                          <a:sym typeface="Poppins Medium"/>
                        </a:rPr>
                        <a:t>Key Attributes/Contributing Factors</a:t>
                      </a:r>
                      <a:endParaRPr>
                        <a:latin typeface="Poppins Medium"/>
                        <a:ea typeface="Poppins Medium"/>
                        <a:cs typeface="Poppins Medium"/>
                        <a:sym typeface="Poppins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799" name="Google Shape;799;p35">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0" name="Google Shape;800;p35">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1" name="Google Shape;801;p35">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2" name="Google Shape;802;p35">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3" name="Google Shape;803;p35">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4" name="Google Shape;804;p35">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5" name="Google Shape;805;p35">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6" name="Google Shape;806;p35">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36"/>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2.2.2 - </a:t>
            </a:r>
            <a:r>
              <a:rPr lang="en" sz="3100"/>
              <a:t>Affirming Community, Two Ways</a:t>
            </a:r>
            <a:endParaRPr sz="3100"/>
          </a:p>
        </p:txBody>
      </p:sp>
      <p:sp>
        <p:nvSpPr>
          <p:cNvPr id="812" name="Google Shape;812;p36"/>
          <p:cNvSpPr txBox="1"/>
          <p:nvPr>
            <p:ph idx="1" type="body"/>
          </p:nvPr>
        </p:nvSpPr>
        <p:spPr>
          <a:xfrm>
            <a:off x="374550" y="1545175"/>
            <a:ext cx="6514500" cy="187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ESTABLISH: Reflection for Action</a:t>
            </a:r>
            <a:endParaRPr b="1" sz="1800"/>
          </a:p>
          <a:p>
            <a:pPr indent="0" lvl="0" marL="0" rtl="0" algn="l">
              <a:lnSpc>
                <a:spcPct val="100000"/>
              </a:lnSpc>
              <a:spcBef>
                <a:spcPts val="0"/>
              </a:spcBef>
              <a:spcAft>
                <a:spcPts val="0"/>
              </a:spcAft>
              <a:buNone/>
            </a:pPr>
            <a:r>
              <a:rPr i="1" lang="en" sz="1800">
                <a:solidFill>
                  <a:schemeClr val="hlink"/>
                </a:solidFill>
              </a:rPr>
              <a:t>INSTRUCTIONS:</a:t>
            </a:r>
            <a:endParaRPr i="1" sz="1800">
              <a:solidFill>
                <a:schemeClr val="hlink"/>
              </a:solidFill>
            </a:endParaRPr>
          </a:p>
          <a:p>
            <a:pPr indent="0" lvl="0" marL="0" rtl="0" algn="l">
              <a:lnSpc>
                <a:spcPct val="115000"/>
              </a:lnSpc>
              <a:spcBef>
                <a:spcPts val="0"/>
              </a:spcBef>
              <a:spcAft>
                <a:spcPts val="0"/>
              </a:spcAft>
              <a:buNone/>
            </a:pPr>
            <a:r>
              <a:rPr lang="en" sz="1800">
                <a:solidFill>
                  <a:schemeClr val="hlink"/>
                </a:solidFill>
              </a:rPr>
              <a:t>Complete the following chart that highlights any distinctions in cultivating welcoming and affirming communities across learning environments.</a:t>
            </a:r>
            <a:endParaRPr sz="1800">
              <a:solidFill>
                <a:schemeClr val="hlink"/>
              </a:solidFill>
            </a:endParaRPr>
          </a:p>
        </p:txBody>
      </p:sp>
      <p:graphicFrame>
        <p:nvGraphicFramePr>
          <p:cNvPr id="813" name="Google Shape;813;p36"/>
          <p:cNvGraphicFramePr/>
          <p:nvPr/>
        </p:nvGraphicFramePr>
        <p:xfrm>
          <a:off x="538125" y="3423195"/>
          <a:ext cx="3000000" cy="3000000"/>
        </p:xfrm>
        <a:graphic>
          <a:graphicData uri="http://schemas.openxmlformats.org/drawingml/2006/table">
            <a:tbl>
              <a:tblPr>
                <a:noFill/>
                <a:tableStyleId>{9F0515EE-3964-47E0-9E8B-9FF3161C2D9F}</a:tableStyleId>
              </a:tblPr>
              <a:tblGrid>
                <a:gridCol w="2231575"/>
                <a:gridCol w="1955800"/>
                <a:gridCol w="1955800"/>
              </a:tblGrid>
              <a:tr h="573500">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Physical Classroom</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Virtual </a:t>
                      </a:r>
                      <a:endParaRPr b="1" sz="1500">
                        <a:solidFill>
                          <a:srgbClr val="262626"/>
                        </a:solidFill>
                        <a:latin typeface="Poppins"/>
                        <a:ea typeface="Poppins"/>
                        <a:cs typeface="Poppins"/>
                        <a:sym typeface="Poppins"/>
                      </a:endParaRPr>
                    </a:p>
                    <a:p>
                      <a:pPr indent="0" lvl="0" marL="0" rtl="0" algn="ctr">
                        <a:spcBef>
                          <a:spcPts val="0"/>
                        </a:spcBef>
                        <a:spcAft>
                          <a:spcPts val="0"/>
                        </a:spcAft>
                        <a:buNone/>
                      </a:pPr>
                      <a:r>
                        <a:rPr b="1" lang="en" sz="1500">
                          <a:solidFill>
                            <a:srgbClr val="262626"/>
                          </a:solidFill>
                          <a:latin typeface="Poppins"/>
                          <a:ea typeface="Poppins"/>
                          <a:cs typeface="Poppins"/>
                          <a:sym typeface="Poppins"/>
                        </a:rPr>
                        <a:t>Classroom</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1310675">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Entering/Exiting the Classroom</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310675">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Visual Aesthetic and Appeal of the Space</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310675">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Beginning of Year “Getting to Know You” Activities - Whole Class </a:t>
                      </a:r>
                      <a:r>
                        <a:rPr lang="en" sz="1500">
                          <a:solidFill>
                            <a:srgbClr val="262626"/>
                          </a:solidFill>
                          <a:latin typeface="Poppins"/>
                          <a:ea typeface="Poppins"/>
                          <a:cs typeface="Poppins"/>
                          <a:sym typeface="Poppins"/>
                        </a:rPr>
                        <a:t>(e.g., icebreakers)</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695525">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Relationship Building Activities - Whole Class </a:t>
                      </a:r>
                      <a:r>
                        <a:rPr lang="en" sz="1500">
                          <a:solidFill>
                            <a:srgbClr val="262626"/>
                          </a:solidFill>
                          <a:latin typeface="Poppins"/>
                          <a:ea typeface="Poppins"/>
                          <a:cs typeface="Poppins"/>
                          <a:sym typeface="Poppins"/>
                        </a:rPr>
                        <a:t>(e.g., trust building, strengthening personal connections)</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814" name="Google Shape;814;p3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815" name="Google Shape;815;p36">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6" name="Google Shape;816;p36">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7" name="Google Shape;817;p36">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8" name="Google Shape;818;p36">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9" name="Google Shape;819;p36">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0" name="Google Shape;820;p36">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1" name="Google Shape;821;p36">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2" name="Google Shape;822;p36">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37"/>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2.2.2 - </a:t>
            </a:r>
            <a:r>
              <a:rPr lang="en" sz="3100"/>
              <a:t>Affirming Community, Two Ways (Continued)</a:t>
            </a:r>
            <a:endParaRPr sz="3100"/>
          </a:p>
        </p:txBody>
      </p:sp>
      <p:graphicFrame>
        <p:nvGraphicFramePr>
          <p:cNvPr id="828" name="Google Shape;828;p37"/>
          <p:cNvGraphicFramePr/>
          <p:nvPr/>
        </p:nvGraphicFramePr>
        <p:xfrm>
          <a:off x="538125" y="1717808"/>
          <a:ext cx="3000000" cy="3000000"/>
        </p:xfrm>
        <a:graphic>
          <a:graphicData uri="http://schemas.openxmlformats.org/drawingml/2006/table">
            <a:tbl>
              <a:tblPr>
                <a:noFill/>
                <a:tableStyleId>{9F0515EE-3964-47E0-9E8B-9FF3161C2D9F}</a:tableStyleId>
              </a:tblPr>
              <a:tblGrid>
                <a:gridCol w="1955800"/>
                <a:gridCol w="1955800"/>
                <a:gridCol w="1955800"/>
              </a:tblGrid>
              <a:tr h="291975">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Physical Classroom</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Virtual </a:t>
                      </a:r>
                      <a:endParaRPr b="1" sz="1500">
                        <a:solidFill>
                          <a:srgbClr val="262626"/>
                        </a:solidFill>
                        <a:latin typeface="Poppins"/>
                        <a:ea typeface="Poppins"/>
                        <a:cs typeface="Poppins"/>
                        <a:sym typeface="Poppins"/>
                      </a:endParaRPr>
                    </a:p>
                    <a:p>
                      <a:pPr indent="0" lvl="0" marL="0" rtl="0" algn="ctr">
                        <a:spcBef>
                          <a:spcPts val="0"/>
                        </a:spcBef>
                        <a:spcAft>
                          <a:spcPts val="0"/>
                        </a:spcAft>
                        <a:buNone/>
                      </a:pPr>
                      <a:r>
                        <a:rPr b="1" lang="en" sz="1500">
                          <a:solidFill>
                            <a:srgbClr val="262626"/>
                          </a:solidFill>
                          <a:latin typeface="Poppins"/>
                          <a:ea typeface="Poppins"/>
                          <a:cs typeface="Poppins"/>
                          <a:sym typeface="Poppins"/>
                        </a:rPr>
                        <a:t>Classroom</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2047250">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Relationship Building Activities - Teacher and Student </a:t>
                      </a:r>
                      <a:r>
                        <a:rPr lang="en" sz="1500">
                          <a:solidFill>
                            <a:srgbClr val="262626"/>
                          </a:solidFill>
                          <a:latin typeface="Poppins"/>
                          <a:ea typeface="Poppins"/>
                          <a:cs typeface="Poppins"/>
                          <a:sym typeface="Poppins"/>
                        </a:rPr>
                        <a:t>(e.g., trust building, strengthening personal connections via check-ins)</a:t>
                      </a:r>
                      <a:endParaRPr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2047250">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Showcasing Exemplary Student Work</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2047250">
                <a:tc>
                  <a:txBody>
                    <a:bodyPr/>
                    <a:lstStyle/>
                    <a:p>
                      <a:pPr indent="0" lvl="0" marL="0" rtl="0" algn="l">
                        <a:spcBef>
                          <a:spcPts val="0"/>
                        </a:spcBef>
                        <a:spcAft>
                          <a:spcPts val="0"/>
                        </a:spcAft>
                        <a:buNone/>
                      </a:pPr>
                      <a:r>
                        <a:rPr b="1" lang="en" sz="1500">
                          <a:solidFill>
                            <a:srgbClr val="262626"/>
                          </a:solidFill>
                          <a:latin typeface="Poppins"/>
                          <a:ea typeface="Poppins"/>
                          <a:cs typeface="Poppins"/>
                          <a:sym typeface="Poppins"/>
                        </a:rPr>
                        <a:t>Submission of Assignments and Feedback Loops</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829" name="Google Shape;829;p37">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0" name="Google Shape;830;p37">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1" name="Google Shape;831;p37">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2" name="Google Shape;832;p37">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3" name="Google Shape;833;p37">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4" name="Google Shape;834;p37">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5" name="Google Shape;835;p37">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6" name="Google Shape;836;p37">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3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2.2.3 - </a:t>
            </a:r>
            <a:r>
              <a:rPr lang="en"/>
              <a:t>My Plan For a Welcoming and Affirming Community</a:t>
            </a:r>
            <a:endParaRPr/>
          </a:p>
          <a:p>
            <a:pPr indent="0" lvl="0" marL="0" rtl="0" algn="l">
              <a:spcBef>
                <a:spcPts val="0"/>
              </a:spcBef>
              <a:spcAft>
                <a:spcPts val="0"/>
              </a:spcAft>
              <a:buNone/>
            </a:pPr>
            <a:r>
              <a:t/>
            </a:r>
            <a:endParaRPr/>
          </a:p>
        </p:txBody>
      </p:sp>
      <p:sp>
        <p:nvSpPr>
          <p:cNvPr id="842" name="Google Shape;842;p38"/>
          <p:cNvSpPr txBox="1"/>
          <p:nvPr>
            <p:ph idx="1" type="body"/>
          </p:nvPr>
        </p:nvSpPr>
        <p:spPr>
          <a:xfrm>
            <a:off x="374550" y="1589875"/>
            <a:ext cx="6514500" cy="4076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a:t>
            </a:r>
            <a:r>
              <a:rPr i="1" lang="en" sz="1700">
                <a:solidFill>
                  <a:schemeClr val="hlink"/>
                </a:solidFill>
              </a:rPr>
              <a:t>NSTRUCTIONS:</a:t>
            </a:r>
            <a:endParaRPr i="1"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Because cultivating a welcoming and affirming community is not a “one-and-done” job, it’s important to be intentional and consistent with our efforts. Using the unit you selected in activity 2.1.3, develop a plan that highlights ways to cultivate community and belonging within your classroom throughout the unit.</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Consider the arrangement of the classroom environment (physical or virtual), classroom norms and routines, and methods for cultivating connections teacher-to-learner and between learners.</a:t>
            </a:r>
            <a:endParaRPr sz="1700">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843" name="Google Shape;843;p38"/>
          <p:cNvPicPr preferRelativeResize="0"/>
          <p:nvPr/>
        </p:nvPicPr>
        <p:blipFill>
          <a:blip r:embed="rId3">
            <a:alphaModFix/>
          </a:blip>
          <a:stretch>
            <a:fillRect/>
          </a:stretch>
        </p:blipFill>
        <p:spPr>
          <a:xfrm>
            <a:off x="6056625" y="33625"/>
            <a:ext cx="1158600" cy="1158600"/>
          </a:xfrm>
          <a:prstGeom prst="rect">
            <a:avLst/>
          </a:prstGeom>
          <a:noFill/>
          <a:ln>
            <a:noFill/>
          </a:ln>
        </p:spPr>
      </p:pic>
      <p:graphicFrame>
        <p:nvGraphicFramePr>
          <p:cNvPr id="844" name="Google Shape;844;p38"/>
          <p:cNvGraphicFramePr/>
          <p:nvPr/>
        </p:nvGraphicFramePr>
        <p:xfrm>
          <a:off x="374550" y="4934825"/>
          <a:ext cx="3000000" cy="3000000"/>
        </p:xfrm>
        <a:graphic>
          <a:graphicData uri="http://schemas.openxmlformats.org/drawingml/2006/table">
            <a:tbl>
              <a:tblPr>
                <a:noFill/>
                <a:tableStyleId>{9F0515EE-3964-47E0-9E8B-9FF3161C2D9F}</a:tableStyleId>
              </a:tblPr>
              <a:tblGrid>
                <a:gridCol w="6664975"/>
              </a:tblGrid>
              <a:tr h="94375">
                <a:tc>
                  <a:txBody>
                    <a:bodyPr/>
                    <a:lstStyle/>
                    <a:p>
                      <a:pPr indent="0" lvl="0" marL="0" rtl="0" algn="ctr">
                        <a:spcBef>
                          <a:spcPts val="0"/>
                        </a:spcBef>
                        <a:spcAft>
                          <a:spcPts val="0"/>
                        </a:spcAft>
                        <a:buNone/>
                      </a:pPr>
                      <a:r>
                        <a:rPr lang="en" sz="2300">
                          <a:latin typeface="Caveat Medium"/>
                          <a:ea typeface="Caveat Medium"/>
                          <a:cs typeface="Caveat Medium"/>
                          <a:sym typeface="Caveat Medium"/>
                        </a:rPr>
                        <a:t>Unit Description </a:t>
                      </a:r>
                      <a:endParaRPr sz="2300">
                        <a:latin typeface="Caveat Medium"/>
                        <a:ea typeface="Caveat Medium"/>
                        <a:cs typeface="Caveat Medium"/>
                        <a:sym typeface="Caveat Medium"/>
                      </a:endParaRPr>
                    </a:p>
                  </a:txBody>
                  <a:tcPr marT="91425" marB="91425" marR="91425" marL="91425">
                    <a:solidFill>
                      <a:schemeClr val="lt1"/>
                    </a:solidFill>
                  </a:tcPr>
                </a:tc>
              </a:tr>
              <a:tr h="1049050">
                <a:tc>
                  <a:txBody>
                    <a:bodyPr/>
                    <a:lstStyle/>
                    <a:p>
                      <a:pPr indent="0" lvl="0" marL="0" rtl="0" algn="l">
                        <a:spcBef>
                          <a:spcPts val="0"/>
                        </a:spcBef>
                        <a:spcAft>
                          <a:spcPts val="0"/>
                        </a:spcAft>
                        <a:buNone/>
                      </a:pPr>
                      <a:r>
                        <a:t/>
                      </a:r>
                      <a:endParaRPr>
                        <a:latin typeface="Poppins Medium"/>
                        <a:ea typeface="Poppins Medium"/>
                        <a:cs typeface="Poppins Medium"/>
                        <a:sym typeface="Poppins Medium"/>
                      </a:endParaRPr>
                    </a:p>
                  </a:txBody>
                  <a:tcPr marT="91425" marB="91425" marR="91425" marL="91425"/>
                </a:tc>
              </a:tr>
              <a:tr h="513025">
                <a:tc>
                  <a:txBody>
                    <a:bodyPr/>
                    <a:lstStyle/>
                    <a:p>
                      <a:pPr indent="0" lvl="0" marL="0" rtl="0" algn="ctr">
                        <a:spcBef>
                          <a:spcPts val="0"/>
                        </a:spcBef>
                        <a:spcAft>
                          <a:spcPts val="0"/>
                        </a:spcAft>
                        <a:buNone/>
                      </a:pPr>
                      <a:r>
                        <a:rPr lang="en" sz="2300">
                          <a:solidFill>
                            <a:schemeClr val="hlink"/>
                          </a:solidFill>
                          <a:latin typeface="Caveat Medium"/>
                          <a:ea typeface="Caveat Medium"/>
                          <a:cs typeface="Caveat Medium"/>
                          <a:sym typeface="Caveat Medium"/>
                        </a:rPr>
                        <a:t>Specific Ways to Cultivate Community and Belonging Throughout This Unit </a:t>
                      </a:r>
                      <a:endParaRPr sz="2300">
                        <a:solidFill>
                          <a:schemeClr val="hlink"/>
                        </a:solidFill>
                        <a:latin typeface="Caveat Medium"/>
                        <a:ea typeface="Caveat Medium"/>
                        <a:cs typeface="Caveat Medium"/>
                        <a:sym typeface="Caveat Medium"/>
                      </a:endParaRPr>
                    </a:p>
                  </a:txBody>
                  <a:tcPr marT="91425" marB="91425" marR="91425" marL="91425">
                    <a:solidFill>
                      <a:schemeClr val="lt1"/>
                    </a:solidFill>
                  </a:tcPr>
                </a:tc>
              </a:tr>
              <a:tr h="1049050">
                <a:tc>
                  <a:txBody>
                    <a:bodyPr/>
                    <a:lstStyle/>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tc>
              </a:tr>
            </a:tbl>
          </a:graphicData>
        </a:graphic>
      </p:graphicFrame>
      <p:sp>
        <p:nvSpPr>
          <p:cNvPr id="845" name="Google Shape;845;p38">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6" name="Google Shape;846;p38">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7" name="Google Shape;847;p38">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8" name="Google Shape;848;p38">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9" name="Google Shape;849;p38">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0" name="Google Shape;850;p38">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1" name="Google Shape;851;p38">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2" name="Google Shape;852;p38">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246" name="Google Shape;246;p21"/>
          <p:cNvSpPr txBox="1"/>
          <p:nvPr>
            <p:ph idx="1" type="body"/>
          </p:nvPr>
        </p:nvSpPr>
        <p:spPr>
          <a:xfrm>
            <a:off x="374550" y="1131925"/>
            <a:ext cx="6514500" cy="84513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2135"/>
              <a:t>Welcome to your Digital Workbook!</a:t>
            </a:r>
            <a:endParaRPr b="1" sz="2135"/>
          </a:p>
          <a:p>
            <a:pPr indent="0" lvl="0" marL="0" rtl="0" algn="l">
              <a:spcBef>
                <a:spcPts val="0"/>
              </a:spcBef>
              <a:spcAft>
                <a:spcPts val="0"/>
              </a:spcAft>
              <a:buNone/>
            </a:pPr>
            <a:r>
              <a:t/>
            </a:r>
            <a:endParaRPr sz="2050"/>
          </a:p>
          <a:p>
            <a:pPr indent="0" lvl="0" marL="0" rtl="0" algn="l">
              <a:spcBef>
                <a:spcPts val="0"/>
              </a:spcBef>
              <a:spcAft>
                <a:spcPts val="0"/>
              </a:spcAft>
              <a:buNone/>
            </a:pPr>
            <a:r>
              <a:rPr lang="en" sz="2050"/>
              <a:t>This digital </a:t>
            </a:r>
            <a:r>
              <a:rPr lang="en" sz="2050"/>
              <a:t>workbook</a:t>
            </a:r>
            <a:r>
              <a:rPr lang="en" sz="2050"/>
              <a:t> is your place to complete the activities for </a:t>
            </a:r>
            <a:r>
              <a:rPr lang="en" sz="2050"/>
              <a:t>Module 2: </a:t>
            </a:r>
            <a:r>
              <a:rPr lang="en" sz="2050"/>
              <a:t>Culturally Responsive-Sustaining Education Across Learning Environments</a:t>
            </a:r>
            <a:r>
              <a:rPr lang="en" sz="2050"/>
              <a:t>.</a:t>
            </a:r>
            <a:r>
              <a:rPr lang="en" sz="2050"/>
              <a:t> This workbook is a living document </a:t>
            </a:r>
            <a:r>
              <a:rPr i="1" lang="en" sz="2050"/>
              <a:t>for your own </a:t>
            </a:r>
            <a:r>
              <a:rPr i="1" lang="en" sz="2050"/>
              <a:t>personal</a:t>
            </a:r>
            <a:r>
              <a:rPr i="1" lang="en" sz="2050"/>
              <a:t> use and learning.</a:t>
            </a:r>
            <a:r>
              <a:rPr lang="en" sz="2050"/>
              <a:t> Your notes and your work within this resource are </a:t>
            </a:r>
            <a:r>
              <a:rPr lang="en" sz="2050"/>
              <a:t>visible</a:t>
            </a:r>
            <a:r>
              <a:rPr lang="en" sz="2050"/>
              <a:t> </a:t>
            </a:r>
            <a:r>
              <a:rPr lang="en" sz="2050"/>
              <a:t>only </a:t>
            </a:r>
            <a:r>
              <a:rPr lang="en" sz="2050"/>
              <a:t>to you. </a:t>
            </a:r>
            <a:endParaRPr sz="2050"/>
          </a:p>
          <a:p>
            <a:pPr indent="0" lvl="0" marL="0" rtl="0" algn="l">
              <a:spcBef>
                <a:spcPts val="0"/>
              </a:spcBef>
              <a:spcAft>
                <a:spcPts val="0"/>
              </a:spcAft>
              <a:buNone/>
            </a:pPr>
            <a:r>
              <a:t/>
            </a:r>
            <a:endParaRPr sz="2050"/>
          </a:p>
          <a:p>
            <a:pPr indent="0" lvl="0" marL="0" rtl="0" algn="l">
              <a:spcBef>
                <a:spcPts val="0"/>
              </a:spcBef>
              <a:spcAft>
                <a:spcPts val="0"/>
              </a:spcAft>
              <a:buClr>
                <a:schemeClr val="hlink"/>
              </a:buClr>
              <a:buSzPct val="53658"/>
              <a:buFont typeface="Arial"/>
              <a:buNone/>
            </a:pPr>
            <a:r>
              <a:rPr lang="en" sz="2050"/>
              <a:t>If using Google Slides your changes will update automatically. If you choose to convert to PPT remember to save your work! </a:t>
            </a:r>
            <a:endParaRPr sz="2050"/>
          </a:p>
          <a:p>
            <a:pPr indent="0" lvl="0" marL="0" rtl="0" algn="l">
              <a:spcBef>
                <a:spcPts val="0"/>
              </a:spcBef>
              <a:spcAft>
                <a:spcPts val="0"/>
              </a:spcAft>
              <a:buClr>
                <a:schemeClr val="hlink"/>
              </a:buClr>
              <a:buSzPct val="53658"/>
              <a:buFont typeface="Arial"/>
              <a:buNone/>
            </a:pPr>
            <a:r>
              <a:t/>
            </a:r>
            <a:endParaRPr sz="2050"/>
          </a:p>
          <a:p>
            <a:pPr indent="0" lvl="0" marL="0" rtl="0" algn="l">
              <a:spcBef>
                <a:spcPts val="0"/>
              </a:spcBef>
              <a:spcAft>
                <a:spcPts val="0"/>
              </a:spcAft>
              <a:buClr>
                <a:schemeClr val="hlink"/>
              </a:buClr>
              <a:buSzPct val="53658"/>
              <a:buFont typeface="Arial"/>
              <a:buNone/>
            </a:pPr>
            <a:r>
              <a:rPr lang="en" sz="2050"/>
              <a:t>This module has a total of 8 sessions. As you complete each session within the TALE Academy, you will return to and use this digital workbook to complete the activities assigned to you. </a:t>
            </a:r>
            <a:endParaRPr sz="2050"/>
          </a:p>
          <a:p>
            <a:pPr indent="0" lvl="0" marL="0" rtl="0" algn="l">
              <a:spcBef>
                <a:spcPts val="0"/>
              </a:spcBef>
              <a:spcAft>
                <a:spcPts val="0"/>
              </a:spcAft>
              <a:buClr>
                <a:schemeClr val="hlink"/>
              </a:buClr>
              <a:buSzPct val="53658"/>
              <a:buFont typeface="Arial"/>
              <a:buNone/>
            </a:pPr>
            <a:r>
              <a:t/>
            </a:r>
            <a:endParaRPr sz="2050"/>
          </a:p>
          <a:p>
            <a:pPr indent="0" lvl="0" marL="0" rtl="0" algn="l">
              <a:spcBef>
                <a:spcPts val="0"/>
              </a:spcBef>
              <a:spcAft>
                <a:spcPts val="0"/>
              </a:spcAft>
              <a:buClr>
                <a:schemeClr val="hlink"/>
              </a:buClr>
              <a:buSzPct val="53658"/>
              <a:buFont typeface="Arial"/>
              <a:buNone/>
            </a:pPr>
            <a:r>
              <a:rPr lang="en" sz="2050"/>
              <a:t>Advance to the next page to learn some tips for using this workbook. </a:t>
            </a:r>
            <a:endParaRPr sz="2050"/>
          </a:p>
          <a:p>
            <a:pPr indent="0" lvl="0" marL="0" rtl="0" algn="l">
              <a:spcBef>
                <a:spcPts val="0"/>
              </a:spcBef>
              <a:spcAft>
                <a:spcPts val="0"/>
              </a:spcAft>
              <a:buClr>
                <a:schemeClr val="hlink"/>
              </a:buClr>
              <a:buSzPct val="53658"/>
              <a:buFont typeface="Arial"/>
              <a:buNone/>
            </a:pPr>
            <a:r>
              <a:t/>
            </a:r>
            <a:endParaRPr sz="2050"/>
          </a:p>
          <a:p>
            <a:pPr indent="0" lvl="0" marL="0" rtl="0" algn="l">
              <a:spcBef>
                <a:spcPts val="0"/>
              </a:spcBef>
              <a:spcAft>
                <a:spcPts val="0"/>
              </a:spcAft>
              <a:buClr>
                <a:schemeClr val="hlink"/>
              </a:buClr>
              <a:buSzPct val="53658"/>
              <a:buFont typeface="Arial"/>
              <a:buNone/>
            </a:pPr>
            <a:r>
              <a:rPr lang="en" sz="2050"/>
              <a:t>Enjoy the learning journey!</a:t>
            </a:r>
            <a:endParaRPr sz="2050"/>
          </a:p>
        </p:txBody>
      </p:sp>
      <p:sp>
        <p:nvSpPr>
          <p:cNvPr id="247" name="Google Shape;247;p21">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8" name="Google Shape;248;p21">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 name="Google Shape;249;p21">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0" name="Google Shape;250;p21">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1" name="Google Shape;251;p21">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2" name="Google Shape;252;p21">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3" name="Google Shape;253;p21">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4" name="Google Shape;254;p21">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grpSp>
        <p:nvGrpSpPr>
          <p:cNvPr id="857" name="Google Shape;857;p39"/>
          <p:cNvGrpSpPr/>
          <p:nvPr/>
        </p:nvGrpSpPr>
        <p:grpSpPr>
          <a:xfrm>
            <a:off x="224350" y="224350"/>
            <a:ext cx="7116900" cy="9597300"/>
            <a:chOff x="224350" y="224350"/>
            <a:chExt cx="7116900" cy="9597300"/>
          </a:xfrm>
        </p:grpSpPr>
        <p:sp>
          <p:nvSpPr>
            <p:cNvPr id="858" name="Google Shape;858;p39"/>
            <p:cNvSpPr/>
            <p:nvPr/>
          </p:nvSpPr>
          <p:spPr>
            <a:xfrm>
              <a:off x="224350" y="224350"/>
              <a:ext cx="6967500" cy="9597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9"/>
            <p:cNvSpPr/>
            <p:nvPr/>
          </p:nvSpPr>
          <p:spPr>
            <a:xfrm rot="5400000">
              <a:off x="6936250" y="3065350"/>
              <a:ext cx="660600" cy="149400"/>
            </a:xfrm>
            <a:prstGeom prst="triangle">
              <a:avLst>
                <a:gd fmla="val 5088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0" name="Google Shape;860;p39"/>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03</a:t>
            </a:r>
            <a:endParaRPr/>
          </a:p>
        </p:txBody>
      </p:sp>
      <p:cxnSp>
        <p:nvCxnSpPr>
          <p:cNvPr id="861" name="Google Shape;861;p39"/>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862" name="Google Shape;862;p39">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863" name="Google Shape;863;p39"/>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Seat At The Table:</a:t>
            </a:r>
            <a:endParaRPr/>
          </a:p>
          <a:p>
            <a:pPr indent="0" lvl="0" marL="0" rtl="0" algn="ctr">
              <a:spcBef>
                <a:spcPts val="0"/>
              </a:spcBef>
              <a:spcAft>
                <a:spcPts val="0"/>
              </a:spcAft>
              <a:buNone/>
            </a:pPr>
            <a:r>
              <a:rPr lang="en"/>
              <a:t>Student-Centered Approaches to Engage and Empower</a:t>
            </a:r>
            <a:endParaRPr/>
          </a:p>
          <a:p>
            <a:pPr indent="0" lvl="0" marL="0" rtl="0" algn="ctr">
              <a:spcBef>
                <a:spcPts val="0"/>
              </a:spcBef>
              <a:spcAft>
                <a:spcPts val="0"/>
              </a:spcAft>
              <a:buNone/>
            </a:pPr>
            <a:r>
              <a:t/>
            </a:r>
            <a:endParaRPr/>
          </a:p>
        </p:txBody>
      </p:sp>
      <p:sp>
        <p:nvSpPr>
          <p:cNvPr id="864" name="Google Shape;864;p39">
            <a:hlinkClick action="ppaction://hlinksldjump" r:id="rId5"/>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5" name="Google Shape;865;p39">
            <a:hlinkClick action="ppaction://hlinksldjump" r:id="rId6"/>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6" name="Google Shape;866;p39">
            <a:hlinkClick action="ppaction://hlinksldjump" r:id="rId7"/>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7" name="Google Shape;867;p39">
            <a:hlinkClick action="ppaction://hlinksldjump" r:id="rId8"/>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8" name="Google Shape;868;p39">
            <a:hlinkClick action="ppaction://hlinksldjump" r:id="rId9"/>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9" name="Google Shape;869;p3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0" name="Google Shape;870;p39">
            <a:hlinkClick action="ppaction://hlinksldjump" r:id="rId11"/>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1" name="Google Shape;871;p39">
            <a:hlinkClick action="ppaction://hlinksldjump" r:id="rId12"/>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4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877" name="Google Shape;877;p40"/>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878" name="Google Shape;878;p40"/>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656000"/>
                <a:gridCol w="2393850"/>
                <a:gridCol w="23938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Growth Mindset</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The belief that success depends upon time and effort</a:t>
                      </a:r>
                      <a:endParaRPr>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Implicit Bias</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The attitudes or stereotypes that affect our understanding, actions, and decisions </a:t>
                      </a:r>
                      <a:endParaRPr>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Intersecting Identities</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A concept that describes the ways in which systems of inequality based on gender, race, ethnicity, sexual orientation, gender identity, disability, class, and other forms of discrimination intersect to create unique dynamics and effects</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6863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Privilege</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An unearned right, benefit, or immunity or societal advantage experienced by an individual or group</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949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Productive Struggle</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The process of effortful learning that develops perseverance, risk-taking and creative problem-solving</a:t>
                      </a:r>
                      <a:endParaRPr>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409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Warm Demander</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Teachers who demonstrate high-warmth and high-demand practices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879" name="Google Shape;879;p40">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0" name="Google Shape;880;p40">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1" name="Google Shape;881;p40">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2" name="Google Shape;882;p40">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3" name="Google Shape;883;p40">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4" name="Google Shape;884;p40">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5" name="Google Shape;885;p40">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6" name="Google Shape;886;p40">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4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2.3.1 - Finding Our Focus</a:t>
            </a:r>
            <a:endParaRPr/>
          </a:p>
        </p:txBody>
      </p:sp>
      <p:sp>
        <p:nvSpPr>
          <p:cNvPr id="892" name="Google Shape;892;p41"/>
          <p:cNvSpPr txBox="1"/>
          <p:nvPr>
            <p:ph idx="1" type="body"/>
          </p:nvPr>
        </p:nvSpPr>
        <p:spPr>
          <a:xfrm>
            <a:off x="374550" y="1054500"/>
            <a:ext cx="6514500" cy="2206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800"/>
          </a:p>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0" lvl="0" marL="0" rtl="0" algn="l">
              <a:lnSpc>
                <a:spcPct val="100000"/>
              </a:lnSpc>
              <a:spcBef>
                <a:spcPts val="0"/>
              </a:spcBef>
              <a:spcAft>
                <a:spcPts val="0"/>
              </a:spcAft>
              <a:buNone/>
            </a:pPr>
            <a:r>
              <a:rPr lang="en">
                <a:solidFill>
                  <a:schemeClr val="hlink"/>
                </a:solidFill>
              </a:rPr>
              <a:t>In the table below, consider your observations and experiences of both a teacher-centered approach and a student-centered approach to engage and empower students as part of a culturally responsive-sustaining learning environment. </a:t>
            </a:r>
            <a:endParaRPr>
              <a:solidFill>
                <a:schemeClr val="hlink"/>
              </a:solidFill>
            </a:endParaRPr>
          </a:p>
        </p:txBody>
      </p:sp>
      <p:graphicFrame>
        <p:nvGraphicFramePr>
          <p:cNvPr id="893" name="Google Shape;893;p41"/>
          <p:cNvGraphicFramePr/>
          <p:nvPr/>
        </p:nvGraphicFramePr>
        <p:xfrm>
          <a:off x="479100" y="3260775"/>
          <a:ext cx="3000000" cy="3000000"/>
        </p:xfrm>
        <a:graphic>
          <a:graphicData uri="http://schemas.openxmlformats.org/drawingml/2006/table">
            <a:tbl>
              <a:tblPr>
                <a:noFill/>
                <a:tableStyleId>{9F0515EE-3964-47E0-9E8B-9FF3161C2D9F}</a:tableStyleId>
              </a:tblPr>
              <a:tblGrid>
                <a:gridCol w="3257250"/>
                <a:gridCol w="3257250"/>
              </a:tblGrid>
              <a:tr h="5537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Benefits of a teacher-centered approach</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Benefits of a student-centered approach</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2"/>
                    </a:solidFill>
                  </a:tcPr>
                </a:tc>
              </a:tr>
              <a:tr h="188972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5537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Drawbacks of a teacher-centered approach</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Drawbacks of a student-centered approach</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2"/>
                    </a:solidFill>
                  </a:tcPr>
                </a:tc>
              </a:tr>
              <a:tr h="1762400">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96200">
                <a:tc gridSpan="2">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How would you describe your own approach?</a:t>
                      </a:r>
                      <a:endParaRPr>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hMerge="1"/>
              </a:tr>
              <a:tr h="1036300">
                <a:tc gridSpan="2">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sp>
        <p:nvSpPr>
          <p:cNvPr id="894" name="Google Shape;894;p41">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5" name="Google Shape;895;p41">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6" name="Google Shape;896;p41">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7" name="Google Shape;897;p41">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8" name="Google Shape;898;p41">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9" name="Google Shape;899;p41">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0" name="Google Shape;900;p41">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1" name="Google Shape;901;p41">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4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2.3.2 - </a:t>
            </a:r>
            <a:r>
              <a:rPr lang="en" sz="3100"/>
              <a:t>Establishing High Expectations with CRSE Strategies</a:t>
            </a:r>
            <a:endParaRPr sz="3100"/>
          </a:p>
        </p:txBody>
      </p:sp>
      <p:sp>
        <p:nvSpPr>
          <p:cNvPr id="907" name="Google Shape;907;p42"/>
          <p:cNvSpPr txBox="1"/>
          <p:nvPr>
            <p:ph idx="1" type="body"/>
          </p:nvPr>
        </p:nvSpPr>
        <p:spPr>
          <a:xfrm>
            <a:off x="374550" y="1545175"/>
            <a:ext cx="6514500" cy="2214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ESTABLISH: Reflection for Action</a:t>
            </a:r>
            <a:endParaRPr b="1"/>
          </a:p>
          <a:p>
            <a:pPr indent="0" lvl="0" marL="0" rtl="0" algn="l">
              <a:spcBef>
                <a:spcPts val="0"/>
              </a:spcBef>
              <a:spcAft>
                <a:spcPts val="0"/>
              </a:spcAft>
              <a:buNone/>
            </a:pPr>
            <a:r>
              <a:t/>
            </a:r>
            <a:endParaRPr b="1" sz="867"/>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0201" lvl="0" marL="457200" rtl="0" algn="l">
              <a:lnSpc>
                <a:spcPct val="115000"/>
              </a:lnSpc>
              <a:spcBef>
                <a:spcPts val="0"/>
              </a:spcBef>
              <a:spcAft>
                <a:spcPts val="0"/>
              </a:spcAft>
              <a:buClr>
                <a:schemeClr val="hlink"/>
              </a:buClr>
              <a:buSzPct val="100000"/>
              <a:buChar char="●"/>
            </a:pPr>
            <a:r>
              <a:rPr lang="en">
                <a:solidFill>
                  <a:schemeClr val="hlink"/>
                </a:solidFill>
              </a:rPr>
              <a:t>Complete the chart below that identifies CRSE strategies for establishing high expectations. </a:t>
            </a:r>
            <a:endParaRPr>
              <a:solidFill>
                <a:schemeClr val="hlink"/>
              </a:solidFill>
            </a:endParaRPr>
          </a:p>
          <a:p>
            <a:pPr indent="-340201" lvl="0" marL="457200" rtl="0" algn="l">
              <a:lnSpc>
                <a:spcPct val="115000"/>
              </a:lnSpc>
              <a:spcBef>
                <a:spcPts val="0"/>
              </a:spcBef>
              <a:spcAft>
                <a:spcPts val="0"/>
              </a:spcAft>
              <a:buClr>
                <a:schemeClr val="hlink"/>
              </a:buClr>
              <a:buSzPct val="100000"/>
              <a:buChar char="●"/>
            </a:pPr>
            <a:r>
              <a:rPr lang="en">
                <a:solidFill>
                  <a:schemeClr val="hlink"/>
                </a:solidFill>
              </a:rPr>
              <a:t>Then in the journal box, reflect on the degree to which your CRSE-aligned strategies can be delivered across learning environments.</a:t>
            </a:r>
            <a:endParaRPr>
              <a:solidFill>
                <a:schemeClr val="hlink"/>
              </a:solidFill>
            </a:endParaRPr>
          </a:p>
        </p:txBody>
      </p:sp>
      <p:graphicFrame>
        <p:nvGraphicFramePr>
          <p:cNvPr id="908" name="Google Shape;908;p42"/>
          <p:cNvGraphicFramePr/>
          <p:nvPr/>
        </p:nvGraphicFramePr>
        <p:xfrm>
          <a:off x="538125" y="3759620"/>
          <a:ext cx="3000000" cy="3000000"/>
        </p:xfrm>
        <a:graphic>
          <a:graphicData uri="http://schemas.openxmlformats.org/drawingml/2006/table">
            <a:tbl>
              <a:tblPr>
                <a:noFill/>
                <a:tableStyleId>{9F0515EE-3964-47E0-9E8B-9FF3161C2D9F}</a:tableStyleId>
              </a:tblPr>
              <a:tblGrid>
                <a:gridCol w="3105725"/>
                <a:gridCol w="3117650"/>
              </a:tblGrid>
              <a:tr h="340350">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What are five high expectations </a:t>
                      </a:r>
                      <a:endParaRPr b="1">
                        <a:solidFill>
                          <a:srgbClr val="262626"/>
                        </a:solidFill>
                        <a:latin typeface="Poppins"/>
                        <a:ea typeface="Poppins"/>
                        <a:cs typeface="Poppins"/>
                        <a:sym typeface="Poppins"/>
                      </a:endParaRPr>
                    </a:p>
                    <a:p>
                      <a:pPr indent="0" lvl="0" marL="0" rtl="0" algn="ctr">
                        <a:spcBef>
                          <a:spcPts val="0"/>
                        </a:spcBef>
                        <a:spcAft>
                          <a:spcPts val="0"/>
                        </a:spcAft>
                        <a:buNone/>
                      </a:pPr>
                      <a:r>
                        <a:rPr b="1" lang="en">
                          <a:solidFill>
                            <a:srgbClr val="262626"/>
                          </a:solidFill>
                          <a:latin typeface="Poppins"/>
                          <a:ea typeface="Poppins"/>
                          <a:cs typeface="Poppins"/>
                          <a:sym typeface="Poppins"/>
                        </a:rPr>
                        <a:t>I (will) have for my students?</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What CRSE student-centered strategies align with these expectations?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2"/>
                    </a:solidFill>
                  </a:tcPr>
                </a:tc>
              </a:tr>
              <a:tr h="553725">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Example: I will praise only behaviors that are </a:t>
                      </a:r>
                      <a:r>
                        <a:rPr lang="en">
                          <a:solidFill>
                            <a:srgbClr val="262626"/>
                          </a:solidFill>
                          <a:latin typeface="Poppins"/>
                          <a:ea typeface="Poppins"/>
                          <a:cs typeface="Poppins"/>
                          <a:sym typeface="Poppins"/>
                        </a:rPr>
                        <a:t>praiseworthy</a:t>
                      </a:r>
                      <a:r>
                        <a:rPr lang="en">
                          <a:solidFill>
                            <a:srgbClr val="262626"/>
                          </a:solidFill>
                          <a:latin typeface="Poppins"/>
                          <a:ea typeface="Poppins"/>
                          <a:cs typeface="Poppins"/>
                          <a:sym typeface="Poppins"/>
                        </a:rPr>
                        <a:t>.</a:t>
                      </a:r>
                      <a:endParaRPr>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Example: I will explicitly teach behavior expectations. </a:t>
                      </a:r>
                      <a:endParaRPr>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553725">
                <a:tc>
                  <a:txBody>
                    <a:bodyPr/>
                    <a:lstStyle/>
                    <a:p>
                      <a:pPr indent="-317500" lvl="0" marL="457200" rtl="0" algn="l">
                        <a:spcBef>
                          <a:spcPts val="0"/>
                        </a:spcBef>
                        <a:spcAft>
                          <a:spcPts val="0"/>
                        </a:spcAft>
                        <a:buClr>
                          <a:srgbClr val="262626"/>
                        </a:buClr>
                        <a:buSzPts val="1400"/>
                        <a:buFont typeface="Poppins"/>
                        <a:buAutoNum type="arabicPeriod"/>
                      </a:pPr>
                      <a:r>
                        <a:rPr b="1" lang="en">
                          <a:solidFill>
                            <a:srgbClr val="262626"/>
                          </a:solidFill>
                          <a:latin typeface="Poppins"/>
                          <a:ea typeface="Poppins"/>
                          <a:cs typeface="Poppins"/>
                          <a:sym typeface="Poppins"/>
                        </a:rPr>
                        <a:t> </a:t>
                      </a:r>
                      <a:endParaRPr b="1">
                        <a:solidFill>
                          <a:srgbClr val="262626"/>
                        </a:solidFill>
                        <a:latin typeface="Poppins"/>
                        <a:ea typeface="Poppins"/>
                        <a:cs typeface="Poppins"/>
                        <a:sym typeface="Poppins"/>
                      </a:endParaRPr>
                    </a:p>
                    <a:p>
                      <a:pPr indent="0" lvl="0" marL="45720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317500" lvl="0" marL="457200" rtl="0" algn="l">
                        <a:spcBef>
                          <a:spcPts val="0"/>
                        </a:spcBef>
                        <a:spcAft>
                          <a:spcPts val="0"/>
                        </a:spcAft>
                        <a:buClr>
                          <a:srgbClr val="262626"/>
                        </a:buClr>
                        <a:buSzPts val="1400"/>
                        <a:buFont typeface="Poppins"/>
                        <a:buAutoNum type="arabicPeriod"/>
                      </a:pPr>
                      <a:r>
                        <a:rPr b="1" lang="en">
                          <a:solidFill>
                            <a:srgbClr val="262626"/>
                          </a:solidFill>
                          <a:latin typeface="Poppins"/>
                          <a:ea typeface="Poppins"/>
                          <a:cs typeface="Poppins"/>
                          <a:sym typeface="Poppins"/>
                        </a:rPr>
                        <a:t> </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53725">
                <a:tc>
                  <a:txBody>
                    <a:bodyPr/>
                    <a:lstStyle/>
                    <a:p>
                      <a:pPr indent="-317500" lvl="0" marL="457200" rtl="0" algn="l">
                        <a:spcBef>
                          <a:spcPts val="0"/>
                        </a:spcBef>
                        <a:spcAft>
                          <a:spcPts val="0"/>
                        </a:spcAft>
                        <a:buClr>
                          <a:srgbClr val="262626"/>
                        </a:buClr>
                        <a:buSzPts val="1400"/>
                        <a:buFont typeface="Poppins"/>
                        <a:buAutoNum type="arabicPeriod" startAt="2"/>
                      </a:pPr>
                      <a:r>
                        <a:rPr b="1" lang="en">
                          <a:solidFill>
                            <a:srgbClr val="262626"/>
                          </a:solidFill>
                          <a:latin typeface="Poppins"/>
                          <a:ea typeface="Poppins"/>
                          <a:cs typeface="Poppins"/>
                          <a:sym typeface="Poppins"/>
                        </a:rPr>
                        <a:t> </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317500" lvl="0" marL="457200" rtl="0" algn="l">
                        <a:spcBef>
                          <a:spcPts val="0"/>
                        </a:spcBef>
                        <a:spcAft>
                          <a:spcPts val="0"/>
                        </a:spcAft>
                        <a:buClr>
                          <a:srgbClr val="262626"/>
                        </a:buClr>
                        <a:buSzPts val="1400"/>
                        <a:buFont typeface="Poppins"/>
                        <a:buAutoNum type="arabicPeriod" startAt="2"/>
                      </a:pPr>
                      <a:r>
                        <a:rPr b="1" lang="en">
                          <a:solidFill>
                            <a:srgbClr val="262626"/>
                          </a:solidFill>
                          <a:latin typeface="Poppins"/>
                          <a:ea typeface="Poppins"/>
                          <a:cs typeface="Poppins"/>
                          <a:sym typeface="Poppins"/>
                        </a:rPr>
                        <a:t> </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53725">
                <a:tc>
                  <a:txBody>
                    <a:bodyPr/>
                    <a:lstStyle/>
                    <a:p>
                      <a:pPr indent="-317500" lvl="0" marL="457200" rtl="0" algn="l">
                        <a:spcBef>
                          <a:spcPts val="0"/>
                        </a:spcBef>
                        <a:spcAft>
                          <a:spcPts val="0"/>
                        </a:spcAft>
                        <a:buClr>
                          <a:srgbClr val="262626"/>
                        </a:buClr>
                        <a:buSzPts val="1400"/>
                        <a:buFont typeface="Poppins"/>
                        <a:buAutoNum type="arabicPeriod" startAt="3"/>
                      </a:pPr>
                      <a:r>
                        <a:rPr b="1" lang="en">
                          <a:solidFill>
                            <a:srgbClr val="262626"/>
                          </a:solidFill>
                          <a:latin typeface="Poppins"/>
                          <a:ea typeface="Poppins"/>
                          <a:cs typeface="Poppins"/>
                          <a:sym typeface="Poppins"/>
                        </a:rPr>
                        <a:t> </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317500" lvl="0" marL="457200" rtl="0" algn="l">
                        <a:spcBef>
                          <a:spcPts val="0"/>
                        </a:spcBef>
                        <a:spcAft>
                          <a:spcPts val="0"/>
                        </a:spcAft>
                        <a:buClr>
                          <a:srgbClr val="262626"/>
                        </a:buClr>
                        <a:buSzPts val="1400"/>
                        <a:buFont typeface="Poppins"/>
                        <a:buAutoNum type="arabicPeriod" startAt="3"/>
                      </a:pPr>
                      <a:r>
                        <a:rPr b="1" lang="en">
                          <a:solidFill>
                            <a:srgbClr val="262626"/>
                          </a:solidFill>
                          <a:latin typeface="Poppins"/>
                          <a:ea typeface="Poppins"/>
                          <a:cs typeface="Poppins"/>
                          <a:sym typeface="Poppins"/>
                        </a:rPr>
                        <a:t> </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53725">
                <a:tc>
                  <a:txBody>
                    <a:bodyPr/>
                    <a:lstStyle/>
                    <a:p>
                      <a:pPr indent="-317500" lvl="0" marL="457200" rtl="0" algn="l">
                        <a:spcBef>
                          <a:spcPts val="0"/>
                        </a:spcBef>
                        <a:spcAft>
                          <a:spcPts val="0"/>
                        </a:spcAft>
                        <a:buClr>
                          <a:srgbClr val="262626"/>
                        </a:buClr>
                        <a:buSzPts val="1400"/>
                        <a:buFont typeface="Poppins"/>
                        <a:buAutoNum type="arabicPeriod" startAt="4"/>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317500" lvl="0" marL="457200" rtl="0" algn="l">
                        <a:spcBef>
                          <a:spcPts val="0"/>
                        </a:spcBef>
                        <a:spcAft>
                          <a:spcPts val="0"/>
                        </a:spcAft>
                        <a:buClr>
                          <a:srgbClr val="262626"/>
                        </a:buClr>
                        <a:buSzPts val="1400"/>
                        <a:buFont typeface="Poppins"/>
                        <a:buAutoNum type="arabicPeriod" startAt="4"/>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53725">
                <a:tc>
                  <a:txBody>
                    <a:bodyPr/>
                    <a:lstStyle/>
                    <a:p>
                      <a:pPr indent="-317500" lvl="0" marL="457200" rtl="0" algn="l">
                        <a:spcBef>
                          <a:spcPts val="0"/>
                        </a:spcBef>
                        <a:spcAft>
                          <a:spcPts val="0"/>
                        </a:spcAft>
                        <a:buClr>
                          <a:srgbClr val="262626"/>
                        </a:buClr>
                        <a:buSzPts val="1400"/>
                        <a:buFont typeface="Poppins"/>
                        <a:buAutoNum type="arabicPeriod" startAt="5"/>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317500" lvl="0" marL="457200" rtl="0" algn="l">
                        <a:spcBef>
                          <a:spcPts val="0"/>
                        </a:spcBef>
                        <a:spcAft>
                          <a:spcPts val="0"/>
                        </a:spcAft>
                        <a:buClr>
                          <a:srgbClr val="262626"/>
                        </a:buClr>
                        <a:buSzPts val="1400"/>
                        <a:buFont typeface="Poppins"/>
                        <a:buAutoNum type="arabicPeriod" startAt="5"/>
                      </a:pPr>
                      <a:r>
                        <a:t/>
                      </a:r>
                      <a:endParaRPr b="1">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909" name="Google Shape;909;p42"/>
          <p:cNvSpPr txBox="1"/>
          <p:nvPr/>
        </p:nvSpPr>
        <p:spPr>
          <a:xfrm>
            <a:off x="538025" y="8048650"/>
            <a:ext cx="6223500" cy="19086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Journal Box: </a:t>
            </a:r>
            <a:r>
              <a:rPr b="1" lang="en">
                <a:solidFill>
                  <a:srgbClr val="262626"/>
                </a:solidFill>
                <a:latin typeface="Poppins"/>
                <a:ea typeface="Poppins"/>
                <a:cs typeface="Poppins"/>
                <a:sym typeface="Poppins"/>
              </a:rPr>
              <a:t>Reflect on the degree to which your CRSE-aligned strategies can be delivered across learning environments.</a:t>
            </a:r>
            <a:endParaRPr b="1">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rPr lang="en">
                <a:solidFill>
                  <a:srgbClr val="262626"/>
                </a:solidFill>
                <a:latin typeface="Poppins"/>
                <a:ea typeface="Poppins"/>
                <a:cs typeface="Poppins"/>
                <a:sym typeface="Poppins"/>
              </a:rPr>
              <a:t>. </a:t>
            </a:r>
            <a:endParaRPr>
              <a:latin typeface="Poppins"/>
              <a:ea typeface="Poppins"/>
              <a:cs typeface="Poppins"/>
              <a:sym typeface="Poppins"/>
            </a:endParaRPr>
          </a:p>
        </p:txBody>
      </p:sp>
      <p:sp>
        <p:nvSpPr>
          <p:cNvPr id="910" name="Google Shape;910;p42">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1" name="Google Shape;911;p42">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2" name="Google Shape;912;p42">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3" name="Google Shape;913;p42">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4" name="Google Shape;914;p42">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5" name="Google Shape;915;p42">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6" name="Google Shape;916;p42">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7" name="Google Shape;917;p42">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4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2.3.3 - </a:t>
            </a:r>
            <a:r>
              <a:rPr lang="en"/>
              <a:t>CRSE Strategies to Empower and Engage </a:t>
            </a:r>
            <a:endParaRPr/>
          </a:p>
          <a:p>
            <a:pPr indent="0" lvl="0" marL="0" rtl="0" algn="l">
              <a:spcBef>
                <a:spcPts val="0"/>
              </a:spcBef>
              <a:spcAft>
                <a:spcPts val="0"/>
              </a:spcAft>
              <a:buNone/>
            </a:pPr>
            <a:r>
              <a:t/>
            </a:r>
            <a:endParaRPr/>
          </a:p>
        </p:txBody>
      </p:sp>
      <p:sp>
        <p:nvSpPr>
          <p:cNvPr id="923" name="Google Shape;923;p43"/>
          <p:cNvSpPr txBox="1"/>
          <p:nvPr>
            <p:ph idx="1" type="body"/>
          </p:nvPr>
        </p:nvSpPr>
        <p:spPr>
          <a:xfrm>
            <a:off x="374550" y="1589875"/>
            <a:ext cx="6514500" cy="1593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a:t>
            </a:r>
            <a:r>
              <a:rPr i="1" lang="en" sz="1700">
                <a:solidFill>
                  <a:schemeClr val="hlink"/>
                </a:solidFill>
              </a:rPr>
              <a:t>NSTRUCTIONS:</a:t>
            </a:r>
            <a:endParaRPr i="1" sz="1700">
              <a:solidFill>
                <a:schemeClr val="hlink"/>
              </a:solidFill>
            </a:endParaRPr>
          </a:p>
          <a:p>
            <a:pPr indent="0" lvl="0" marL="0" rtl="0" algn="l">
              <a:lnSpc>
                <a:spcPct val="100000"/>
              </a:lnSpc>
              <a:spcBef>
                <a:spcPts val="0"/>
              </a:spcBef>
              <a:spcAft>
                <a:spcPts val="0"/>
              </a:spcAft>
              <a:buNone/>
            </a:pPr>
            <a:r>
              <a:rPr lang="en" sz="1600">
                <a:solidFill>
                  <a:srgbClr val="252525"/>
                </a:solidFill>
              </a:rPr>
              <a:t>Using the unit you selected in activity 2.1.3, identify ways in which you can integrate CRSE practices that foster student engagement and empowerment in the table below. Consider how you would improve upon those strategies across learning environments.</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924" name="Google Shape;924;p43"/>
          <p:cNvPicPr preferRelativeResize="0"/>
          <p:nvPr/>
        </p:nvPicPr>
        <p:blipFill>
          <a:blip r:embed="rId3">
            <a:alphaModFix/>
          </a:blip>
          <a:stretch>
            <a:fillRect/>
          </a:stretch>
        </p:blipFill>
        <p:spPr>
          <a:xfrm>
            <a:off x="6056625" y="33625"/>
            <a:ext cx="1158600" cy="1158600"/>
          </a:xfrm>
          <a:prstGeom prst="rect">
            <a:avLst/>
          </a:prstGeom>
          <a:noFill/>
          <a:ln>
            <a:noFill/>
          </a:ln>
        </p:spPr>
      </p:pic>
      <p:graphicFrame>
        <p:nvGraphicFramePr>
          <p:cNvPr id="925" name="Google Shape;925;p43"/>
          <p:cNvGraphicFramePr/>
          <p:nvPr/>
        </p:nvGraphicFramePr>
        <p:xfrm>
          <a:off x="553325" y="3245820"/>
          <a:ext cx="3000000" cy="3000000"/>
        </p:xfrm>
        <a:graphic>
          <a:graphicData uri="http://schemas.openxmlformats.org/drawingml/2006/table">
            <a:tbl>
              <a:tblPr>
                <a:noFill/>
                <a:tableStyleId>{9F0515EE-3964-47E0-9E8B-9FF3161C2D9F}</a:tableStyleId>
              </a:tblPr>
              <a:tblGrid>
                <a:gridCol w="3116200"/>
                <a:gridCol w="3116200"/>
              </a:tblGrid>
              <a:tr h="332875">
                <a:tc gridSpan="2">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Unit Description </a:t>
                      </a:r>
                      <a:endParaRPr b="1">
                        <a:solidFill>
                          <a:srgbClr val="262626"/>
                        </a:solidFill>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2"/>
                    </a:solidFill>
                  </a:tcPr>
                </a:tc>
                <a:tc hMerge="1"/>
              </a:tr>
              <a:tr h="965875">
                <a:tc gridSpan="2">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2"/>
                    </a:solidFill>
                  </a:tcPr>
                </a:tc>
                <a:tc hMerge="1"/>
              </a:tr>
              <a:tr h="804800">
                <a:tc gridSpan="2">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In what ways did you or can you integrate into your unit the following CRSE practices that foster student engagement and empowerment?</a:t>
                      </a:r>
                      <a:endParaRPr>
                        <a:latin typeface="Poppins"/>
                        <a:ea typeface="Poppins"/>
                        <a:cs typeface="Poppins"/>
                        <a:sym typeface="Poppins"/>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hMerge="1"/>
              </a:tr>
            </a:tbl>
          </a:graphicData>
        </a:graphic>
      </p:graphicFrame>
      <p:sp>
        <p:nvSpPr>
          <p:cNvPr id="926" name="Google Shape;926;p43"/>
          <p:cNvSpPr txBox="1"/>
          <p:nvPr/>
        </p:nvSpPr>
        <p:spPr>
          <a:xfrm>
            <a:off x="2269113" y="5349363"/>
            <a:ext cx="2097900" cy="831300"/>
          </a:xfrm>
          <a:prstGeom prst="rect">
            <a:avLst/>
          </a:prstGeom>
          <a:no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i="1" lang="en">
                <a:solidFill>
                  <a:schemeClr val="hlink"/>
                </a:solidFill>
                <a:latin typeface="Poppins"/>
                <a:ea typeface="Poppins"/>
                <a:cs typeface="Poppins"/>
                <a:sym typeface="Poppins"/>
              </a:rPr>
              <a:t>Example: I shared my expectations by providing examples.</a:t>
            </a:r>
            <a:endParaRPr>
              <a:latin typeface="Poppins"/>
              <a:ea typeface="Poppins"/>
              <a:cs typeface="Poppins"/>
              <a:sym typeface="Poppins"/>
            </a:endParaRPr>
          </a:p>
        </p:txBody>
      </p:sp>
      <p:sp>
        <p:nvSpPr>
          <p:cNvPr id="927" name="Google Shape;927;p43"/>
          <p:cNvSpPr txBox="1"/>
          <p:nvPr/>
        </p:nvSpPr>
        <p:spPr>
          <a:xfrm>
            <a:off x="550471" y="5364813"/>
            <a:ext cx="1473300" cy="800400"/>
          </a:xfrm>
          <a:prstGeom prst="rect">
            <a:avLst/>
          </a:prstGeom>
          <a:solidFill>
            <a:schemeClr val="dk2"/>
          </a:solid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hlink"/>
                </a:solidFill>
                <a:latin typeface="Poppins"/>
                <a:ea typeface="Poppins"/>
                <a:cs typeface="Poppins"/>
                <a:sym typeface="Poppins"/>
              </a:rPr>
              <a:t>High expectations</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i="1" sz="1200">
              <a:solidFill>
                <a:schemeClr val="hlink"/>
              </a:solidFill>
              <a:latin typeface="Poppins"/>
              <a:ea typeface="Poppins"/>
              <a:cs typeface="Poppins"/>
              <a:sym typeface="Poppins"/>
            </a:endParaRPr>
          </a:p>
        </p:txBody>
      </p:sp>
      <p:sp>
        <p:nvSpPr>
          <p:cNvPr id="928" name="Google Shape;928;p43"/>
          <p:cNvSpPr txBox="1"/>
          <p:nvPr/>
        </p:nvSpPr>
        <p:spPr>
          <a:xfrm>
            <a:off x="4612363" y="5349363"/>
            <a:ext cx="2097900" cy="831300"/>
          </a:xfrm>
          <a:prstGeom prst="rect">
            <a:avLst/>
          </a:prstGeom>
          <a:no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hlink"/>
                </a:solidFill>
                <a:latin typeface="Poppins"/>
                <a:ea typeface="Poppins"/>
                <a:cs typeface="Poppins"/>
                <a:sym typeface="Poppins"/>
              </a:rPr>
              <a:t>Enter your response here.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i="1">
              <a:solidFill>
                <a:schemeClr val="hlink"/>
              </a:solidFill>
              <a:latin typeface="Poppins"/>
              <a:ea typeface="Poppins"/>
              <a:cs typeface="Poppins"/>
              <a:sym typeface="Poppins"/>
            </a:endParaRPr>
          </a:p>
        </p:txBody>
      </p:sp>
      <p:sp>
        <p:nvSpPr>
          <p:cNvPr id="929" name="Google Shape;929;p43"/>
          <p:cNvSpPr txBox="1"/>
          <p:nvPr/>
        </p:nvSpPr>
        <p:spPr>
          <a:xfrm>
            <a:off x="2269113" y="6343363"/>
            <a:ext cx="2097900" cy="831300"/>
          </a:xfrm>
          <a:prstGeom prst="rect">
            <a:avLst/>
          </a:prstGeom>
          <a:no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hlink"/>
                </a:solidFill>
                <a:latin typeface="Poppins"/>
                <a:ea typeface="Poppins"/>
                <a:cs typeface="Poppins"/>
                <a:sym typeface="Poppins"/>
              </a:rPr>
              <a:t>Example: I built in opportunities for identity exploration.</a:t>
            </a:r>
            <a:endParaRPr i="1">
              <a:solidFill>
                <a:schemeClr val="hlink"/>
              </a:solidFill>
              <a:latin typeface="Poppins"/>
              <a:ea typeface="Poppins"/>
              <a:cs typeface="Poppins"/>
              <a:sym typeface="Poppins"/>
            </a:endParaRPr>
          </a:p>
        </p:txBody>
      </p:sp>
      <p:sp>
        <p:nvSpPr>
          <p:cNvPr id="930" name="Google Shape;930;p43"/>
          <p:cNvSpPr txBox="1"/>
          <p:nvPr/>
        </p:nvSpPr>
        <p:spPr>
          <a:xfrm>
            <a:off x="550475" y="6358822"/>
            <a:ext cx="1473300" cy="831300"/>
          </a:xfrm>
          <a:prstGeom prst="rect">
            <a:avLst/>
          </a:prstGeom>
          <a:solidFill>
            <a:schemeClr val="dk2"/>
          </a:solid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hlink"/>
                </a:solidFill>
                <a:latin typeface="Poppins"/>
                <a:ea typeface="Poppins"/>
                <a:cs typeface="Poppins"/>
                <a:sym typeface="Poppins"/>
              </a:rPr>
              <a:t>Identity-</a:t>
            </a:r>
            <a:endParaRPr b="1">
              <a:solidFill>
                <a:schemeClr val="hlink"/>
              </a:solidFill>
              <a:latin typeface="Poppins"/>
              <a:ea typeface="Poppins"/>
              <a:cs typeface="Poppins"/>
              <a:sym typeface="Poppins"/>
            </a:endParaRPr>
          </a:p>
          <a:p>
            <a:pPr indent="0" lvl="0" marL="0" rtl="0" algn="l">
              <a:spcBef>
                <a:spcPts val="0"/>
              </a:spcBef>
              <a:spcAft>
                <a:spcPts val="0"/>
              </a:spcAft>
              <a:buNone/>
            </a:pPr>
            <a:r>
              <a:rPr b="1" lang="en">
                <a:solidFill>
                  <a:schemeClr val="hlink"/>
                </a:solidFill>
                <a:latin typeface="Poppins"/>
                <a:ea typeface="Poppins"/>
                <a:cs typeface="Poppins"/>
                <a:sym typeface="Poppins"/>
              </a:rPr>
              <a:t>centered learning</a:t>
            </a:r>
            <a:endParaRPr i="1" sz="1200">
              <a:solidFill>
                <a:schemeClr val="hlink"/>
              </a:solidFill>
              <a:latin typeface="Poppins"/>
              <a:ea typeface="Poppins"/>
              <a:cs typeface="Poppins"/>
              <a:sym typeface="Poppins"/>
            </a:endParaRPr>
          </a:p>
        </p:txBody>
      </p:sp>
      <p:sp>
        <p:nvSpPr>
          <p:cNvPr id="931" name="Google Shape;931;p43"/>
          <p:cNvSpPr txBox="1"/>
          <p:nvPr/>
        </p:nvSpPr>
        <p:spPr>
          <a:xfrm>
            <a:off x="4612363" y="6343363"/>
            <a:ext cx="2097900" cy="831300"/>
          </a:xfrm>
          <a:prstGeom prst="rect">
            <a:avLst/>
          </a:prstGeom>
          <a:no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hlink"/>
                </a:solidFill>
                <a:latin typeface="Poppins"/>
                <a:ea typeface="Poppins"/>
                <a:cs typeface="Poppins"/>
                <a:sym typeface="Poppins"/>
              </a:rPr>
              <a:t>Enter your response here.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i="1">
              <a:solidFill>
                <a:schemeClr val="hlink"/>
              </a:solidFill>
              <a:latin typeface="Poppins"/>
              <a:ea typeface="Poppins"/>
              <a:cs typeface="Poppins"/>
              <a:sym typeface="Poppins"/>
            </a:endParaRPr>
          </a:p>
        </p:txBody>
      </p:sp>
      <p:sp>
        <p:nvSpPr>
          <p:cNvPr id="932" name="Google Shape;932;p43"/>
          <p:cNvSpPr txBox="1"/>
          <p:nvPr/>
        </p:nvSpPr>
        <p:spPr>
          <a:xfrm>
            <a:off x="2269113" y="7337363"/>
            <a:ext cx="2097900" cy="831300"/>
          </a:xfrm>
          <a:prstGeom prst="rect">
            <a:avLst/>
          </a:prstGeom>
          <a:no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hlink"/>
                </a:solidFill>
                <a:latin typeface="Poppins"/>
                <a:ea typeface="Poppins"/>
                <a:cs typeface="Poppins"/>
                <a:sym typeface="Poppins"/>
              </a:rPr>
              <a:t>Example: I included historical, contextual background info.</a:t>
            </a:r>
            <a:endParaRPr>
              <a:latin typeface="Poppins"/>
              <a:ea typeface="Poppins"/>
              <a:cs typeface="Poppins"/>
              <a:sym typeface="Poppins"/>
            </a:endParaRPr>
          </a:p>
        </p:txBody>
      </p:sp>
      <p:sp>
        <p:nvSpPr>
          <p:cNvPr id="933" name="Google Shape;933;p43"/>
          <p:cNvSpPr txBox="1"/>
          <p:nvPr/>
        </p:nvSpPr>
        <p:spPr>
          <a:xfrm>
            <a:off x="550471" y="7352813"/>
            <a:ext cx="1473300" cy="831300"/>
          </a:xfrm>
          <a:prstGeom prst="rect">
            <a:avLst/>
          </a:prstGeom>
          <a:solidFill>
            <a:schemeClr val="dk2"/>
          </a:solid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hlink"/>
                </a:solidFill>
                <a:latin typeface="Poppins"/>
                <a:ea typeface="Poppins"/>
                <a:cs typeface="Poppins"/>
                <a:sym typeface="Poppins"/>
              </a:rPr>
              <a:t>Critical thought processes</a:t>
            </a:r>
            <a:endParaRPr i="1" sz="1200">
              <a:solidFill>
                <a:schemeClr val="hlink"/>
              </a:solidFill>
              <a:latin typeface="Poppins"/>
              <a:ea typeface="Poppins"/>
              <a:cs typeface="Poppins"/>
              <a:sym typeface="Poppins"/>
            </a:endParaRPr>
          </a:p>
        </p:txBody>
      </p:sp>
      <p:sp>
        <p:nvSpPr>
          <p:cNvPr id="934" name="Google Shape;934;p43"/>
          <p:cNvSpPr txBox="1"/>
          <p:nvPr/>
        </p:nvSpPr>
        <p:spPr>
          <a:xfrm>
            <a:off x="4612363" y="7337363"/>
            <a:ext cx="2097900" cy="831300"/>
          </a:xfrm>
          <a:prstGeom prst="rect">
            <a:avLst/>
          </a:prstGeom>
          <a:no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hlink"/>
                </a:solidFill>
                <a:latin typeface="Poppins"/>
                <a:ea typeface="Poppins"/>
                <a:cs typeface="Poppins"/>
                <a:sym typeface="Poppins"/>
              </a:rPr>
              <a:t>Enter your response here.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i="1">
              <a:solidFill>
                <a:schemeClr val="hlink"/>
              </a:solidFill>
              <a:latin typeface="Poppins"/>
              <a:ea typeface="Poppins"/>
              <a:cs typeface="Poppins"/>
              <a:sym typeface="Poppins"/>
            </a:endParaRPr>
          </a:p>
        </p:txBody>
      </p:sp>
      <p:graphicFrame>
        <p:nvGraphicFramePr>
          <p:cNvPr id="935" name="Google Shape;935;p43"/>
          <p:cNvGraphicFramePr/>
          <p:nvPr/>
        </p:nvGraphicFramePr>
        <p:xfrm>
          <a:off x="477875" y="8346825"/>
          <a:ext cx="3000000" cy="3000000"/>
        </p:xfrm>
        <a:graphic>
          <a:graphicData uri="http://schemas.openxmlformats.org/drawingml/2006/table">
            <a:tbl>
              <a:tblPr>
                <a:noFill/>
                <a:tableStyleId>{9F0515EE-3964-47E0-9E8B-9FF3161C2D9F}</a:tableStyleId>
              </a:tblPr>
              <a:tblGrid>
                <a:gridCol w="3116200"/>
                <a:gridCol w="3116200"/>
              </a:tblGrid>
              <a:tr h="578375">
                <a:tc gridSpan="2" rowSpan="2">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What is an improvement to your unit that supports engagement and empowerment across learning environments?</a:t>
                      </a:r>
                      <a:endParaRPr b="1">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b="1">
                        <a:solidFill>
                          <a:srgbClr val="262626"/>
                        </a:solidFill>
                        <a:latin typeface="Poppins"/>
                        <a:ea typeface="Poppins"/>
                        <a:cs typeface="Poppins"/>
                        <a:sym typeface="Poppins"/>
                      </a:endParaRPr>
                    </a:p>
                    <a:p>
                      <a:pPr indent="0" lvl="0" marL="0" rtl="0" algn="l">
                        <a:spcBef>
                          <a:spcPts val="0"/>
                        </a:spcBef>
                        <a:spcAft>
                          <a:spcPts val="0"/>
                        </a:spcAft>
                        <a:buNone/>
                      </a:pPr>
                      <a:r>
                        <a:t/>
                      </a:r>
                      <a:endParaRPr b="1">
                        <a:solidFill>
                          <a:srgbClr val="262626"/>
                        </a:solidFill>
                        <a:latin typeface="Poppins"/>
                        <a:ea typeface="Poppins"/>
                        <a:cs typeface="Poppins"/>
                        <a:sym typeface="Poppins"/>
                      </a:endParaRPr>
                    </a:p>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rowSpan="2" hMerge="1"/>
              </a:tr>
              <a:tr h="459625">
                <a:tc gridSpan="2" vMerge="1"/>
                <a:tc hMerge="1" vMerge="1"/>
              </a:tr>
            </a:tbl>
          </a:graphicData>
        </a:graphic>
      </p:graphicFrame>
      <p:sp>
        <p:nvSpPr>
          <p:cNvPr id="936" name="Google Shape;936;p43">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7" name="Google Shape;937;p43">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8" name="Google Shape;938;p43">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9" name="Google Shape;939;p43">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0" name="Google Shape;940;p43">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1" name="Google Shape;941;p43">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2" name="Google Shape;942;p43">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3" name="Google Shape;943;p43">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grpSp>
        <p:nvGrpSpPr>
          <p:cNvPr id="948" name="Google Shape;948;p44"/>
          <p:cNvGrpSpPr/>
          <p:nvPr/>
        </p:nvGrpSpPr>
        <p:grpSpPr>
          <a:xfrm>
            <a:off x="224350" y="224350"/>
            <a:ext cx="7116900" cy="9597300"/>
            <a:chOff x="224350" y="224350"/>
            <a:chExt cx="7116900" cy="9597300"/>
          </a:xfrm>
        </p:grpSpPr>
        <p:sp>
          <p:nvSpPr>
            <p:cNvPr id="949" name="Google Shape;949;p44"/>
            <p:cNvSpPr/>
            <p:nvPr/>
          </p:nvSpPr>
          <p:spPr>
            <a:xfrm>
              <a:off x="224350" y="224350"/>
              <a:ext cx="6967500" cy="959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4"/>
            <p:cNvSpPr/>
            <p:nvPr/>
          </p:nvSpPr>
          <p:spPr>
            <a:xfrm rot="5400000">
              <a:off x="6936250" y="4270150"/>
              <a:ext cx="660600" cy="149400"/>
            </a:xfrm>
            <a:prstGeom prst="triangle">
              <a:avLst>
                <a:gd fmla="val 5088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1" name="Google Shape;951;p44"/>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04</a:t>
            </a:r>
            <a:endParaRPr/>
          </a:p>
        </p:txBody>
      </p:sp>
      <p:cxnSp>
        <p:nvCxnSpPr>
          <p:cNvPr id="952" name="Google Shape;952;p44"/>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953" name="Google Shape;953;p44">
            <a:hlinkClick action="ppaction://hlinksldjump" r:id="rId3"/>
          </p:cNvPr>
          <p:cNvPicPr preferRelativeResize="0"/>
          <p:nvPr/>
        </p:nvPicPr>
        <p:blipFill>
          <a:blip r:embed="rId4">
            <a:alphaModFix/>
          </a:blip>
          <a:stretch>
            <a:fillRect/>
          </a:stretch>
        </p:blipFill>
        <p:spPr>
          <a:xfrm>
            <a:off x="476675" y="9063250"/>
            <a:ext cx="580200" cy="580200"/>
          </a:xfrm>
          <a:prstGeom prst="rect">
            <a:avLst/>
          </a:prstGeom>
          <a:noFill/>
          <a:ln>
            <a:noFill/>
          </a:ln>
        </p:spPr>
      </p:pic>
      <p:sp>
        <p:nvSpPr>
          <p:cNvPr id="954" name="Google Shape;954;p44"/>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Putting Relationships First</a:t>
            </a:r>
            <a:endParaRPr/>
          </a:p>
          <a:p>
            <a:pPr indent="0" lvl="0" marL="0" rtl="0" algn="ctr">
              <a:spcBef>
                <a:spcPts val="0"/>
              </a:spcBef>
              <a:spcAft>
                <a:spcPts val="0"/>
              </a:spcAft>
              <a:buNone/>
            </a:pPr>
            <a:r>
              <a:t/>
            </a:r>
            <a:endParaRPr/>
          </a:p>
        </p:txBody>
      </p:sp>
      <p:sp>
        <p:nvSpPr>
          <p:cNvPr id="955" name="Google Shape;955;p44">
            <a:hlinkClick action="ppaction://hlinksldjump" r:id="rId5"/>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6" name="Google Shape;956;p44">
            <a:hlinkClick action="ppaction://hlinksldjump" r:id="rId6"/>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7" name="Google Shape;957;p44">
            <a:hlinkClick action="ppaction://hlinksldjump" r:id="rId7"/>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8" name="Google Shape;958;p44">
            <a:hlinkClick action="ppaction://hlinksldjump" r:id="rId8"/>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9" name="Google Shape;959;p44">
            <a:hlinkClick action="ppaction://hlinksldjump" r:id="rId9"/>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0" name="Google Shape;960;p4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1" name="Google Shape;961;p44">
            <a:hlinkClick action="ppaction://hlinksldjump" r:id="rId11"/>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2" name="Google Shape;962;p44">
            <a:hlinkClick action="ppaction://hlinksldjump" r:id="rId12"/>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4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968" name="Google Shape;968;p4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969" name="Google Shape;969;p45"/>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671500">
                <a:tc>
                  <a:txBody>
                    <a:bodyPr/>
                    <a:lstStyle/>
                    <a:p>
                      <a:pPr indent="0" lvl="0" marL="0" rtl="0" algn="l">
                        <a:spcBef>
                          <a:spcPts val="0"/>
                        </a:spcBef>
                        <a:spcAft>
                          <a:spcPts val="0"/>
                        </a:spcAft>
                        <a:buNone/>
                      </a:pPr>
                      <a:r>
                        <a:rPr b="1" lang="en" sz="1300">
                          <a:latin typeface="Poppins"/>
                          <a:ea typeface="Poppins"/>
                          <a:cs typeface="Poppins"/>
                          <a:sym typeface="Poppins"/>
                        </a:rPr>
                        <a:t>Asset-Based Thinking</a:t>
                      </a:r>
                      <a:endParaRPr b="1"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An approach to students that focuses on their strengths and that views diversity in thinking, reasoning, and perspective as essential to learning</a:t>
                      </a:r>
                      <a:endParaRPr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493750">
                <a:tc>
                  <a:txBody>
                    <a:bodyPr/>
                    <a:lstStyle/>
                    <a:p>
                      <a:pPr indent="0" lvl="0" marL="0" rtl="0" algn="l">
                        <a:spcBef>
                          <a:spcPts val="0"/>
                        </a:spcBef>
                        <a:spcAft>
                          <a:spcPts val="0"/>
                        </a:spcAft>
                        <a:buNone/>
                      </a:pPr>
                      <a:r>
                        <a:rPr b="1" lang="en" sz="1300">
                          <a:latin typeface="Poppins"/>
                          <a:ea typeface="Poppins"/>
                          <a:cs typeface="Poppins"/>
                          <a:sym typeface="Poppins"/>
                        </a:rPr>
                        <a:t>Critical Reflection</a:t>
                      </a:r>
                      <a:endParaRPr b="1"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The process by which one identifies the assumptions governing their actions, locates the historical and cultural origins of those assumptions, questions the meaning of those assumptions, and develops alternative ways of acting</a:t>
                      </a:r>
                      <a:endParaRPr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711550">
                <a:tc>
                  <a:txBody>
                    <a:bodyPr/>
                    <a:lstStyle/>
                    <a:p>
                      <a:pPr indent="0" lvl="0" marL="0" rtl="0" algn="l">
                        <a:spcBef>
                          <a:spcPts val="0"/>
                        </a:spcBef>
                        <a:spcAft>
                          <a:spcPts val="0"/>
                        </a:spcAft>
                        <a:buNone/>
                      </a:pPr>
                      <a:r>
                        <a:rPr b="1" lang="en" sz="1300">
                          <a:latin typeface="Poppins"/>
                          <a:ea typeface="Poppins"/>
                          <a:cs typeface="Poppins"/>
                          <a:sym typeface="Poppins"/>
                        </a:rPr>
                        <a:t>Cultural Competence</a:t>
                      </a:r>
                      <a:endParaRPr b="1"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Awareness gained by learning about another culture’s language, set of customs, beliefs, and experiences</a:t>
                      </a:r>
                      <a:endParaRPr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63500" marB="63500" marR="63500" marL="63500">
                    <a:lnL cap="flat" cmpd="sng" w="127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101550">
                <a:tc>
                  <a:txBody>
                    <a:bodyPr/>
                    <a:lstStyle/>
                    <a:p>
                      <a:pPr indent="0" lvl="0" marL="0" rtl="0" algn="l">
                        <a:spcBef>
                          <a:spcPts val="0"/>
                        </a:spcBef>
                        <a:spcAft>
                          <a:spcPts val="0"/>
                        </a:spcAft>
                        <a:buNone/>
                      </a:pPr>
                      <a:r>
                        <a:rPr b="1" lang="en" sz="1300">
                          <a:latin typeface="Poppins"/>
                          <a:ea typeface="Poppins"/>
                          <a:cs typeface="Poppins"/>
                          <a:sym typeface="Poppins"/>
                        </a:rPr>
                        <a:t>Cultural Pluralism</a:t>
                      </a:r>
                      <a:endParaRPr b="1"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The idea that unique cultural identities must be maintained rather than assimilated into the dominant culture</a:t>
                      </a:r>
                      <a:endParaRPr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sz="1300">
                          <a:latin typeface="Poppins"/>
                          <a:ea typeface="Poppins"/>
                          <a:cs typeface="Poppins"/>
                          <a:sym typeface="Poppins"/>
                        </a:rPr>
                        <a:t>Deficit-Based Thinking</a:t>
                      </a:r>
                      <a:endParaRPr b="1"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Focusing</a:t>
                      </a:r>
                      <a:r>
                        <a:rPr lang="en" sz="1300">
                          <a:latin typeface="Poppins"/>
                          <a:ea typeface="Poppins"/>
                          <a:cs typeface="Poppins"/>
                          <a:sym typeface="Poppins"/>
                        </a:rPr>
                        <a:t> on problems rather than potential (as opposed to asset-based thinking)</a:t>
                      </a:r>
                      <a:endParaRPr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115775">
                <a:tc>
                  <a:txBody>
                    <a:bodyPr/>
                    <a:lstStyle/>
                    <a:p>
                      <a:pPr indent="0" lvl="0" marL="0" rtl="0" algn="l">
                        <a:spcBef>
                          <a:spcPts val="0"/>
                        </a:spcBef>
                        <a:spcAft>
                          <a:spcPts val="0"/>
                        </a:spcAft>
                        <a:buNone/>
                      </a:pPr>
                      <a:r>
                        <a:rPr b="1" lang="en" sz="1300">
                          <a:latin typeface="Poppins"/>
                          <a:ea typeface="Poppins"/>
                          <a:cs typeface="Poppins"/>
                          <a:sym typeface="Poppins"/>
                        </a:rPr>
                        <a:t>Implicit Bias</a:t>
                      </a:r>
                      <a:endParaRPr b="1"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The attitudes or stereotypes that affect our understanding, actions, and decisions </a:t>
                      </a:r>
                      <a:endParaRPr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411925">
                <a:tc>
                  <a:txBody>
                    <a:bodyPr/>
                    <a:lstStyle/>
                    <a:p>
                      <a:pPr indent="0" lvl="0" marL="0" rtl="0" algn="l">
                        <a:spcBef>
                          <a:spcPts val="0"/>
                        </a:spcBef>
                        <a:spcAft>
                          <a:spcPts val="0"/>
                        </a:spcAft>
                        <a:buNone/>
                      </a:pPr>
                      <a:r>
                        <a:rPr b="1" lang="en" sz="1300">
                          <a:latin typeface="Poppins"/>
                          <a:ea typeface="Poppins"/>
                          <a:cs typeface="Poppins"/>
                          <a:sym typeface="Poppins"/>
                        </a:rPr>
                        <a:t>Stereotype Threat</a:t>
                      </a:r>
                      <a:endParaRPr b="1"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 situation in which people feel they are at risk of confirming or being perceived as confirming negative stereotypes of their social group</a:t>
                      </a:r>
                      <a:endParaRPr sz="1300">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
        <p:nvSpPr>
          <p:cNvPr id="970" name="Google Shape;970;p45">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1" name="Google Shape;971;p45">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2" name="Google Shape;972;p45">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3" name="Google Shape;973;p45">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4" name="Google Shape;974;p45">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5" name="Google Shape;975;p45">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6" name="Google Shape;976;p45">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7" name="Google Shape;977;p45">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4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2.4.1 - </a:t>
            </a:r>
            <a:r>
              <a:rPr lang="en"/>
              <a:t>Strong Student-Teacher Relationships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83" name="Google Shape;983;p46"/>
          <p:cNvSpPr txBox="1"/>
          <p:nvPr>
            <p:ph idx="1" type="body"/>
          </p:nvPr>
        </p:nvSpPr>
        <p:spPr>
          <a:xfrm>
            <a:off x="422450" y="1552750"/>
            <a:ext cx="6514500" cy="22920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a:t>ENGAGE: Activate Prior Knowledge</a:t>
            </a:r>
            <a:endParaRPr b="1"/>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0201" lvl="0" marL="457200" rtl="0" algn="l">
              <a:lnSpc>
                <a:spcPct val="100000"/>
              </a:lnSpc>
              <a:spcBef>
                <a:spcPts val="0"/>
              </a:spcBef>
              <a:spcAft>
                <a:spcPts val="0"/>
              </a:spcAft>
              <a:buClr>
                <a:schemeClr val="hlink"/>
              </a:buClr>
              <a:buSzPct val="100000"/>
              <a:buChar char="●"/>
            </a:pPr>
            <a:r>
              <a:rPr lang="en">
                <a:solidFill>
                  <a:schemeClr val="hlink"/>
                </a:solidFill>
              </a:rPr>
              <a:t>In the table below, identify one teacher from your past with whom you had a strong student-teacher relationship and describe what made it so. </a:t>
            </a:r>
            <a:endParaRPr>
              <a:solidFill>
                <a:schemeClr val="hlink"/>
              </a:solidFill>
            </a:endParaRPr>
          </a:p>
          <a:p>
            <a:pPr indent="-340201" lvl="0" marL="457200" rtl="0" algn="l">
              <a:lnSpc>
                <a:spcPct val="100000"/>
              </a:lnSpc>
              <a:spcBef>
                <a:spcPts val="0"/>
              </a:spcBef>
              <a:spcAft>
                <a:spcPts val="0"/>
              </a:spcAft>
              <a:buClr>
                <a:schemeClr val="hlink"/>
              </a:buClr>
              <a:buSzPct val="100000"/>
              <a:buChar char="●"/>
            </a:pPr>
            <a:r>
              <a:rPr lang="en">
                <a:solidFill>
                  <a:schemeClr val="hlink"/>
                </a:solidFill>
              </a:rPr>
              <a:t>Then brainstorm the short- and long-term benefits the relationship provided for you.</a:t>
            </a:r>
            <a:endParaRPr>
              <a:solidFill>
                <a:schemeClr val="hlink"/>
              </a:solidFill>
            </a:endParaRPr>
          </a:p>
        </p:txBody>
      </p:sp>
      <p:sp>
        <p:nvSpPr>
          <p:cNvPr id="984" name="Google Shape;984;p46">
            <a:hlinkClick/>
          </p:cNvPr>
          <p:cNvSpPr txBox="1"/>
          <p:nvPr/>
        </p:nvSpPr>
        <p:spPr>
          <a:xfrm rot="5400000">
            <a:off x="6492700" y="-6774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985" name="Google Shape;985;p46"/>
          <p:cNvGraphicFramePr/>
          <p:nvPr/>
        </p:nvGraphicFramePr>
        <p:xfrm>
          <a:off x="470350" y="3844715"/>
          <a:ext cx="3000000" cy="3000000"/>
        </p:xfrm>
        <a:graphic>
          <a:graphicData uri="http://schemas.openxmlformats.org/drawingml/2006/table">
            <a:tbl>
              <a:tblPr>
                <a:noFill/>
                <a:tableStyleId>{9F0515EE-3964-47E0-9E8B-9FF3161C2D9F}</a:tableStyleId>
              </a:tblPr>
              <a:tblGrid>
                <a:gridCol w="3209350"/>
                <a:gridCol w="3209350"/>
              </a:tblGrid>
              <a:tr h="900725">
                <a:tc gridSpan="2">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Teacher and Description of Strong Relationship</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76200">
                      <a:solidFill>
                        <a:schemeClr val="lt2"/>
                      </a:solidFill>
                      <a:prstDash val="solid"/>
                      <a:round/>
                      <a:headEnd len="sm" w="sm" type="none"/>
                      <a:tailEnd len="sm" w="sm" type="none"/>
                    </a:lnB>
                  </a:tcPr>
                </a:tc>
                <a:tc hMerge="1"/>
              </a:tr>
              <a:tr h="1530675">
                <a:tc gridSpan="2">
                  <a:txBody>
                    <a:bodyPr/>
                    <a:lstStyle/>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7620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hMerge="1"/>
              </a:tr>
              <a:tr h="834450">
                <a:tc>
                  <a:txBody>
                    <a:bodyPr/>
                    <a:lstStyle/>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Short-Term Benefits</a:t>
                      </a:r>
                      <a:endParaRPr sz="1600">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Long-Term Benefits</a:t>
                      </a:r>
                      <a:endParaRPr sz="1600">
                        <a:latin typeface="Poppins"/>
                        <a:ea typeface="Poppins"/>
                        <a:cs typeface="Poppins"/>
                        <a:sym typeface="Poppins"/>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r>
              <a:tr h="2226925">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
        <p:nvSpPr>
          <p:cNvPr id="986" name="Google Shape;986;p46">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7" name="Google Shape;987;p46">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8" name="Google Shape;988;p46">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9" name="Google Shape;989;p46">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0" name="Google Shape;990;p46">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1" name="Google Shape;991;p46">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2" name="Google Shape;992;p46">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3" name="Google Shape;993;p46">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47"/>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2.4.2 - </a:t>
            </a:r>
            <a:r>
              <a:rPr lang="en" sz="3100"/>
              <a:t>Relationships Across Learning Environments </a:t>
            </a:r>
            <a:endParaRPr sz="3100"/>
          </a:p>
          <a:p>
            <a:pPr indent="0" lvl="0" marL="0" rtl="0" algn="l">
              <a:spcBef>
                <a:spcPts val="0"/>
              </a:spcBef>
              <a:spcAft>
                <a:spcPts val="0"/>
              </a:spcAft>
              <a:buClr>
                <a:schemeClr val="hlink"/>
              </a:buClr>
              <a:buSzPts val="990"/>
              <a:buFont typeface="Arial"/>
              <a:buNone/>
            </a:pPr>
            <a:r>
              <a:t/>
            </a:r>
            <a:endParaRPr sz="3100"/>
          </a:p>
        </p:txBody>
      </p:sp>
      <p:sp>
        <p:nvSpPr>
          <p:cNvPr id="999" name="Google Shape;999;p47"/>
          <p:cNvSpPr txBox="1"/>
          <p:nvPr>
            <p:ph idx="1" type="body"/>
          </p:nvPr>
        </p:nvSpPr>
        <p:spPr>
          <a:xfrm>
            <a:off x="374550" y="1314075"/>
            <a:ext cx="6514500" cy="1479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600"/>
              <a:t>ESTABLISH: Reflection for Action</a:t>
            </a:r>
            <a:endParaRPr b="1" sz="1600"/>
          </a:p>
          <a:p>
            <a:pPr indent="0" lvl="0" marL="0" rtl="0" algn="l">
              <a:lnSpc>
                <a:spcPct val="100000"/>
              </a:lnSpc>
              <a:spcBef>
                <a:spcPts val="0"/>
              </a:spcBef>
              <a:spcAft>
                <a:spcPts val="0"/>
              </a:spcAft>
              <a:buNone/>
            </a:pPr>
            <a:r>
              <a:rPr i="1" lang="en" sz="1600">
                <a:solidFill>
                  <a:schemeClr val="hlink"/>
                </a:solidFill>
              </a:rPr>
              <a:t>INSTRUCTIONS:</a:t>
            </a:r>
            <a:endParaRPr i="1" sz="1600">
              <a:solidFill>
                <a:schemeClr val="hlink"/>
              </a:solidFill>
            </a:endParaRPr>
          </a:p>
          <a:p>
            <a:pPr indent="0" lvl="0" marL="0" rtl="0" algn="l">
              <a:lnSpc>
                <a:spcPct val="115000"/>
              </a:lnSpc>
              <a:spcBef>
                <a:spcPts val="0"/>
              </a:spcBef>
              <a:spcAft>
                <a:spcPts val="0"/>
              </a:spcAft>
              <a:buNone/>
            </a:pPr>
            <a:r>
              <a:rPr lang="en" sz="1600">
                <a:solidFill>
                  <a:schemeClr val="hlink"/>
                </a:solidFill>
              </a:rPr>
              <a:t>In the table below, connect what you have learned in this session to your own practice and students with whom you worked during emergency remote teaching (ERT).</a:t>
            </a:r>
            <a:endParaRPr sz="1600">
              <a:solidFill>
                <a:schemeClr val="hlink"/>
              </a:solidFill>
            </a:endParaRPr>
          </a:p>
        </p:txBody>
      </p:sp>
      <p:graphicFrame>
        <p:nvGraphicFramePr>
          <p:cNvPr id="1000" name="Google Shape;1000;p47"/>
          <p:cNvGraphicFramePr/>
          <p:nvPr/>
        </p:nvGraphicFramePr>
        <p:xfrm>
          <a:off x="374550" y="2882963"/>
          <a:ext cx="3000000" cy="3000000"/>
        </p:xfrm>
        <a:graphic>
          <a:graphicData uri="http://schemas.openxmlformats.org/drawingml/2006/table">
            <a:tbl>
              <a:tblPr>
                <a:noFill/>
                <a:tableStyleId>{9F0515EE-3964-47E0-9E8B-9FF3161C2D9F}</a:tableStyleId>
              </a:tblPr>
              <a:tblGrid>
                <a:gridCol w="6514500"/>
              </a:tblGrid>
              <a:tr h="396200">
                <a:tc>
                  <a:txBody>
                    <a:bodyPr/>
                    <a:lstStyle/>
                    <a:p>
                      <a:pPr indent="0" lvl="0" marL="0" rtl="0" algn="l">
                        <a:spcBef>
                          <a:spcPts val="0"/>
                        </a:spcBef>
                        <a:spcAft>
                          <a:spcPts val="0"/>
                        </a:spcAft>
                        <a:buNone/>
                      </a:pPr>
                      <a:r>
                        <a:rPr b="1" lang="en">
                          <a:latin typeface="Poppins"/>
                          <a:ea typeface="Poppins"/>
                          <a:cs typeface="Poppins"/>
                          <a:sym typeface="Poppins"/>
                        </a:rPr>
                        <a:t>How did you form strong relationships during ERT?</a:t>
                      </a:r>
                      <a:endParaRPr i="1">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r>
              <a:tr h="459025">
                <a:tc>
                  <a:txBody>
                    <a:bodyPr/>
                    <a:lstStyle/>
                    <a:p>
                      <a:pPr indent="0" lvl="0" marL="0" rtl="0" algn="l">
                        <a:spcBef>
                          <a:spcPts val="0"/>
                        </a:spcBef>
                        <a:spcAft>
                          <a:spcPts val="0"/>
                        </a:spcAft>
                        <a:buNone/>
                      </a:pPr>
                      <a:r>
                        <a:rPr i="1" lang="en">
                          <a:latin typeface="Poppins"/>
                          <a:ea typeface="Poppins"/>
                          <a:cs typeface="Poppins"/>
                          <a:sym typeface="Poppins"/>
                        </a:rPr>
                        <a:t>For example, how did you mitigate bias? How did you practice self-reflection? How did you understand culture?</a:t>
                      </a:r>
                      <a:endParaRPr i="1">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82292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26125">
                <a:tc>
                  <a:txBody>
                    <a:bodyPr/>
                    <a:lstStyle/>
                    <a:p>
                      <a:pPr indent="0" lvl="0" marL="0" rtl="0" algn="l">
                        <a:spcBef>
                          <a:spcPts val="0"/>
                        </a:spcBef>
                        <a:spcAft>
                          <a:spcPts val="0"/>
                        </a:spcAft>
                        <a:buNone/>
                      </a:pPr>
                      <a:r>
                        <a:rPr b="1" lang="en">
                          <a:latin typeface="Poppins"/>
                          <a:ea typeface="Poppins"/>
                          <a:cs typeface="Poppins"/>
                          <a:sym typeface="Poppins"/>
                        </a:rPr>
                        <a:t>How did this impact your instruction across learning environments?</a:t>
                      </a:r>
                      <a:endParaRPr b="1">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r>
              <a:tr h="822925">
                <a:tc>
                  <a:txBody>
                    <a:bodyPr/>
                    <a:lstStyle/>
                    <a:p>
                      <a:pPr indent="0" lvl="0" marL="0" rtl="0" algn="l">
                        <a:spcBef>
                          <a:spcPts val="0"/>
                        </a:spcBef>
                        <a:spcAft>
                          <a:spcPts val="0"/>
                        </a:spcAft>
                        <a:buClr>
                          <a:schemeClr val="hlink"/>
                        </a:buClr>
                        <a:buSzPts val="1100"/>
                        <a:buFont typeface="Arial"/>
                        <a:buNone/>
                      </a:pPr>
                      <a:r>
                        <a:rPr i="1" lang="en">
                          <a:latin typeface="Poppins"/>
                          <a:ea typeface="Poppins"/>
                          <a:cs typeface="Poppins"/>
                          <a:sym typeface="Poppins"/>
                        </a:rPr>
                        <a:t>For example, share specifics of how your instructional choices, lesson plans, activities, assignments, assessments, technology choices, etc. supported the development of strong relationships.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60957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609575">
                <a:tc>
                  <a:txBody>
                    <a:bodyPr/>
                    <a:lstStyle/>
                    <a:p>
                      <a:pPr indent="0" lvl="0" marL="0" rtl="0" algn="l">
                        <a:spcBef>
                          <a:spcPts val="0"/>
                        </a:spcBef>
                        <a:spcAft>
                          <a:spcPts val="0"/>
                        </a:spcAft>
                        <a:buClr>
                          <a:schemeClr val="hlink"/>
                        </a:buClr>
                        <a:buSzPts val="1100"/>
                        <a:buFont typeface="Arial"/>
                        <a:buNone/>
                      </a:pPr>
                      <a:r>
                        <a:rPr b="1" lang="en">
                          <a:latin typeface="Poppins"/>
                          <a:ea typeface="Poppins"/>
                          <a:cs typeface="Poppins"/>
                          <a:sym typeface="Poppins"/>
                        </a:rPr>
                        <a:t>How might you change your practice to be delivered across learning environments in the future?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r>
              <a:tr h="425750">
                <a:tc>
                  <a:txBody>
                    <a:bodyPr/>
                    <a:lstStyle/>
                    <a:p>
                      <a:pPr indent="0" lvl="0" marL="0" rtl="0" algn="l">
                        <a:spcBef>
                          <a:spcPts val="0"/>
                        </a:spcBef>
                        <a:spcAft>
                          <a:spcPts val="0"/>
                        </a:spcAft>
                        <a:buNone/>
                      </a:pPr>
                      <a:r>
                        <a:rPr i="1" lang="en">
                          <a:latin typeface="Poppins"/>
                          <a:ea typeface="Poppins"/>
                          <a:cs typeface="Poppins"/>
                          <a:sym typeface="Poppins"/>
                        </a:rPr>
                        <a:t>Example: I will begin the year with a student interest inventory that can be delivered in-person, in Google Meets, or as homework outside of class and use this data to personalize instruction.</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82292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1001" name="Google Shape;1001;p47">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2" name="Google Shape;1002;p47">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3" name="Google Shape;1003;p47">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4" name="Google Shape;1004;p47">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5" name="Google Shape;1005;p47">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6" name="Google Shape;1006;p47">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7" name="Google Shape;1007;p47">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8" name="Google Shape;1008;p47">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4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2.4.3 - </a:t>
            </a:r>
            <a:r>
              <a:rPr lang="en"/>
              <a:t>Building Strong Relationships Across Environments</a:t>
            </a:r>
            <a:endParaRPr/>
          </a:p>
          <a:p>
            <a:pPr indent="0" lvl="0" marL="0" rtl="0" algn="l">
              <a:spcBef>
                <a:spcPts val="0"/>
              </a:spcBef>
              <a:spcAft>
                <a:spcPts val="0"/>
              </a:spcAft>
              <a:buNone/>
            </a:pPr>
            <a:r>
              <a:t/>
            </a:r>
            <a:endParaRPr/>
          </a:p>
        </p:txBody>
      </p:sp>
      <p:sp>
        <p:nvSpPr>
          <p:cNvPr id="1014" name="Google Shape;1014;p48"/>
          <p:cNvSpPr txBox="1"/>
          <p:nvPr>
            <p:ph idx="1" type="body"/>
          </p:nvPr>
        </p:nvSpPr>
        <p:spPr>
          <a:xfrm>
            <a:off x="374550" y="1589875"/>
            <a:ext cx="6514500" cy="7993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6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0" lvl="0" marL="0" rtl="0" algn="l">
              <a:lnSpc>
                <a:spcPct val="115000"/>
              </a:lnSpc>
              <a:spcBef>
                <a:spcPts val="0"/>
              </a:spcBef>
              <a:spcAft>
                <a:spcPts val="0"/>
              </a:spcAft>
              <a:buNone/>
            </a:pPr>
            <a:r>
              <a:rPr lang="en">
                <a:solidFill>
                  <a:schemeClr val="hlink"/>
                </a:solidFill>
              </a:rPr>
              <a:t>Identify relationship-building strategies and activities you can engage in throughout the unit you selected in activity 2.1.3 to establish, maintain, and support strong relationships. Be sure to consider how to multiple learning environments.</a:t>
            </a:r>
            <a:endParaRPr>
              <a:solidFill>
                <a:schemeClr val="hlink"/>
              </a:solidFill>
            </a:endParaRPr>
          </a:p>
          <a:p>
            <a:pPr indent="0" lvl="0" marL="45720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015" name="Google Shape;1015;p48"/>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016" name="Google Shape;1016;p48">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7" name="Google Shape;1017;p48">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8" name="Google Shape;1018;p48">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9" name="Google Shape;1019;p48">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0" name="Google Shape;1020;p48">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1" name="Google Shape;1021;p48">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2" name="Google Shape;1022;p48">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3" name="Google Shape;1023;p48">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24" name="Google Shape;1024;p48"/>
          <p:cNvGraphicFramePr/>
          <p:nvPr/>
        </p:nvGraphicFramePr>
        <p:xfrm>
          <a:off x="374550" y="3714905"/>
          <a:ext cx="3000000" cy="3000000"/>
        </p:xfrm>
        <a:graphic>
          <a:graphicData uri="http://schemas.openxmlformats.org/drawingml/2006/table">
            <a:tbl>
              <a:tblPr>
                <a:noFill/>
                <a:tableStyleId>{9F0515EE-3964-47E0-9E8B-9FF3161C2D9F}</a:tableStyleId>
              </a:tblPr>
              <a:tblGrid>
                <a:gridCol w="3313625"/>
                <a:gridCol w="3313625"/>
              </a:tblGrid>
              <a:tr h="477850">
                <a:tc gridSpan="2">
                  <a:txBody>
                    <a:bodyPr/>
                    <a:lstStyle/>
                    <a:p>
                      <a:pPr indent="0" lvl="0" marL="0" rtl="0" algn="ctr">
                        <a:spcBef>
                          <a:spcPts val="0"/>
                        </a:spcBef>
                        <a:spcAft>
                          <a:spcPts val="0"/>
                        </a:spcAft>
                        <a:buNone/>
                      </a:pPr>
                      <a:r>
                        <a:rPr b="1" lang="en" sz="2100">
                          <a:latin typeface="Caveat"/>
                          <a:ea typeface="Caveat"/>
                          <a:cs typeface="Caveat"/>
                          <a:sym typeface="Caveat"/>
                        </a:rPr>
                        <a:t>Unit Description </a:t>
                      </a:r>
                      <a:endParaRPr b="1" sz="2100">
                        <a:latin typeface="Caveat"/>
                        <a:ea typeface="Caveat"/>
                        <a:cs typeface="Caveat"/>
                        <a:sym typeface="Caveat"/>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2"/>
                    </a:solidFill>
                  </a:tcPr>
                </a:tc>
                <a:tc hMerge="1"/>
              </a:tr>
              <a:tr h="819925">
                <a:tc gridSpan="2">
                  <a:txBody>
                    <a:bodyPr/>
                    <a:lstStyle/>
                    <a:p>
                      <a:pPr indent="0" lvl="0" marL="0" rtl="0" algn="ctr">
                        <a:spcBef>
                          <a:spcPts val="0"/>
                        </a:spcBef>
                        <a:spcAft>
                          <a:spcPts val="0"/>
                        </a:spcAft>
                        <a:buNone/>
                      </a:pPr>
                      <a:r>
                        <a:t/>
                      </a:r>
                      <a:endParaRPr b="1" sz="2100">
                        <a:latin typeface="Caveat"/>
                        <a:ea typeface="Caveat"/>
                        <a:cs typeface="Caveat"/>
                        <a:sym typeface="Caveat"/>
                      </a:endParaRPr>
                    </a:p>
                    <a:p>
                      <a:pPr indent="0" lvl="0" marL="0" rtl="0" algn="ctr">
                        <a:spcBef>
                          <a:spcPts val="0"/>
                        </a:spcBef>
                        <a:spcAft>
                          <a:spcPts val="0"/>
                        </a:spcAft>
                        <a:buNone/>
                      </a:pPr>
                      <a:r>
                        <a:t/>
                      </a:r>
                      <a:endParaRPr b="1" sz="2100">
                        <a:latin typeface="Caveat"/>
                        <a:ea typeface="Caveat"/>
                        <a:cs typeface="Caveat"/>
                        <a:sym typeface="Caveat"/>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hMerge="1"/>
              </a:tr>
              <a:tr h="1162025">
                <a:tc>
                  <a:txBody>
                    <a:bodyPr/>
                    <a:lstStyle/>
                    <a:p>
                      <a:pPr indent="0" lvl="0" marL="0" rtl="0" algn="ctr">
                        <a:spcBef>
                          <a:spcPts val="0"/>
                        </a:spcBef>
                        <a:spcAft>
                          <a:spcPts val="0"/>
                        </a:spcAft>
                        <a:buNone/>
                      </a:pPr>
                      <a:r>
                        <a:rPr b="1" lang="en" sz="2100">
                          <a:latin typeface="Caveat"/>
                          <a:ea typeface="Caveat"/>
                          <a:cs typeface="Caveat"/>
                          <a:sym typeface="Caveat"/>
                        </a:rPr>
                        <a:t>Teacher-Student </a:t>
                      </a:r>
                      <a:endParaRPr b="1" sz="2100">
                        <a:latin typeface="Caveat"/>
                        <a:ea typeface="Caveat"/>
                        <a:cs typeface="Caveat"/>
                        <a:sym typeface="Caveat"/>
                      </a:endParaRPr>
                    </a:p>
                    <a:p>
                      <a:pPr indent="0" lvl="0" marL="0" rtl="0" algn="ctr">
                        <a:spcBef>
                          <a:spcPts val="0"/>
                        </a:spcBef>
                        <a:spcAft>
                          <a:spcPts val="0"/>
                        </a:spcAft>
                        <a:buNone/>
                      </a:pPr>
                      <a:r>
                        <a:rPr b="1" lang="en" sz="2100">
                          <a:latin typeface="Caveat"/>
                          <a:ea typeface="Caveat"/>
                          <a:cs typeface="Caveat"/>
                          <a:sym typeface="Caveat"/>
                        </a:rPr>
                        <a:t>Relationship-Building </a:t>
                      </a:r>
                      <a:endParaRPr b="1" sz="2100">
                        <a:latin typeface="Caveat"/>
                        <a:ea typeface="Caveat"/>
                        <a:cs typeface="Caveat"/>
                        <a:sym typeface="Caveat"/>
                      </a:endParaRPr>
                    </a:p>
                    <a:p>
                      <a:pPr indent="0" lvl="0" marL="0" rtl="0" algn="ctr">
                        <a:spcBef>
                          <a:spcPts val="0"/>
                        </a:spcBef>
                        <a:spcAft>
                          <a:spcPts val="0"/>
                        </a:spcAft>
                        <a:buNone/>
                      </a:pPr>
                      <a:r>
                        <a:rPr b="1" lang="en" sz="2100">
                          <a:latin typeface="Caveat"/>
                          <a:ea typeface="Caveat"/>
                          <a:cs typeface="Caveat"/>
                          <a:sym typeface="Caveat"/>
                        </a:rPr>
                        <a:t>Strategies</a:t>
                      </a:r>
                      <a:endParaRPr b="1" sz="2100">
                        <a:latin typeface="Caveat"/>
                        <a:ea typeface="Caveat"/>
                        <a:cs typeface="Caveat"/>
                        <a:sym typeface="Caveat"/>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2100">
                          <a:latin typeface="Caveat"/>
                          <a:ea typeface="Caveat"/>
                          <a:cs typeface="Caveat"/>
                          <a:sym typeface="Caveat"/>
                        </a:rPr>
                        <a:t>Student-Student </a:t>
                      </a:r>
                      <a:endParaRPr b="1" sz="2100">
                        <a:latin typeface="Caveat"/>
                        <a:ea typeface="Caveat"/>
                        <a:cs typeface="Caveat"/>
                        <a:sym typeface="Caveat"/>
                      </a:endParaRPr>
                    </a:p>
                    <a:p>
                      <a:pPr indent="0" lvl="0" marL="0" rtl="0" algn="ctr">
                        <a:spcBef>
                          <a:spcPts val="0"/>
                        </a:spcBef>
                        <a:spcAft>
                          <a:spcPts val="0"/>
                        </a:spcAft>
                        <a:buNone/>
                      </a:pPr>
                      <a:r>
                        <a:rPr b="1" lang="en" sz="2100">
                          <a:latin typeface="Caveat"/>
                          <a:ea typeface="Caveat"/>
                          <a:cs typeface="Caveat"/>
                          <a:sym typeface="Caveat"/>
                        </a:rPr>
                        <a:t>Relationship-Building </a:t>
                      </a:r>
                      <a:endParaRPr b="1" sz="2100">
                        <a:latin typeface="Caveat"/>
                        <a:ea typeface="Caveat"/>
                        <a:cs typeface="Caveat"/>
                        <a:sym typeface="Caveat"/>
                      </a:endParaRPr>
                    </a:p>
                    <a:p>
                      <a:pPr indent="0" lvl="0" marL="0" rtl="0" algn="ctr">
                        <a:spcBef>
                          <a:spcPts val="0"/>
                        </a:spcBef>
                        <a:spcAft>
                          <a:spcPts val="0"/>
                        </a:spcAft>
                        <a:buNone/>
                      </a:pPr>
                      <a:r>
                        <a:rPr b="1" lang="en" sz="2100">
                          <a:latin typeface="Caveat"/>
                          <a:ea typeface="Caveat"/>
                          <a:cs typeface="Caveat"/>
                          <a:sym typeface="Caveat"/>
                        </a:rPr>
                        <a:t>Strategies </a:t>
                      </a:r>
                      <a:endParaRPr b="1" sz="2100">
                        <a:latin typeface="Caveat"/>
                        <a:ea typeface="Caveat"/>
                        <a:cs typeface="Caveat"/>
                        <a:sym typeface="Caveat"/>
                      </a:endParaRPr>
                    </a:p>
                  </a:txBody>
                  <a:tcPr marT="63500" marB="63500" marR="63500" marL="63500">
                    <a:lnL cap="flat" cmpd="sng" w="12700">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chemeClr val="lt2"/>
                    </a:solidFill>
                  </a:tcPr>
                </a:tc>
              </a:tr>
              <a:tr h="1107700">
                <a:tc>
                  <a:txBody>
                    <a:bodyPr/>
                    <a:lstStyle/>
                    <a:p>
                      <a:pPr indent="0" lvl="0" marL="0" rtl="0" algn="l">
                        <a:spcBef>
                          <a:spcPts val="0"/>
                        </a:spcBef>
                        <a:spcAft>
                          <a:spcPts val="0"/>
                        </a:spcAft>
                        <a:buClr>
                          <a:schemeClr val="hlink"/>
                        </a:buClr>
                        <a:buSzPts val="1100"/>
                        <a:buFont typeface="Arial"/>
                        <a:buNone/>
                      </a:pPr>
                      <a:r>
                        <a:rPr i="1" lang="en">
                          <a:latin typeface="Poppins"/>
                          <a:ea typeface="Poppins"/>
                          <a:cs typeface="Poppins"/>
                          <a:sym typeface="Poppins"/>
                        </a:rPr>
                        <a:t>Example: Create an assets-based student interest inventory (to be completed in-person or remotely). </a:t>
                      </a:r>
                      <a:endParaRPr i="1">
                        <a:latin typeface="Poppins"/>
                        <a:ea typeface="Poppins"/>
                        <a:cs typeface="Poppins"/>
                        <a:sym typeface="Poppins"/>
                      </a:endParaRPr>
                    </a:p>
                  </a:txBody>
                  <a:tcPr marT="91425" marB="91425" marR="91425" marL="91425">
                    <a:lnL cap="flat" cmpd="sng" w="12700">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i="1" lang="en">
                          <a:solidFill>
                            <a:schemeClr val="hlink"/>
                          </a:solidFill>
                          <a:latin typeface="Poppins"/>
                          <a:ea typeface="Poppins"/>
                          <a:cs typeface="Poppins"/>
                          <a:sym typeface="Poppins"/>
                        </a:rPr>
                        <a:t>Example: Have students interview each other about goals for the rest of the school year, both in-person or remote.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790100">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2700">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790100">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2700">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790100">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12700">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Workbook Tips</a:t>
            </a:r>
            <a:endParaRPr/>
          </a:p>
        </p:txBody>
      </p:sp>
      <p:sp>
        <p:nvSpPr>
          <p:cNvPr id="260" name="Google Shape;260;p22"/>
          <p:cNvSpPr txBox="1"/>
          <p:nvPr>
            <p:ph idx="1" type="body"/>
          </p:nvPr>
        </p:nvSpPr>
        <p:spPr>
          <a:xfrm>
            <a:off x="374550" y="1314075"/>
            <a:ext cx="6514500" cy="826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Keep Your Workbook Handy</a:t>
            </a:r>
            <a:endParaRPr b="1"/>
          </a:p>
          <a:p>
            <a:pPr indent="0" lvl="0" marL="0" rtl="0" algn="l">
              <a:spcBef>
                <a:spcPts val="0"/>
              </a:spcBef>
              <a:spcAft>
                <a:spcPts val="0"/>
              </a:spcAft>
              <a:buNone/>
            </a:pPr>
            <a:r>
              <a:rPr lang="en"/>
              <a:t>As you progress through the TALE Academy, keep your copy of the workbook open for easy access.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 Using the Workbook Tabs</a:t>
            </a:r>
            <a:endParaRPr b="1"/>
          </a:p>
          <a:p>
            <a:pPr indent="0" lvl="0" marL="0" rtl="0" algn="l">
              <a:spcBef>
                <a:spcPts val="0"/>
              </a:spcBef>
              <a:spcAft>
                <a:spcPts val="0"/>
              </a:spcAft>
              <a:buNone/>
            </a:pPr>
            <a:r>
              <a:rPr lang="en"/>
              <a:t>The colorful, </a:t>
            </a:r>
            <a:r>
              <a:rPr lang="en"/>
              <a:t>numerical</a:t>
            </a:r>
            <a:r>
              <a:rPr lang="en"/>
              <a:t> tabs on the right of the workbook </a:t>
            </a:r>
            <a:r>
              <a:rPr lang="en"/>
              <a:t>are hyperlinked to the corresponding session for easy access. Left click on the first tab that reads “01.” A pop-up will provide a hyperlink to Session 01. Click that hyperlink to be taken to Session 01. Your first activity in Module 2, Session 1 is Activity 2.1.1. In this case, you would click on the “01” tab on the right to jump to Session 1 and scroll to Activity 2.1.1.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a:t>
            </a:r>
            <a:r>
              <a:rPr b="1" lang="en"/>
              <a:t>: Returning to the Table of Contents</a:t>
            </a:r>
            <a:endParaRPr b="1"/>
          </a:p>
          <a:p>
            <a:pPr indent="0" lvl="0" marL="0" rtl="0" algn="l">
              <a:spcBef>
                <a:spcPts val="0"/>
              </a:spcBef>
              <a:spcAft>
                <a:spcPts val="0"/>
              </a:spcAft>
              <a:buNone/>
            </a:pPr>
            <a:r>
              <a:rPr lang="en" u="sng">
                <a:solidFill>
                  <a:schemeClr val="hlink"/>
                </a:solidFill>
                <a:hlinkClick action="ppaction://hlinksldjump" r:id="rId3"/>
              </a:rPr>
              <a:t>Page 7 is the Table of Contents</a:t>
            </a:r>
            <a:r>
              <a:rPr lang="en"/>
              <a:t>, which lists each of the 8 session titles. Throughout the workbook you will see this icon: </a:t>
            </a:r>
            <a:endParaRPr/>
          </a:p>
          <a:p>
            <a:pPr indent="0" lvl="0" marL="0" rtl="0" algn="l">
              <a:spcBef>
                <a:spcPts val="0"/>
              </a:spcBef>
              <a:spcAft>
                <a:spcPts val="0"/>
              </a:spcAft>
              <a:buNone/>
            </a:pPr>
            <a:r>
              <a:rPr lang="en"/>
              <a:t>To return to the Table of Contents, click on this icon to access the Table of Contents hyperlink.</a:t>
            </a:r>
            <a:endParaRPr/>
          </a:p>
        </p:txBody>
      </p:sp>
      <p:pic>
        <p:nvPicPr>
          <p:cNvPr id="261" name="Google Shape;261;p22">
            <a:hlinkClick action="ppaction://hlinksldjump" r:id="rId4"/>
          </p:cNvPr>
          <p:cNvPicPr preferRelativeResize="0"/>
          <p:nvPr/>
        </p:nvPicPr>
        <p:blipFill>
          <a:blip r:embed="rId5">
            <a:alphaModFix/>
          </a:blip>
          <a:stretch>
            <a:fillRect/>
          </a:stretch>
        </p:blipFill>
        <p:spPr>
          <a:xfrm>
            <a:off x="2431875" y="8038500"/>
            <a:ext cx="580200" cy="580200"/>
          </a:xfrm>
          <a:prstGeom prst="rect">
            <a:avLst/>
          </a:prstGeom>
          <a:noFill/>
          <a:ln>
            <a:noFill/>
          </a:ln>
        </p:spPr>
      </p:pic>
      <p:sp>
        <p:nvSpPr>
          <p:cNvPr id="262" name="Google Shape;262;p22">
            <a:hlinkClick action="ppaction://hlinksldjump" r:id="rId6"/>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3" name="Google Shape;263;p22">
            <a:hlinkClick action="ppaction://hlinksldjump" r:id="rId7"/>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4" name="Google Shape;264;p22">
            <a:hlinkClick action="ppaction://hlinksldjump" r:id="rId8"/>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5" name="Google Shape;265;p22">
            <a:hlinkClick action="ppaction://hlinksldjump" r:id="rId9"/>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6" name="Google Shape;266;p22">
            <a:hlinkClick action="ppaction://hlinksldjump" r:id="rId10"/>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7" name="Google Shape;267;p2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8" name="Google Shape;268;p22">
            <a:hlinkClick action="ppaction://hlinksldjump" r:id="rId12"/>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 name="Google Shape;269;p22">
            <a:hlinkClick action="ppaction://hlinksldjump" r:id="rId13"/>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grpSp>
        <p:nvGrpSpPr>
          <p:cNvPr id="1029" name="Google Shape;1029;p49"/>
          <p:cNvGrpSpPr/>
          <p:nvPr/>
        </p:nvGrpSpPr>
        <p:grpSpPr>
          <a:xfrm>
            <a:off x="224350" y="224350"/>
            <a:ext cx="7116900" cy="9597300"/>
            <a:chOff x="224350" y="224350"/>
            <a:chExt cx="7116900" cy="9597300"/>
          </a:xfrm>
        </p:grpSpPr>
        <p:sp>
          <p:nvSpPr>
            <p:cNvPr id="1030" name="Google Shape;1030;p49"/>
            <p:cNvSpPr/>
            <p:nvPr/>
          </p:nvSpPr>
          <p:spPr>
            <a:xfrm>
              <a:off x="224350" y="224350"/>
              <a:ext cx="6967500" cy="959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9"/>
            <p:cNvSpPr/>
            <p:nvPr/>
          </p:nvSpPr>
          <p:spPr>
            <a:xfrm rot="5400000">
              <a:off x="6936250" y="5471950"/>
              <a:ext cx="660600" cy="149400"/>
            </a:xfrm>
            <a:prstGeom prst="triangle">
              <a:avLst>
                <a:gd fmla="val 5088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2" name="Google Shape;1032;p49"/>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05</a:t>
            </a:r>
            <a:endParaRPr/>
          </a:p>
        </p:txBody>
      </p:sp>
      <p:cxnSp>
        <p:nvCxnSpPr>
          <p:cNvPr id="1033" name="Google Shape;1033;p49"/>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1034" name="Google Shape;1034;p49">
            <a:hlinkClick action="ppaction://hlinksldjump" r:id="rId3"/>
          </p:cNvPr>
          <p:cNvPicPr preferRelativeResize="0"/>
          <p:nvPr/>
        </p:nvPicPr>
        <p:blipFill>
          <a:blip r:embed="rId4">
            <a:alphaModFix/>
          </a:blip>
          <a:stretch>
            <a:fillRect/>
          </a:stretch>
        </p:blipFill>
        <p:spPr>
          <a:xfrm>
            <a:off x="476675" y="9063250"/>
            <a:ext cx="580200" cy="580200"/>
          </a:xfrm>
          <a:prstGeom prst="rect">
            <a:avLst/>
          </a:prstGeom>
          <a:noFill/>
          <a:ln>
            <a:noFill/>
          </a:ln>
        </p:spPr>
      </p:pic>
      <p:sp>
        <p:nvSpPr>
          <p:cNvPr id="1035" name="Google Shape;1035;p49"/>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Developing Sociopolitical Consciousness</a:t>
            </a:r>
            <a:endParaRPr/>
          </a:p>
          <a:p>
            <a:pPr indent="0" lvl="0" marL="0" rtl="0" algn="ctr">
              <a:spcBef>
                <a:spcPts val="0"/>
              </a:spcBef>
              <a:spcAft>
                <a:spcPts val="0"/>
              </a:spcAft>
              <a:buNone/>
            </a:pPr>
            <a:r>
              <a:t/>
            </a:r>
            <a:endParaRPr/>
          </a:p>
        </p:txBody>
      </p:sp>
      <p:sp>
        <p:nvSpPr>
          <p:cNvPr id="1036" name="Google Shape;1036;p49">
            <a:hlinkClick action="ppaction://hlinksldjump" r:id="rId5"/>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7" name="Google Shape;1037;p49">
            <a:hlinkClick action="ppaction://hlinksldjump" r:id="rId6"/>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8" name="Google Shape;1038;p49">
            <a:hlinkClick action="ppaction://hlinksldjump" r:id="rId7"/>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9" name="Google Shape;1039;p49">
            <a:hlinkClick action="ppaction://hlinksldjump" r:id="rId8"/>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0" name="Google Shape;1040;p49">
            <a:hlinkClick action="ppaction://hlinksldjump" r:id="rId9"/>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1" name="Google Shape;1041;p4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2" name="Google Shape;1042;p49">
            <a:hlinkClick action="ppaction://hlinksldjump" r:id="rId11"/>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3" name="Google Shape;1043;p49">
            <a:hlinkClick action="ppaction://hlinksldjump" r:id="rId12"/>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5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049" name="Google Shape;1049;p50"/>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050" name="Google Shape;1050;p50"/>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551575">
                <a:tc>
                  <a:txBody>
                    <a:bodyPr/>
                    <a:lstStyle/>
                    <a:p>
                      <a:pPr indent="0" lvl="0" marL="0" rtl="0" algn="l">
                        <a:spcBef>
                          <a:spcPts val="0"/>
                        </a:spcBef>
                        <a:spcAft>
                          <a:spcPts val="0"/>
                        </a:spcAft>
                        <a:buNone/>
                      </a:pPr>
                      <a:r>
                        <a:rPr b="1" lang="en" sz="1300">
                          <a:latin typeface="Poppins"/>
                          <a:ea typeface="Poppins"/>
                          <a:cs typeface="Poppins"/>
                          <a:sym typeface="Poppins"/>
                        </a:rPr>
                        <a:t>Sociocultural Responsiveness</a:t>
                      </a:r>
                      <a:endParaRPr b="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An individual’s ability to respond to the social and cultural factors of a particular situation </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027700">
                <a:tc>
                  <a:txBody>
                    <a:bodyPr/>
                    <a:lstStyle/>
                    <a:p>
                      <a:pPr indent="0" lvl="0" marL="0" rtl="0" algn="l">
                        <a:spcBef>
                          <a:spcPts val="0"/>
                        </a:spcBef>
                        <a:spcAft>
                          <a:spcPts val="0"/>
                        </a:spcAft>
                        <a:buNone/>
                      </a:pPr>
                      <a:r>
                        <a:rPr b="1" lang="en" sz="1300">
                          <a:latin typeface="Poppins"/>
                          <a:ea typeface="Poppins"/>
                          <a:cs typeface="Poppins"/>
                          <a:sym typeface="Poppins"/>
                        </a:rPr>
                        <a:t>Sociopolitical Consciousness</a:t>
                      </a:r>
                      <a:endParaRPr b="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An individual’s awareness of how social, political, and economic forces influence the current realities of society and daily living</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323625">
                <a:tc>
                  <a:txBody>
                    <a:bodyPr/>
                    <a:lstStyle/>
                    <a:p>
                      <a:pPr indent="0" lvl="0" marL="0" rtl="0" algn="l">
                        <a:spcBef>
                          <a:spcPts val="0"/>
                        </a:spcBef>
                        <a:spcAft>
                          <a:spcPts val="0"/>
                        </a:spcAft>
                        <a:buNone/>
                      </a:pPr>
                      <a:r>
                        <a:rPr b="1" lang="en" sz="1300">
                          <a:latin typeface="Poppins"/>
                          <a:ea typeface="Poppins"/>
                          <a:cs typeface="Poppins"/>
                          <a:sym typeface="Poppins"/>
                        </a:rPr>
                        <a:t>Student Agency</a:t>
                      </a:r>
                      <a:endParaRPr b="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202124"/>
                          </a:solidFill>
                          <a:latin typeface="Poppins"/>
                          <a:ea typeface="Poppins"/>
                          <a:cs typeface="Poppins"/>
                          <a:sym typeface="Poppins"/>
                        </a:rPr>
                        <a:t>The capacity to set a goal, reflect, and act responsibly to effect change</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sz="1300">
                          <a:latin typeface="Poppins"/>
                          <a:ea typeface="Poppins"/>
                          <a:cs typeface="Poppins"/>
                          <a:sym typeface="Poppins"/>
                        </a:rPr>
                        <a:t>Systemic Roots</a:t>
                      </a:r>
                      <a:endParaRPr b="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An identification of social, historical, economic, and environmental factors for seemingly individual problems </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920000">
                <a:tc>
                  <a:txBody>
                    <a:bodyPr/>
                    <a:lstStyle/>
                    <a:p>
                      <a:pPr indent="0" lvl="0" marL="0" rtl="0" algn="l">
                        <a:spcBef>
                          <a:spcPts val="0"/>
                        </a:spcBef>
                        <a:spcAft>
                          <a:spcPts val="0"/>
                        </a:spcAft>
                        <a:buNone/>
                      </a:pPr>
                      <a:r>
                        <a:rPr b="1" lang="en" sz="1300">
                          <a:latin typeface="Poppins"/>
                          <a:ea typeface="Poppins"/>
                          <a:cs typeface="Poppins"/>
                          <a:sym typeface="Poppins"/>
                        </a:rPr>
                        <a:t>Youth Participatory Action Research</a:t>
                      </a:r>
                      <a:endParaRPr b="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A type of research that involves youth (in partnership with adults) studying an issue in a real-world context and responding with a course of action that seeks to improve both individuals and communities</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051" name="Google Shape;1051;p50">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2" name="Google Shape;1052;p50">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3" name="Google Shape;1053;p50">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4" name="Google Shape;1054;p50">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5" name="Google Shape;1055;p50">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6" name="Google Shape;1056;p50">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7" name="Google Shape;1057;p50">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8" name="Google Shape;1058;p50">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5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2.5.1 - </a:t>
            </a:r>
            <a:r>
              <a:rPr lang="en"/>
              <a:t>The Influence of Historical Events and Political Movements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64" name="Google Shape;1064;p51"/>
          <p:cNvSpPr txBox="1"/>
          <p:nvPr>
            <p:ph idx="1" type="body"/>
          </p:nvPr>
        </p:nvSpPr>
        <p:spPr>
          <a:xfrm>
            <a:off x="422450" y="2104550"/>
            <a:ext cx="6514500" cy="2551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ENGAGE: Activate Prior Knowledge</a:t>
            </a:r>
            <a:endParaRPr b="1"/>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Identify two historical events or political movements that occurred during your education as a young person.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Describe how it shaped you as a person.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Describe how your teachers did (or didn’t) incorporate it into your learning.</a:t>
            </a:r>
            <a:endParaRPr>
              <a:solidFill>
                <a:schemeClr val="hlink"/>
              </a:solidFill>
            </a:endParaRPr>
          </a:p>
        </p:txBody>
      </p:sp>
      <p:grpSp>
        <p:nvGrpSpPr>
          <p:cNvPr id="1065" name="Google Shape;1065;p51"/>
          <p:cNvGrpSpPr/>
          <p:nvPr/>
        </p:nvGrpSpPr>
        <p:grpSpPr>
          <a:xfrm>
            <a:off x="2158898" y="4656055"/>
            <a:ext cx="2031329" cy="2196184"/>
            <a:chOff x="3071457" y="2013875"/>
            <a:chExt cx="1944600" cy="1569600"/>
          </a:xfrm>
        </p:grpSpPr>
        <p:sp>
          <p:nvSpPr>
            <p:cNvPr id="1066" name="Google Shape;1066;p51"/>
            <p:cNvSpPr/>
            <p:nvPr/>
          </p:nvSpPr>
          <p:spPr>
            <a:xfrm flipH="1" rot="10800000">
              <a:off x="3071457" y="2013875"/>
              <a:ext cx="1944600" cy="1569600"/>
            </a:xfrm>
            <a:prstGeom prst="round2DiagRect">
              <a:avLst>
                <a:gd fmla="val 0" name="adj1"/>
                <a:gd fmla="val 17764" name="adj2"/>
              </a:avLst>
            </a:prstGeom>
            <a:solidFill>
              <a:schemeClr val="accent1"/>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sz="1300">
                <a:latin typeface="Poppins"/>
                <a:ea typeface="Poppins"/>
                <a:cs typeface="Poppins"/>
                <a:sym typeface="Poppins"/>
              </a:endParaRPr>
            </a:p>
          </p:txBody>
        </p:sp>
        <p:sp>
          <p:nvSpPr>
            <p:cNvPr id="1067" name="Google Shape;1067;p51"/>
            <p:cNvSpPr txBox="1"/>
            <p:nvPr/>
          </p:nvSpPr>
          <p:spPr>
            <a:xfrm>
              <a:off x="3206382" y="2087527"/>
              <a:ext cx="1807200" cy="459900"/>
            </a:xfrm>
            <a:prstGeom prst="rect">
              <a:avLst/>
            </a:prstGeom>
            <a:solidFill>
              <a:schemeClr val="accent1"/>
            </a:solidFill>
            <a:ln>
              <a:noFill/>
            </a:ln>
          </p:spPr>
          <p:txBody>
            <a:bodyPr anchorCtr="0" anchor="t" bIns="77700" lIns="77700" spcFirstLastPara="1" rIns="77700" wrap="square" tIns="77700">
              <a:noAutofit/>
            </a:bodyPr>
            <a:lstStyle/>
            <a:p>
              <a:pPr indent="0" lvl="0" marL="0" rtl="0" algn="ctr">
                <a:spcBef>
                  <a:spcPts val="0"/>
                </a:spcBef>
                <a:spcAft>
                  <a:spcPts val="0"/>
                </a:spcAft>
                <a:buNone/>
              </a:pPr>
              <a:r>
                <a:rPr b="1" lang="en" sz="1200">
                  <a:latin typeface="Poppins"/>
                  <a:ea typeface="Poppins"/>
                  <a:cs typeface="Poppins"/>
                  <a:sym typeface="Poppins"/>
                </a:rPr>
                <a:t>How It Shaped You</a:t>
              </a:r>
              <a:endParaRPr sz="1200">
                <a:latin typeface="Poppins"/>
                <a:ea typeface="Poppins"/>
                <a:cs typeface="Poppins"/>
                <a:sym typeface="Poppins"/>
              </a:endParaRPr>
            </a:p>
          </p:txBody>
        </p:sp>
        <p:sp>
          <p:nvSpPr>
            <p:cNvPr id="1068" name="Google Shape;1068;p51"/>
            <p:cNvSpPr txBox="1"/>
            <p:nvPr/>
          </p:nvSpPr>
          <p:spPr>
            <a:xfrm>
              <a:off x="3316100" y="2716352"/>
              <a:ext cx="1451700" cy="512400"/>
            </a:xfrm>
            <a:prstGeom prst="rect">
              <a:avLst/>
            </a:prstGeom>
            <a:solidFill>
              <a:schemeClr val="accent1"/>
            </a:solidFill>
            <a:ln>
              <a:noFill/>
            </a:ln>
          </p:spPr>
          <p:txBody>
            <a:bodyPr anchorCtr="0" anchor="t" bIns="77700" lIns="77700" spcFirstLastPara="1" rIns="77700" wrap="square" tIns="77700">
              <a:noAutofit/>
            </a:bodyPr>
            <a:lstStyle/>
            <a:p>
              <a:pPr indent="0" lvl="0" marL="0" rtl="0" algn="l">
                <a:lnSpc>
                  <a:spcPct val="115000"/>
                </a:lnSpc>
                <a:spcBef>
                  <a:spcPts val="0"/>
                </a:spcBef>
                <a:spcAft>
                  <a:spcPts val="1400"/>
                </a:spcAft>
                <a:buNone/>
              </a:pPr>
              <a:r>
                <a:rPr lang="en" sz="1300">
                  <a:latin typeface="Poppins"/>
                  <a:ea typeface="Poppins"/>
                  <a:cs typeface="Poppins"/>
                  <a:sym typeface="Poppins"/>
                </a:rPr>
                <a:t>Enter text here.</a:t>
              </a:r>
              <a:endParaRPr sz="1300">
                <a:latin typeface="Poppins"/>
                <a:ea typeface="Poppins"/>
                <a:cs typeface="Poppins"/>
                <a:sym typeface="Poppins"/>
              </a:endParaRPr>
            </a:p>
          </p:txBody>
        </p:sp>
      </p:grpSp>
      <p:grpSp>
        <p:nvGrpSpPr>
          <p:cNvPr id="1069" name="Google Shape;1069;p51"/>
          <p:cNvGrpSpPr/>
          <p:nvPr/>
        </p:nvGrpSpPr>
        <p:grpSpPr>
          <a:xfrm>
            <a:off x="24581" y="4656055"/>
            <a:ext cx="2275139" cy="2196184"/>
            <a:chOff x="1025885" y="2013875"/>
            <a:chExt cx="2178000" cy="1569600"/>
          </a:xfrm>
        </p:grpSpPr>
        <p:sp>
          <p:nvSpPr>
            <p:cNvPr id="1070" name="Google Shape;1070;p51"/>
            <p:cNvSpPr/>
            <p:nvPr/>
          </p:nvSpPr>
          <p:spPr>
            <a:xfrm>
              <a:off x="1126863" y="2013875"/>
              <a:ext cx="1944600" cy="1569600"/>
            </a:xfrm>
            <a:prstGeom prst="round2DiagRect">
              <a:avLst>
                <a:gd fmla="val 0" name="adj1"/>
                <a:gd fmla="val 17764" name="adj2"/>
              </a:avLst>
            </a:prstGeom>
            <a:solidFill>
              <a:schemeClr val="accent1"/>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sz="1300">
                <a:latin typeface="Poppins"/>
                <a:ea typeface="Poppins"/>
                <a:cs typeface="Poppins"/>
                <a:sym typeface="Poppins"/>
              </a:endParaRPr>
            </a:p>
          </p:txBody>
        </p:sp>
        <p:sp>
          <p:nvSpPr>
            <p:cNvPr id="1071" name="Google Shape;1071;p51"/>
            <p:cNvSpPr txBox="1"/>
            <p:nvPr/>
          </p:nvSpPr>
          <p:spPr>
            <a:xfrm>
              <a:off x="1025885" y="2087527"/>
              <a:ext cx="2178000" cy="459900"/>
            </a:xfrm>
            <a:prstGeom prst="rect">
              <a:avLst/>
            </a:prstGeom>
            <a:noFill/>
            <a:ln>
              <a:noFill/>
            </a:ln>
          </p:spPr>
          <p:txBody>
            <a:bodyPr anchorCtr="0" anchor="t" bIns="77700" lIns="77700" spcFirstLastPara="1" rIns="77700" wrap="square" tIns="77700">
              <a:noAutofit/>
            </a:bodyPr>
            <a:lstStyle/>
            <a:p>
              <a:pPr indent="0" lvl="0" marL="0" rtl="0" algn="ctr">
                <a:spcBef>
                  <a:spcPts val="0"/>
                </a:spcBef>
                <a:spcAft>
                  <a:spcPts val="0"/>
                </a:spcAft>
                <a:buClr>
                  <a:schemeClr val="hlink"/>
                </a:buClr>
                <a:buSzPts val="1100"/>
                <a:buFont typeface="Arial"/>
                <a:buNone/>
              </a:pPr>
              <a:r>
                <a:rPr b="1" lang="en" sz="1200">
                  <a:solidFill>
                    <a:schemeClr val="hlink"/>
                  </a:solidFill>
                  <a:latin typeface="Poppins"/>
                  <a:ea typeface="Poppins"/>
                  <a:cs typeface="Poppins"/>
                  <a:sym typeface="Poppins"/>
                </a:rPr>
                <a:t>Historical Event/ </a:t>
              </a:r>
              <a:endParaRPr b="1" sz="12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b="1" lang="en" sz="1200">
                  <a:solidFill>
                    <a:schemeClr val="hlink"/>
                  </a:solidFill>
                  <a:latin typeface="Poppins"/>
                  <a:ea typeface="Poppins"/>
                  <a:cs typeface="Poppins"/>
                  <a:sym typeface="Poppins"/>
                </a:rPr>
                <a:t>Political Movement</a:t>
              </a:r>
              <a:endParaRPr b="1" sz="1200">
                <a:solidFill>
                  <a:srgbClr val="FFFFFF"/>
                </a:solidFill>
                <a:latin typeface="Poppins"/>
                <a:ea typeface="Poppins"/>
                <a:cs typeface="Poppins"/>
                <a:sym typeface="Poppins"/>
              </a:endParaRPr>
            </a:p>
          </p:txBody>
        </p:sp>
        <p:sp>
          <p:nvSpPr>
            <p:cNvPr id="1072" name="Google Shape;1072;p51"/>
            <p:cNvSpPr txBox="1"/>
            <p:nvPr/>
          </p:nvSpPr>
          <p:spPr>
            <a:xfrm>
              <a:off x="1351625" y="2716352"/>
              <a:ext cx="1451700" cy="512400"/>
            </a:xfrm>
            <a:prstGeom prst="rect">
              <a:avLst/>
            </a:prstGeom>
            <a:noFill/>
            <a:ln>
              <a:noFill/>
            </a:ln>
          </p:spPr>
          <p:txBody>
            <a:bodyPr anchorCtr="0" anchor="t" bIns="77700" lIns="77700" spcFirstLastPara="1" rIns="77700" wrap="square" tIns="77700">
              <a:noAutofit/>
            </a:bodyPr>
            <a:lstStyle/>
            <a:p>
              <a:pPr indent="0" lvl="0" marL="0" rtl="0" algn="l">
                <a:lnSpc>
                  <a:spcPct val="115000"/>
                </a:lnSpc>
                <a:spcBef>
                  <a:spcPts val="0"/>
                </a:spcBef>
                <a:spcAft>
                  <a:spcPts val="1400"/>
                </a:spcAft>
                <a:buNone/>
              </a:pPr>
              <a:r>
                <a:rPr lang="en" sz="1300">
                  <a:latin typeface="Poppins"/>
                  <a:ea typeface="Poppins"/>
                  <a:cs typeface="Poppins"/>
                  <a:sym typeface="Poppins"/>
                </a:rPr>
                <a:t>Enter text here.</a:t>
              </a:r>
              <a:endParaRPr sz="1300">
                <a:latin typeface="Poppins"/>
                <a:ea typeface="Poppins"/>
                <a:cs typeface="Poppins"/>
                <a:sym typeface="Poppins"/>
              </a:endParaRPr>
            </a:p>
          </p:txBody>
        </p:sp>
      </p:grpSp>
      <p:grpSp>
        <p:nvGrpSpPr>
          <p:cNvPr id="1073" name="Google Shape;1073;p51"/>
          <p:cNvGrpSpPr/>
          <p:nvPr/>
        </p:nvGrpSpPr>
        <p:grpSpPr>
          <a:xfrm>
            <a:off x="4103952" y="4656055"/>
            <a:ext cx="3135054" cy="2196184"/>
            <a:chOff x="5015938" y="2013875"/>
            <a:chExt cx="3001200" cy="1569600"/>
          </a:xfrm>
        </p:grpSpPr>
        <p:sp>
          <p:nvSpPr>
            <p:cNvPr id="1074" name="Google Shape;1074;p51"/>
            <p:cNvSpPr/>
            <p:nvPr/>
          </p:nvSpPr>
          <p:spPr>
            <a:xfrm>
              <a:off x="5015938" y="2013875"/>
              <a:ext cx="3001200" cy="1569600"/>
            </a:xfrm>
            <a:prstGeom prst="round2DiagRect">
              <a:avLst>
                <a:gd fmla="val 0" name="adj1"/>
                <a:gd fmla="val 17764" name="adj2"/>
              </a:avLst>
            </a:prstGeom>
            <a:solidFill>
              <a:schemeClr val="accent1"/>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p:txBody>
        </p:sp>
        <p:sp>
          <p:nvSpPr>
            <p:cNvPr id="1075" name="Google Shape;1075;p51"/>
            <p:cNvSpPr txBox="1"/>
            <p:nvPr/>
          </p:nvSpPr>
          <p:spPr>
            <a:xfrm>
              <a:off x="5147000" y="2087527"/>
              <a:ext cx="2870100" cy="459900"/>
            </a:xfrm>
            <a:prstGeom prst="rect">
              <a:avLst/>
            </a:prstGeom>
            <a:solidFill>
              <a:schemeClr val="accent1"/>
            </a:solidFill>
            <a:ln>
              <a:noFill/>
            </a:ln>
          </p:spPr>
          <p:txBody>
            <a:bodyPr anchorCtr="0" anchor="t" bIns="77700" lIns="77700" spcFirstLastPara="1" rIns="77700" wrap="square" tIns="77700">
              <a:noAutofit/>
            </a:bodyPr>
            <a:lstStyle/>
            <a:p>
              <a:pPr indent="0" lvl="0" marL="0" rtl="0" algn="ctr">
                <a:spcBef>
                  <a:spcPts val="0"/>
                </a:spcBef>
                <a:spcAft>
                  <a:spcPts val="0"/>
                </a:spcAft>
                <a:buNone/>
              </a:pPr>
              <a:r>
                <a:rPr b="1" lang="en" sz="1200">
                  <a:latin typeface="Poppins"/>
                  <a:ea typeface="Poppins"/>
                  <a:cs typeface="Poppins"/>
                  <a:sym typeface="Poppins"/>
                </a:rPr>
                <a:t>How Your Teachers Incorporated It Into Learning</a:t>
              </a:r>
              <a:endParaRPr sz="1200">
                <a:latin typeface="Poppins"/>
                <a:ea typeface="Poppins"/>
                <a:cs typeface="Poppins"/>
                <a:sym typeface="Poppins"/>
              </a:endParaRPr>
            </a:p>
          </p:txBody>
        </p:sp>
        <p:sp>
          <p:nvSpPr>
            <p:cNvPr id="1076" name="Google Shape;1076;p51"/>
            <p:cNvSpPr txBox="1"/>
            <p:nvPr/>
          </p:nvSpPr>
          <p:spPr>
            <a:xfrm>
              <a:off x="5360225" y="2716353"/>
              <a:ext cx="2417100" cy="512400"/>
            </a:xfrm>
            <a:prstGeom prst="rect">
              <a:avLst/>
            </a:prstGeom>
            <a:solidFill>
              <a:schemeClr val="accent1"/>
            </a:solidFill>
            <a:ln>
              <a:noFill/>
            </a:ln>
          </p:spPr>
          <p:txBody>
            <a:bodyPr anchorCtr="0" anchor="t" bIns="77700" lIns="77700" spcFirstLastPara="1" rIns="77700" wrap="square" tIns="77700">
              <a:noAutofit/>
            </a:bodyPr>
            <a:lstStyle/>
            <a:p>
              <a:pPr indent="0" lvl="0" marL="0" rtl="0" algn="l">
                <a:lnSpc>
                  <a:spcPct val="115000"/>
                </a:lnSpc>
                <a:spcBef>
                  <a:spcPts val="0"/>
                </a:spcBef>
                <a:spcAft>
                  <a:spcPts val="1400"/>
                </a:spcAft>
                <a:buNone/>
              </a:pPr>
              <a:r>
                <a:rPr lang="en" sz="1300">
                  <a:latin typeface="Poppins"/>
                  <a:ea typeface="Poppins"/>
                  <a:cs typeface="Poppins"/>
                  <a:sym typeface="Poppins"/>
                </a:rPr>
                <a:t>Enter text here. </a:t>
              </a:r>
              <a:endParaRPr sz="1300">
                <a:latin typeface="Poppins"/>
                <a:ea typeface="Poppins"/>
                <a:cs typeface="Poppins"/>
                <a:sym typeface="Poppins"/>
              </a:endParaRPr>
            </a:p>
          </p:txBody>
        </p:sp>
      </p:grpSp>
      <p:grpSp>
        <p:nvGrpSpPr>
          <p:cNvPr id="1077" name="Google Shape;1077;p51"/>
          <p:cNvGrpSpPr/>
          <p:nvPr/>
        </p:nvGrpSpPr>
        <p:grpSpPr>
          <a:xfrm>
            <a:off x="2158897" y="7144270"/>
            <a:ext cx="2031329" cy="2196184"/>
            <a:chOff x="3071457" y="2013875"/>
            <a:chExt cx="1944600" cy="1569600"/>
          </a:xfrm>
        </p:grpSpPr>
        <p:sp>
          <p:nvSpPr>
            <p:cNvPr id="1078" name="Google Shape;1078;p51"/>
            <p:cNvSpPr/>
            <p:nvPr/>
          </p:nvSpPr>
          <p:spPr>
            <a:xfrm flipH="1" rot="10800000">
              <a:off x="3071457" y="2013875"/>
              <a:ext cx="1944600" cy="1569600"/>
            </a:xfrm>
            <a:prstGeom prst="round2DiagRect">
              <a:avLst>
                <a:gd fmla="val 0" name="adj1"/>
                <a:gd fmla="val 17764" name="adj2"/>
              </a:avLst>
            </a:prstGeom>
            <a:solidFill>
              <a:schemeClr val="accent1"/>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sz="1300">
                <a:latin typeface="Poppins"/>
                <a:ea typeface="Poppins"/>
                <a:cs typeface="Poppins"/>
                <a:sym typeface="Poppins"/>
              </a:endParaRPr>
            </a:p>
          </p:txBody>
        </p:sp>
        <p:sp>
          <p:nvSpPr>
            <p:cNvPr id="1079" name="Google Shape;1079;p51"/>
            <p:cNvSpPr txBox="1"/>
            <p:nvPr/>
          </p:nvSpPr>
          <p:spPr>
            <a:xfrm>
              <a:off x="3206382" y="2087527"/>
              <a:ext cx="1807200" cy="459900"/>
            </a:xfrm>
            <a:prstGeom prst="rect">
              <a:avLst/>
            </a:prstGeom>
            <a:solidFill>
              <a:schemeClr val="accent1"/>
            </a:solidFill>
            <a:ln>
              <a:noFill/>
            </a:ln>
          </p:spPr>
          <p:txBody>
            <a:bodyPr anchorCtr="0" anchor="t" bIns="77700" lIns="77700" spcFirstLastPara="1" rIns="77700" wrap="square" tIns="77700">
              <a:noAutofit/>
            </a:bodyPr>
            <a:lstStyle/>
            <a:p>
              <a:pPr indent="0" lvl="0" marL="0" rtl="0" algn="ctr">
                <a:spcBef>
                  <a:spcPts val="0"/>
                </a:spcBef>
                <a:spcAft>
                  <a:spcPts val="0"/>
                </a:spcAft>
                <a:buNone/>
              </a:pPr>
              <a:r>
                <a:rPr b="1" lang="en" sz="1200">
                  <a:latin typeface="Poppins"/>
                  <a:ea typeface="Poppins"/>
                  <a:cs typeface="Poppins"/>
                  <a:sym typeface="Poppins"/>
                </a:rPr>
                <a:t>How It Shaped You</a:t>
              </a:r>
              <a:endParaRPr sz="1200">
                <a:latin typeface="Poppins"/>
                <a:ea typeface="Poppins"/>
                <a:cs typeface="Poppins"/>
                <a:sym typeface="Poppins"/>
              </a:endParaRPr>
            </a:p>
          </p:txBody>
        </p:sp>
        <p:sp>
          <p:nvSpPr>
            <p:cNvPr id="1080" name="Google Shape;1080;p51"/>
            <p:cNvSpPr txBox="1"/>
            <p:nvPr/>
          </p:nvSpPr>
          <p:spPr>
            <a:xfrm>
              <a:off x="3316100" y="2716352"/>
              <a:ext cx="1451700" cy="512400"/>
            </a:xfrm>
            <a:prstGeom prst="rect">
              <a:avLst/>
            </a:prstGeom>
            <a:solidFill>
              <a:schemeClr val="accent1"/>
            </a:solidFill>
            <a:ln>
              <a:noFill/>
            </a:ln>
          </p:spPr>
          <p:txBody>
            <a:bodyPr anchorCtr="0" anchor="t" bIns="77700" lIns="77700" spcFirstLastPara="1" rIns="77700" wrap="square" tIns="77700">
              <a:noAutofit/>
            </a:bodyPr>
            <a:lstStyle/>
            <a:p>
              <a:pPr indent="0" lvl="0" marL="0" rtl="0" algn="l">
                <a:lnSpc>
                  <a:spcPct val="115000"/>
                </a:lnSpc>
                <a:spcBef>
                  <a:spcPts val="0"/>
                </a:spcBef>
                <a:spcAft>
                  <a:spcPts val="1400"/>
                </a:spcAft>
                <a:buNone/>
              </a:pPr>
              <a:r>
                <a:rPr lang="en" sz="1300">
                  <a:latin typeface="Poppins"/>
                  <a:ea typeface="Poppins"/>
                  <a:cs typeface="Poppins"/>
                  <a:sym typeface="Poppins"/>
                </a:rPr>
                <a:t>Enter text here.</a:t>
              </a:r>
              <a:endParaRPr sz="1300">
                <a:latin typeface="Poppins"/>
                <a:ea typeface="Poppins"/>
                <a:cs typeface="Poppins"/>
                <a:sym typeface="Poppins"/>
              </a:endParaRPr>
            </a:p>
          </p:txBody>
        </p:sp>
      </p:grpSp>
      <p:grpSp>
        <p:nvGrpSpPr>
          <p:cNvPr id="1081" name="Google Shape;1081;p51"/>
          <p:cNvGrpSpPr/>
          <p:nvPr/>
        </p:nvGrpSpPr>
        <p:grpSpPr>
          <a:xfrm>
            <a:off x="24579" y="7144270"/>
            <a:ext cx="2275139" cy="2196184"/>
            <a:chOff x="1025885" y="2013875"/>
            <a:chExt cx="2178000" cy="1569600"/>
          </a:xfrm>
        </p:grpSpPr>
        <p:sp>
          <p:nvSpPr>
            <p:cNvPr id="1082" name="Google Shape;1082;p51"/>
            <p:cNvSpPr/>
            <p:nvPr/>
          </p:nvSpPr>
          <p:spPr>
            <a:xfrm>
              <a:off x="1126863" y="2013875"/>
              <a:ext cx="1944600" cy="1569600"/>
            </a:xfrm>
            <a:prstGeom prst="round2DiagRect">
              <a:avLst>
                <a:gd fmla="val 0" name="adj1"/>
                <a:gd fmla="val 17764" name="adj2"/>
              </a:avLst>
            </a:prstGeom>
            <a:solidFill>
              <a:schemeClr val="accent1"/>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sz="1300">
                <a:latin typeface="Poppins"/>
                <a:ea typeface="Poppins"/>
                <a:cs typeface="Poppins"/>
                <a:sym typeface="Poppins"/>
              </a:endParaRPr>
            </a:p>
          </p:txBody>
        </p:sp>
        <p:sp>
          <p:nvSpPr>
            <p:cNvPr id="1083" name="Google Shape;1083;p51"/>
            <p:cNvSpPr txBox="1"/>
            <p:nvPr/>
          </p:nvSpPr>
          <p:spPr>
            <a:xfrm>
              <a:off x="1025885" y="2087527"/>
              <a:ext cx="2178000" cy="459900"/>
            </a:xfrm>
            <a:prstGeom prst="rect">
              <a:avLst/>
            </a:prstGeom>
            <a:noFill/>
            <a:ln>
              <a:noFill/>
            </a:ln>
          </p:spPr>
          <p:txBody>
            <a:bodyPr anchorCtr="0" anchor="t" bIns="77700" lIns="77700" spcFirstLastPara="1" rIns="77700" wrap="square" tIns="77700">
              <a:noAutofit/>
            </a:bodyPr>
            <a:lstStyle/>
            <a:p>
              <a:pPr indent="0" lvl="0" marL="0" rtl="0" algn="ctr">
                <a:spcBef>
                  <a:spcPts val="0"/>
                </a:spcBef>
                <a:spcAft>
                  <a:spcPts val="0"/>
                </a:spcAft>
                <a:buNone/>
              </a:pPr>
              <a:r>
                <a:rPr b="1" lang="en" sz="1200">
                  <a:solidFill>
                    <a:schemeClr val="hlink"/>
                  </a:solidFill>
                  <a:latin typeface="Poppins"/>
                  <a:ea typeface="Poppins"/>
                  <a:cs typeface="Poppins"/>
                  <a:sym typeface="Poppins"/>
                </a:rPr>
                <a:t>Historical Event/ </a:t>
              </a:r>
              <a:endParaRPr b="1" sz="1200">
                <a:solidFill>
                  <a:schemeClr val="hlink"/>
                </a:solidFill>
                <a:latin typeface="Poppins"/>
                <a:ea typeface="Poppins"/>
                <a:cs typeface="Poppins"/>
                <a:sym typeface="Poppins"/>
              </a:endParaRPr>
            </a:p>
            <a:p>
              <a:pPr indent="0" lvl="0" marL="0" rtl="0" algn="ctr">
                <a:spcBef>
                  <a:spcPts val="0"/>
                </a:spcBef>
                <a:spcAft>
                  <a:spcPts val="0"/>
                </a:spcAft>
                <a:buNone/>
              </a:pPr>
              <a:r>
                <a:rPr b="1" lang="en" sz="1200">
                  <a:solidFill>
                    <a:schemeClr val="hlink"/>
                  </a:solidFill>
                  <a:latin typeface="Poppins"/>
                  <a:ea typeface="Poppins"/>
                  <a:cs typeface="Poppins"/>
                  <a:sym typeface="Poppins"/>
                </a:rPr>
                <a:t>Political Movement</a:t>
              </a:r>
              <a:endParaRPr b="1" sz="1200">
                <a:solidFill>
                  <a:srgbClr val="FFFFFF"/>
                </a:solidFill>
                <a:latin typeface="Poppins"/>
                <a:ea typeface="Poppins"/>
                <a:cs typeface="Poppins"/>
                <a:sym typeface="Poppins"/>
              </a:endParaRPr>
            </a:p>
          </p:txBody>
        </p:sp>
        <p:sp>
          <p:nvSpPr>
            <p:cNvPr id="1084" name="Google Shape;1084;p51"/>
            <p:cNvSpPr txBox="1"/>
            <p:nvPr/>
          </p:nvSpPr>
          <p:spPr>
            <a:xfrm>
              <a:off x="1351625" y="2716352"/>
              <a:ext cx="1451700" cy="512400"/>
            </a:xfrm>
            <a:prstGeom prst="rect">
              <a:avLst/>
            </a:prstGeom>
            <a:noFill/>
            <a:ln>
              <a:noFill/>
            </a:ln>
          </p:spPr>
          <p:txBody>
            <a:bodyPr anchorCtr="0" anchor="t" bIns="77700" lIns="77700" spcFirstLastPara="1" rIns="77700" wrap="square" tIns="77700">
              <a:noAutofit/>
            </a:bodyPr>
            <a:lstStyle/>
            <a:p>
              <a:pPr indent="0" lvl="0" marL="0" rtl="0" algn="l">
                <a:lnSpc>
                  <a:spcPct val="115000"/>
                </a:lnSpc>
                <a:spcBef>
                  <a:spcPts val="0"/>
                </a:spcBef>
                <a:spcAft>
                  <a:spcPts val="1400"/>
                </a:spcAft>
                <a:buNone/>
              </a:pPr>
              <a:r>
                <a:rPr lang="en" sz="1300">
                  <a:latin typeface="Poppins"/>
                  <a:ea typeface="Poppins"/>
                  <a:cs typeface="Poppins"/>
                  <a:sym typeface="Poppins"/>
                </a:rPr>
                <a:t>Enter text here.</a:t>
              </a:r>
              <a:endParaRPr sz="1300">
                <a:latin typeface="Poppins"/>
                <a:ea typeface="Poppins"/>
                <a:cs typeface="Poppins"/>
                <a:sym typeface="Poppins"/>
              </a:endParaRPr>
            </a:p>
          </p:txBody>
        </p:sp>
      </p:grpSp>
      <p:grpSp>
        <p:nvGrpSpPr>
          <p:cNvPr id="1085" name="Google Shape;1085;p51"/>
          <p:cNvGrpSpPr/>
          <p:nvPr/>
        </p:nvGrpSpPr>
        <p:grpSpPr>
          <a:xfrm>
            <a:off x="4187613" y="7144270"/>
            <a:ext cx="3135054" cy="2196184"/>
            <a:chOff x="5015938" y="2013875"/>
            <a:chExt cx="3001200" cy="1569600"/>
          </a:xfrm>
        </p:grpSpPr>
        <p:sp>
          <p:nvSpPr>
            <p:cNvPr id="1086" name="Google Shape;1086;p51"/>
            <p:cNvSpPr/>
            <p:nvPr/>
          </p:nvSpPr>
          <p:spPr>
            <a:xfrm>
              <a:off x="5015938" y="2013875"/>
              <a:ext cx="3001200" cy="1569600"/>
            </a:xfrm>
            <a:prstGeom prst="round2DiagRect">
              <a:avLst>
                <a:gd fmla="val 0" name="adj1"/>
                <a:gd fmla="val 17764" name="adj2"/>
              </a:avLst>
            </a:prstGeom>
            <a:solidFill>
              <a:schemeClr val="accent1"/>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p:txBody>
        </p:sp>
        <p:sp>
          <p:nvSpPr>
            <p:cNvPr id="1087" name="Google Shape;1087;p51"/>
            <p:cNvSpPr txBox="1"/>
            <p:nvPr/>
          </p:nvSpPr>
          <p:spPr>
            <a:xfrm>
              <a:off x="5147000" y="2087527"/>
              <a:ext cx="2870100" cy="459900"/>
            </a:xfrm>
            <a:prstGeom prst="rect">
              <a:avLst/>
            </a:prstGeom>
            <a:solidFill>
              <a:schemeClr val="accent1"/>
            </a:solidFill>
            <a:ln>
              <a:noFill/>
            </a:ln>
          </p:spPr>
          <p:txBody>
            <a:bodyPr anchorCtr="0" anchor="t" bIns="77700" lIns="77700" spcFirstLastPara="1" rIns="77700" wrap="square" tIns="77700">
              <a:noAutofit/>
            </a:bodyPr>
            <a:lstStyle/>
            <a:p>
              <a:pPr indent="0" lvl="0" marL="0" rtl="0" algn="ctr">
                <a:spcBef>
                  <a:spcPts val="0"/>
                </a:spcBef>
                <a:spcAft>
                  <a:spcPts val="0"/>
                </a:spcAft>
                <a:buNone/>
              </a:pPr>
              <a:r>
                <a:rPr b="1" lang="en" sz="1200">
                  <a:latin typeface="Poppins"/>
                  <a:ea typeface="Poppins"/>
                  <a:cs typeface="Poppins"/>
                  <a:sym typeface="Poppins"/>
                </a:rPr>
                <a:t>How Your Teachers Incorporated It Into Learning</a:t>
              </a:r>
              <a:endParaRPr sz="1200">
                <a:latin typeface="Poppins"/>
                <a:ea typeface="Poppins"/>
                <a:cs typeface="Poppins"/>
                <a:sym typeface="Poppins"/>
              </a:endParaRPr>
            </a:p>
          </p:txBody>
        </p:sp>
        <p:sp>
          <p:nvSpPr>
            <p:cNvPr id="1088" name="Google Shape;1088;p51"/>
            <p:cNvSpPr txBox="1"/>
            <p:nvPr/>
          </p:nvSpPr>
          <p:spPr>
            <a:xfrm>
              <a:off x="5360225" y="2716353"/>
              <a:ext cx="2417100" cy="512400"/>
            </a:xfrm>
            <a:prstGeom prst="rect">
              <a:avLst/>
            </a:prstGeom>
            <a:solidFill>
              <a:schemeClr val="accent1"/>
            </a:solidFill>
            <a:ln>
              <a:noFill/>
            </a:ln>
          </p:spPr>
          <p:txBody>
            <a:bodyPr anchorCtr="0" anchor="t" bIns="77700" lIns="77700" spcFirstLastPara="1" rIns="77700" wrap="square" tIns="77700">
              <a:noAutofit/>
            </a:bodyPr>
            <a:lstStyle/>
            <a:p>
              <a:pPr indent="0" lvl="0" marL="0" rtl="0" algn="l">
                <a:lnSpc>
                  <a:spcPct val="115000"/>
                </a:lnSpc>
                <a:spcBef>
                  <a:spcPts val="0"/>
                </a:spcBef>
                <a:spcAft>
                  <a:spcPts val="1400"/>
                </a:spcAft>
                <a:buNone/>
              </a:pPr>
              <a:r>
                <a:rPr lang="en" sz="1300">
                  <a:latin typeface="Poppins"/>
                  <a:ea typeface="Poppins"/>
                  <a:cs typeface="Poppins"/>
                  <a:sym typeface="Poppins"/>
                </a:rPr>
                <a:t>Enter text here. </a:t>
              </a:r>
              <a:endParaRPr sz="1300">
                <a:latin typeface="Poppins"/>
                <a:ea typeface="Poppins"/>
                <a:cs typeface="Poppins"/>
                <a:sym typeface="Poppins"/>
              </a:endParaRPr>
            </a:p>
          </p:txBody>
        </p:sp>
      </p:grpSp>
      <p:sp>
        <p:nvSpPr>
          <p:cNvPr id="1089" name="Google Shape;1089;p51">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0" name="Google Shape;1090;p51">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1" name="Google Shape;1091;p51">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2" name="Google Shape;1092;p51">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3" name="Google Shape;1093;p51">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4" name="Google Shape;1094;p51">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5" name="Google Shape;1095;p51">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6" name="Google Shape;1096;p51">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5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2.5.2 </a:t>
            </a:r>
            <a:r>
              <a:rPr lang="en" sz="3100"/>
              <a:t>- </a:t>
            </a:r>
            <a:r>
              <a:rPr lang="en" sz="3100"/>
              <a:t>Bridges Between Curriculum and Student Activism </a:t>
            </a:r>
            <a:endParaRPr sz="3100"/>
          </a:p>
          <a:p>
            <a:pPr indent="0" lvl="0" marL="0" rtl="0" algn="l">
              <a:spcBef>
                <a:spcPts val="0"/>
              </a:spcBef>
              <a:spcAft>
                <a:spcPts val="0"/>
              </a:spcAft>
              <a:buClr>
                <a:schemeClr val="hlink"/>
              </a:buClr>
              <a:buSzPts val="990"/>
              <a:buFont typeface="Arial"/>
              <a:buNone/>
            </a:pPr>
            <a:r>
              <a:t/>
            </a:r>
            <a:endParaRPr sz="1050">
              <a:solidFill>
                <a:schemeClr val="hlink"/>
              </a:solidFill>
              <a:highlight>
                <a:srgbClr val="FFFFFF"/>
              </a:highlight>
              <a:latin typeface="Roboto"/>
              <a:ea typeface="Roboto"/>
              <a:cs typeface="Roboto"/>
              <a:sym typeface="Roboto"/>
            </a:endParaRPr>
          </a:p>
          <a:p>
            <a:pPr indent="0" lvl="0" marL="0" rtl="0" algn="l">
              <a:spcBef>
                <a:spcPts val="0"/>
              </a:spcBef>
              <a:spcAft>
                <a:spcPts val="0"/>
              </a:spcAft>
              <a:buClr>
                <a:schemeClr val="hlink"/>
              </a:buClr>
              <a:buSzPts val="990"/>
              <a:buFont typeface="Arial"/>
              <a:buNone/>
            </a:pPr>
            <a:r>
              <a:t/>
            </a:r>
            <a:endParaRPr sz="3100"/>
          </a:p>
          <a:p>
            <a:pPr indent="0" lvl="0" marL="0" rtl="0" algn="l">
              <a:spcBef>
                <a:spcPts val="0"/>
              </a:spcBef>
              <a:spcAft>
                <a:spcPts val="0"/>
              </a:spcAft>
              <a:buClr>
                <a:schemeClr val="hlink"/>
              </a:buClr>
              <a:buSzPts val="990"/>
              <a:buFont typeface="Arial"/>
              <a:buNone/>
            </a:pPr>
            <a:r>
              <a:t/>
            </a:r>
            <a:endParaRPr sz="3100"/>
          </a:p>
        </p:txBody>
      </p:sp>
      <p:sp>
        <p:nvSpPr>
          <p:cNvPr id="1102" name="Google Shape;1102;p52"/>
          <p:cNvSpPr txBox="1"/>
          <p:nvPr>
            <p:ph idx="1" type="body"/>
          </p:nvPr>
        </p:nvSpPr>
        <p:spPr>
          <a:xfrm>
            <a:off x="374550" y="1508750"/>
            <a:ext cx="6514500" cy="22065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en"/>
              <a:t>ESTABLISH: Reflection for Action</a:t>
            </a:r>
            <a:endParaRPr b="1"/>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0201" lvl="0" marL="457200" rtl="0" algn="l">
              <a:lnSpc>
                <a:spcPct val="115000"/>
              </a:lnSpc>
              <a:spcBef>
                <a:spcPts val="0"/>
              </a:spcBef>
              <a:spcAft>
                <a:spcPts val="0"/>
              </a:spcAft>
              <a:buClr>
                <a:schemeClr val="hlink"/>
              </a:buClr>
              <a:buSzPct val="100000"/>
              <a:buFont typeface="Noto Sans Symbols"/>
              <a:buChar char="●"/>
            </a:pPr>
            <a:r>
              <a:rPr lang="en">
                <a:solidFill>
                  <a:schemeClr val="hlink"/>
                </a:solidFill>
              </a:rPr>
              <a:t>There are two options for completing Activity 2.5.2. </a:t>
            </a:r>
            <a:endParaRPr>
              <a:solidFill>
                <a:schemeClr val="hlink"/>
              </a:solidFill>
            </a:endParaRPr>
          </a:p>
          <a:p>
            <a:pPr indent="-340201" lvl="0" marL="457200" rtl="0" algn="l">
              <a:lnSpc>
                <a:spcPct val="115000"/>
              </a:lnSpc>
              <a:spcBef>
                <a:spcPts val="0"/>
              </a:spcBef>
              <a:spcAft>
                <a:spcPts val="0"/>
              </a:spcAft>
              <a:buClr>
                <a:schemeClr val="hlink"/>
              </a:buClr>
              <a:buSzPct val="100000"/>
              <a:buFont typeface="Noto Sans Symbols"/>
              <a:buChar char="●"/>
            </a:pPr>
            <a:r>
              <a:rPr lang="en">
                <a:solidFill>
                  <a:schemeClr val="hlink"/>
                </a:solidFill>
              </a:rPr>
              <a:t>Review Activity 2.5.2.</a:t>
            </a:r>
            <a:r>
              <a:rPr lang="en">
                <a:solidFill>
                  <a:schemeClr val="hlink"/>
                </a:solidFill>
                <a:highlight>
                  <a:schemeClr val="accent1"/>
                </a:highlight>
              </a:rPr>
              <a:t>a</a:t>
            </a:r>
            <a:r>
              <a:rPr lang="en">
                <a:solidFill>
                  <a:schemeClr val="hlink"/>
                </a:solidFill>
              </a:rPr>
              <a:t> and 2.5.2.</a:t>
            </a:r>
            <a:r>
              <a:rPr lang="en">
                <a:solidFill>
                  <a:schemeClr val="hlink"/>
                </a:solidFill>
                <a:highlight>
                  <a:schemeClr val="accent1"/>
                </a:highlight>
              </a:rPr>
              <a:t>b</a:t>
            </a:r>
            <a:r>
              <a:rPr lang="en">
                <a:solidFill>
                  <a:schemeClr val="hlink"/>
                </a:solidFill>
              </a:rPr>
              <a:t> on the following pages, and determine which activity you will complete. You only need to complete one. </a:t>
            </a:r>
            <a:endParaRPr>
              <a:solidFill>
                <a:schemeClr val="hlink"/>
              </a:solidFill>
            </a:endParaRPr>
          </a:p>
        </p:txBody>
      </p:sp>
      <p:sp>
        <p:nvSpPr>
          <p:cNvPr id="1103" name="Google Shape;1103;p5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104" name="Google Shape;1104;p52">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5" name="Google Shape;1105;p52">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6" name="Google Shape;1106;p52">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7" name="Google Shape;1107;p52">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8" name="Google Shape;1108;p52">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9" name="Google Shape;1109;p52">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0" name="Google Shape;1110;p52">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1" name="Google Shape;1111;p52">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53"/>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2.5.2</a:t>
            </a:r>
            <a:r>
              <a:rPr lang="en" sz="3100">
                <a:highlight>
                  <a:schemeClr val="accent1"/>
                </a:highlight>
              </a:rPr>
              <a:t>a </a:t>
            </a:r>
            <a:r>
              <a:rPr lang="en" sz="3100"/>
              <a:t>- </a:t>
            </a:r>
            <a:r>
              <a:rPr lang="en" sz="3100"/>
              <a:t>Bridges Between Curriculum and Student Activism </a:t>
            </a:r>
            <a:endParaRPr sz="3100"/>
          </a:p>
          <a:p>
            <a:pPr indent="0" lvl="0" marL="0" rtl="0" algn="l">
              <a:spcBef>
                <a:spcPts val="0"/>
              </a:spcBef>
              <a:spcAft>
                <a:spcPts val="0"/>
              </a:spcAft>
              <a:buClr>
                <a:schemeClr val="hlink"/>
              </a:buClr>
              <a:buSzPts val="990"/>
              <a:buFont typeface="Arial"/>
              <a:buNone/>
            </a:pPr>
            <a:r>
              <a:t/>
            </a:r>
            <a:endParaRPr sz="1050">
              <a:solidFill>
                <a:schemeClr val="hlink"/>
              </a:solidFill>
              <a:highlight>
                <a:srgbClr val="FFFFFF"/>
              </a:highlight>
              <a:latin typeface="Roboto"/>
              <a:ea typeface="Roboto"/>
              <a:cs typeface="Roboto"/>
              <a:sym typeface="Roboto"/>
            </a:endParaRPr>
          </a:p>
          <a:p>
            <a:pPr indent="0" lvl="0" marL="0" rtl="0" algn="l">
              <a:spcBef>
                <a:spcPts val="0"/>
              </a:spcBef>
              <a:spcAft>
                <a:spcPts val="0"/>
              </a:spcAft>
              <a:buClr>
                <a:schemeClr val="hlink"/>
              </a:buClr>
              <a:buSzPts val="990"/>
              <a:buFont typeface="Arial"/>
              <a:buNone/>
            </a:pPr>
            <a:r>
              <a:t/>
            </a:r>
            <a:endParaRPr sz="3100"/>
          </a:p>
          <a:p>
            <a:pPr indent="0" lvl="0" marL="0" rtl="0" algn="l">
              <a:spcBef>
                <a:spcPts val="0"/>
              </a:spcBef>
              <a:spcAft>
                <a:spcPts val="0"/>
              </a:spcAft>
              <a:buClr>
                <a:schemeClr val="hlink"/>
              </a:buClr>
              <a:buSzPts val="990"/>
              <a:buFont typeface="Arial"/>
              <a:buNone/>
            </a:pPr>
            <a:r>
              <a:t/>
            </a:r>
            <a:endParaRPr sz="3100"/>
          </a:p>
        </p:txBody>
      </p:sp>
      <p:sp>
        <p:nvSpPr>
          <p:cNvPr id="1117" name="Google Shape;1117;p53"/>
          <p:cNvSpPr txBox="1"/>
          <p:nvPr>
            <p:ph idx="1" type="body"/>
          </p:nvPr>
        </p:nvSpPr>
        <p:spPr>
          <a:xfrm>
            <a:off x="374550" y="1508750"/>
            <a:ext cx="6514500" cy="22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ESTABLISH: Reflection for Action</a:t>
            </a:r>
            <a:endParaRPr b="1" sz="1500"/>
          </a:p>
          <a:p>
            <a:pPr indent="0" lvl="0" marL="0" rtl="0" algn="l">
              <a:spcBef>
                <a:spcPts val="0"/>
              </a:spcBef>
              <a:spcAft>
                <a:spcPts val="0"/>
              </a:spcAft>
              <a:buNone/>
            </a:pPr>
            <a:r>
              <a:t/>
            </a:r>
            <a:endParaRPr b="1" sz="400"/>
          </a:p>
          <a:p>
            <a:pPr indent="0" lvl="0" marL="0" rtl="0" algn="l">
              <a:lnSpc>
                <a:spcPct val="100000"/>
              </a:lnSpc>
              <a:spcBef>
                <a:spcPts val="0"/>
              </a:spcBef>
              <a:spcAft>
                <a:spcPts val="0"/>
              </a:spcAft>
              <a:buNone/>
            </a:pPr>
            <a:r>
              <a:rPr i="1" lang="en" sz="1500">
                <a:solidFill>
                  <a:schemeClr val="hlink"/>
                </a:solidFill>
              </a:rPr>
              <a:t>INSTRUCTIONS:</a:t>
            </a:r>
            <a:endParaRPr i="1" sz="1500">
              <a:solidFill>
                <a:schemeClr val="hlink"/>
              </a:solidFill>
            </a:endParaRPr>
          </a:p>
          <a:p>
            <a:pPr indent="-323850" lvl="0" marL="457200" rtl="0" algn="l">
              <a:lnSpc>
                <a:spcPct val="115000"/>
              </a:lnSpc>
              <a:spcBef>
                <a:spcPts val="0"/>
              </a:spcBef>
              <a:spcAft>
                <a:spcPts val="0"/>
              </a:spcAft>
              <a:buClr>
                <a:schemeClr val="hlink"/>
              </a:buClr>
              <a:buSzPts val="1500"/>
              <a:buFont typeface="Noto Sans Symbols"/>
              <a:buChar char="●"/>
            </a:pPr>
            <a:r>
              <a:rPr lang="en" sz="1500">
                <a:solidFill>
                  <a:schemeClr val="hlink"/>
                </a:solidFill>
              </a:rPr>
              <a:t>Identify a sample element of your curriculum.</a:t>
            </a:r>
            <a:endParaRPr sz="1500">
              <a:solidFill>
                <a:schemeClr val="hlink"/>
              </a:solidFill>
            </a:endParaRPr>
          </a:p>
          <a:p>
            <a:pPr indent="-323850" lvl="0" marL="457200" rtl="0" algn="l">
              <a:lnSpc>
                <a:spcPct val="115000"/>
              </a:lnSpc>
              <a:spcBef>
                <a:spcPts val="0"/>
              </a:spcBef>
              <a:spcAft>
                <a:spcPts val="0"/>
              </a:spcAft>
              <a:buClr>
                <a:schemeClr val="hlink"/>
              </a:buClr>
              <a:buSzPts val="1500"/>
              <a:buFont typeface="Noto Sans Symbols"/>
              <a:buChar char="●"/>
            </a:pPr>
            <a:r>
              <a:rPr lang="en" sz="1500">
                <a:solidFill>
                  <a:schemeClr val="hlink"/>
                </a:solidFill>
              </a:rPr>
              <a:t>Identify an entry point for student activism that relates to the curriculum.</a:t>
            </a:r>
            <a:endParaRPr sz="1500">
              <a:solidFill>
                <a:schemeClr val="hlink"/>
              </a:solidFill>
            </a:endParaRPr>
          </a:p>
          <a:p>
            <a:pPr indent="-323850" lvl="0" marL="457200" rtl="0" algn="l">
              <a:lnSpc>
                <a:spcPct val="115000"/>
              </a:lnSpc>
              <a:spcBef>
                <a:spcPts val="0"/>
              </a:spcBef>
              <a:spcAft>
                <a:spcPts val="0"/>
              </a:spcAft>
              <a:buClr>
                <a:schemeClr val="hlink"/>
              </a:buClr>
              <a:buSzPts val="1500"/>
              <a:buFont typeface="Noto Sans Symbols"/>
              <a:buChar char="●"/>
            </a:pPr>
            <a:r>
              <a:rPr lang="en" sz="1500">
                <a:solidFill>
                  <a:schemeClr val="hlink"/>
                </a:solidFill>
              </a:rPr>
              <a:t>Describe how students might engage in activism (relevant to the learning objectives) across learning environments. </a:t>
            </a:r>
            <a:endParaRPr sz="1500">
              <a:solidFill>
                <a:schemeClr val="hlink"/>
              </a:solidFill>
            </a:endParaRPr>
          </a:p>
        </p:txBody>
      </p:sp>
      <p:graphicFrame>
        <p:nvGraphicFramePr>
          <p:cNvPr id="1118" name="Google Shape;1118;p53"/>
          <p:cNvGraphicFramePr/>
          <p:nvPr/>
        </p:nvGraphicFramePr>
        <p:xfrm>
          <a:off x="457700" y="3586080"/>
          <a:ext cx="3000000" cy="3000000"/>
        </p:xfrm>
        <a:graphic>
          <a:graphicData uri="http://schemas.openxmlformats.org/drawingml/2006/table">
            <a:tbl>
              <a:tblPr>
                <a:noFill/>
                <a:tableStyleId>{9F0515EE-3964-47E0-9E8B-9FF3161C2D9F}</a:tableStyleId>
              </a:tblPr>
              <a:tblGrid>
                <a:gridCol w="3257250"/>
                <a:gridCol w="3257250"/>
              </a:tblGrid>
              <a:tr h="521750">
                <a:tc>
                  <a:txBody>
                    <a:bodyPr/>
                    <a:lstStyle/>
                    <a:p>
                      <a:pPr indent="0" lvl="0" marL="457200" rtl="0" algn="l">
                        <a:spcBef>
                          <a:spcPts val="0"/>
                        </a:spcBef>
                        <a:spcAft>
                          <a:spcPts val="0"/>
                        </a:spcAft>
                        <a:buNone/>
                      </a:pPr>
                      <a:r>
                        <a:rPr b="1" lang="en" sz="1300">
                          <a:latin typeface="Poppins"/>
                          <a:ea typeface="Poppins"/>
                          <a:cs typeface="Poppins"/>
                          <a:sym typeface="Poppins"/>
                        </a:rPr>
                        <a:t>Element of Your Curriculum</a:t>
                      </a:r>
                      <a:endParaRPr b="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a:txBody>
                    <a:bodyPr/>
                    <a:lstStyle/>
                    <a:p>
                      <a:pPr indent="0" lvl="0" marL="457200" rtl="0" algn="l">
                        <a:spcBef>
                          <a:spcPts val="0"/>
                        </a:spcBef>
                        <a:spcAft>
                          <a:spcPts val="0"/>
                        </a:spcAft>
                        <a:buNone/>
                      </a:pPr>
                      <a:r>
                        <a:rPr b="1" lang="en" sz="1300">
                          <a:latin typeface="Poppins"/>
                          <a:ea typeface="Poppins"/>
                          <a:cs typeface="Poppins"/>
                          <a:sym typeface="Poppins"/>
                        </a:rPr>
                        <a:t>Entry Point for Student Activism</a:t>
                      </a:r>
                      <a:endParaRPr b="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r>
              <a:tr h="1342400">
                <a:tc>
                  <a:txBody>
                    <a:bodyPr/>
                    <a:lstStyle/>
                    <a:p>
                      <a:pPr indent="0" lvl="0" marL="0" rtl="0" algn="l">
                        <a:spcBef>
                          <a:spcPts val="0"/>
                        </a:spcBef>
                        <a:spcAft>
                          <a:spcPts val="0"/>
                        </a:spcAft>
                        <a:buNone/>
                      </a:pPr>
                      <a:r>
                        <a:rPr i="1" lang="en" sz="1300">
                          <a:latin typeface="Poppins"/>
                          <a:ea typeface="Poppins"/>
                          <a:cs typeface="Poppins"/>
                          <a:sym typeface="Poppins"/>
                        </a:rPr>
                        <a:t>Example: The Homestead Act and G.I. Bill from World War II</a:t>
                      </a:r>
                      <a:endParaRPr i="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i="1" lang="en" sz="1300">
                          <a:latin typeface="Poppins"/>
                          <a:ea typeface="Poppins"/>
                          <a:cs typeface="Poppins"/>
                          <a:sym typeface="Poppins"/>
                        </a:rPr>
                        <a:t>Example: Show connections to the racial wealth gap and redlining; find ways to raise awareness and advocate for fiscal assistance for first-time homebuyers in historically marginalized communities.</a:t>
                      </a:r>
                      <a:endParaRPr i="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972575">
                <a:tc>
                  <a:txBody>
                    <a:bodyPr/>
                    <a:lstStyle/>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79925">
                <a:tc gridSpan="2">
                  <a:txBody>
                    <a:bodyPr/>
                    <a:lstStyle/>
                    <a:p>
                      <a:pPr indent="0" lvl="0" marL="0" rtl="0" algn="ctr">
                        <a:spcBef>
                          <a:spcPts val="0"/>
                        </a:spcBef>
                        <a:spcAft>
                          <a:spcPts val="0"/>
                        </a:spcAft>
                        <a:buNone/>
                      </a:pPr>
                      <a:r>
                        <a:rPr b="1" lang="en" sz="1300">
                          <a:latin typeface="Poppins"/>
                          <a:ea typeface="Poppins"/>
                          <a:cs typeface="Poppins"/>
                          <a:sym typeface="Poppins"/>
                        </a:rPr>
                        <a:t>Description: Implementation Across Learning Environments</a:t>
                      </a:r>
                      <a:endParaRPr b="1"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hMerge="1"/>
              </a:tr>
              <a:tr h="379925">
                <a:tc gridSpan="2" rowSpan="2">
                  <a:txBody>
                    <a:bodyPr/>
                    <a:lstStyle/>
                    <a:p>
                      <a:pPr indent="0" lvl="0" marL="0" rtl="0" algn="l">
                        <a:spcBef>
                          <a:spcPts val="0"/>
                        </a:spcBef>
                        <a:spcAft>
                          <a:spcPts val="0"/>
                        </a:spcAft>
                        <a:buNone/>
                      </a:pPr>
                      <a:r>
                        <a:rPr i="1" lang="en" sz="1300">
                          <a:latin typeface="Poppins"/>
                          <a:ea typeface="Poppins"/>
                          <a:cs typeface="Poppins"/>
                          <a:sym typeface="Poppins"/>
                        </a:rPr>
                        <a:t>Example: Offer student choice in how they learn with a curated collection of high-quality resources (articles, blogs, videos, podcasts, infographics, recorded interviews, etc.). Students’  final presentation can be through live presentations, recorded voice-over slides, short videos, or written reports, according to the learning environment and learning preferences.</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rowSpan="2" hMerge="1"/>
              </a:tr>
              <a:tr h="734500">
                <a:tc gridSpan="2" vMerge="1"/>
                <a:tc hMerge="1" vMerge="1"/>
              </a:tr>
              <a:tr h="1707125">
                <a:tc gridSpan="2">
                  <a:txBody>
                    <a:bodyPr/>
                    <a:lstStyle/>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hMerge="1"/>
              </a:tr>
            </a:tbl>
          </a:graphicData>
        </a:graphic>
      </p:graphicFrame>
      <p:sp>
        <p:nvSpPr>
          <p:cNvPr id="1119" name="Google Shape;1119;p53">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0" name="Google Shape;1120;p53">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1" name="Google Shape;1121;p53">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2" name="Google Shape;1122;p53">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3" name="Google Shape;1123;p53">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4" name="Google Shape;1124;p53">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5" name="Google Shape;1125;p53">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6" name="Google Shape;1126;p53">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54"/>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2.5.2</a:t>
            </a:r>
            <a:r>
              <a:rPr lang="en" sz="3100">
                <a:highlight>
                  <a:schemeClr val="accent1"/>
                </a:highlight>
              </a:rPr>
              <a:t>b </a:t>
            </a:r>
            <a:r>
              <a:rPr lang="en" sz="3100"/>
              <a:t>- </a:t>
            </a:r>
            <a:r>
              <a:rPr lang="en" sz="3100"/>
              <a:t>Bridges Between Curriculum and Student Activism </a:t>
            </a:r>
            <a:endParaRPr sz="3100"/>
          </a:p>
          <a:p>
            <a:pPr indent="0" lvl="0" marL="0" rtl="0" algn="l">
              <a:spcBef>
                <a:spcPts val="0"/>
              </a:spcBef>
              <a:spcAft>
                <a:spcPts val="0"/>
              </a:spcAft>
              <a:buClr>
                <a:schemeClr val="hlink"/>
              </a:buClr>
              <a:buSzPts val="990"/>
              <a:buFont typeface="Arial"/>
              <a:buNone/>
            </a:pPr>
            <a:r>
              <a:t/>
            </a:r>
            <a:endParaRPr sz="1050">
              <a:solidFill>
                <a:schemeClr val="hlink"/>
              </a:solidFill>
              <a:highlight>
                <a:srgbClr val="FFFFFF"/>
              </a:highlight>
              <a:latin typeface="Roboto"/>
              <a:ea typeface="Roboto"/>
              <a:cs typeface="Roboto"/>
              <a:sym typeface="Roboto"/>
            </a:endParaRPr>
          </a:p>
          <a:p>
            <a:pPr indent="0" lvl="0" marL="0" rtl="0" algn="l">
              <a:spcBef>
                <a:spcPts val="0"/>
              </a:spcBef>
              <a:spcAft>
                <a:spcPts val="0"/>
              </a:spcAft>
              <a:buClr>
                <a:schemeClr val="hlink"/>
              </a:buClr>
              <a:buSzPts val="990"/>
              <a:buFont typeface="Arial"/>
              <a:buNone/>
            </a:pPr>
            <a:r>
              <a:t/>
            </a:r>
            <a:endParaRPr sz="3100"/>
          </a:p>
          <a:p>
            <a:pPr indent="0" lvl="0" marL="0" rtl="0" algn="l">
              <a:spcBef>
                <a:spcPts val="0"/>
              </a:spcBef>
              <a:spcAft>
                <a:spcPts val="0"/>
              </a:spcAft>
              <a:buClr>
                <a:schemeClr val="hlink"/>
              </a:buClr>
              <a:buSzPts val="990"/>
              <a:buFont typeface="Arial"/>
              <a:buNone/>
            </a:pPr>
            <a:r>
              <a:t/>
            </a:r>
            <a:endParaRPr sz="3100"/>
          </a:p>
        </p:txBody>
      </p:sp>
      <p:sp>
        <p:nvSpPr>
          <p:cNvPr id="1132" name="Google Shape;1132;p54"/>
          <p:cNvSpPr txBox="1"/>
          <p:nvPr>
            <p:ph idx="1" type="body"/>
          </p:nvPr>
        </p:nvSpPr>
        <p:spPr>
          <a:xfrm>
            <a:off x="374550" y="1368525"/>
            <a:ext cx="6741600" cy="23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ESTABLISH: Reflection for Action</a:t>
            </a:r>
            <a:endParaRPr b="1" sz="1600"/>
          </a:p>
          <a:p>
            <a:pPr indent="0" lvl="0" marL="0" rtl="0" algn="l">
              <a:spcBef>
                <a:spcPts val="0"/>
              </a:spcBef>
              <a:spcAft>
                <a:spcPts val="0"/>
              </a:spcAft>
              <a:buNone/>
            </a:pPr>
            <a:r>
              <a:t/>
            </a:r>
            <a:endParaRPr b="1" sz="500"/>
          </a:p>
          <a:p>
            <a:pPr indent="0" lvl="0" marL="0" rtl="0" algn="l">
              <a:lnSpc>
                <a:spcPct val="100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15000"/>
              </a:lnSpc>
              <a:spcBef>
                <a:spcPts val="0"/>
              </a:spcBef>
              <a:spcAft>
                <a:spcPts val="0"/>
              </a:spcAft>
              <a:buClr>
                <a:schemeClr val="hlink"/>
              </a:buClr>
              <a:buSzPts val="1600"/>
              <a:buFont typeface="Noto Sans Symbols"/>
              <a:buChar char="●"/>
            </a:pPr>
            <a:r>
              <a:rPr lang="en" sz="1600">
                <a:solidFill>
                  <a:schemeClr val="hlink"/>
                </a:solidFill>
              </a:rPr>
              <a:t>Identify a current event in the last year.</a:t>
            </a:r>
            <a:endParaRPr sz="1600">
              <a:solidFill>
                <a:schemeClr val="hlink"/>
              </a:solidFill>
            </a:endParaRPr>
          </a:p>
          <a:p>
            <a:pPr indent="-330200" lvl="0" marL="457200" rtl="0" algn="l">
              <a:lnSpc>
                <a:spcPct val="115000"/>
              </a:lnSpc>
              <a:spcBef>
                <a:spcPts val="0"/>
              </a:spcBef>
              <a:spcAft>
                <a:spcPts val="0"/>
              </a:spcAft>
              <a:buClr>
                <a:schemeClr val="hlink"/>
              </a:buClr>
              <a:buSzPts val="1600"/>
              <a:buFont typeface="Noto Sans Symbols"/>
              <a:buChar char="●"/>
            </a:pPr>
            <a:r>
              <a:rPr lang="en" sz="1600">
                <a:solidFill>
                  <a:schemeClr val="hlink"/>
                </a:solidFill>
              </a:rPr>
              <a:t>Develop discussion prompts that can promote critical student dialogue and prompt student activism.</a:t>
            </a:r>
            <a:endParaRPr sz="1600">
              <a:solidFill>
                <a:schemeClr val="hlink"/>
              </a:solidFill>
            </a:endParaRPr>
          </a:p>
          <a:p>
            <a:pPr indent="-317500" lvl="0" marL="457200" rtl="0" algn="l">
              <a:lnSpc>
                <a:spcPct val="115000"/>
              </a:lnSpc>
              <a:spcBef>
                <a:spcPts val="0"/>
              </a:spcBef>
              <a:spcAft>
                <a:spcPts val="0"/>
              </a:spcAft>
              <a:buClr>
                <a:schemeClr val="hlink"/>
              </a:buClr>
              <a:buSzPts val="1400"/>
              <a:buFont typeface="Noto Sans Symbols"/>
              <a:buChar char="●"/>
            </a:pPr>
            <a:r>
              <a:rPr lang="en" sz="1600">
                <a:solidFill>
                  <a:schemeClr val="hlink"/>
                </a:solidFill>
              </a:rPr>
              <a:t>Describe how  students might engage in critical dialogue and/or activism (relevant to the learning objectives) across learning environments.</a:t>
            </a:r>
            <a:r>
              <a:rPr lang="en" sz="1400">
                <a:solidFill>
                  <a:schemeClr val="hlink"/>
                </a:solidFill>
              </a:rPr>
              <a:t> </a:t>
            </a:r>
            <a:endParaRPr sz="1400">
              <a:solidFill>
                <a:schemeClr val="hlink"/>
              </a:solidFill>
            </a:endParaRPr>
          </a:p>
          <a:p>
            <a:pPr indent="0" lvl="0" marL="0" rtl="0" algn="l">
              <a:lnSpc>
                <a:spcPct val="115000"/>
              </a:lnSpc>
              <a:spcBef>
                <a:spcPts val="0"/>
              </a:spcBef>
              <a:spcAft>
                <a:spcPts val="0"/>
              </a:spcAft>
              <a:buNone/>
            </a:pPr>
            <a:r>
              <a:t/>
            </a:r>
            <a:endParaRPr sz="1400">
              <a:solidFill>
                <a:schemeClr val="hlink"/>
              </a:solidFill>
            </a:endParaRPr>
          </a:p>
        </p:txBody>
      </p:sp>
      <p:graphicFrame>
        <p:nvGraphicFramePr>
          <p:cNvPr id="1133" name="Google Shape;1133;p54"/>
          <p:cNvGraphicFramePr/>
          <p:nvPr/>
        </p:nvGraphicFramePr>
        <p:xfrm>
          <a:off x="457700" y="3886200"/>
          <a:ext cx="3000000" cy="3000000"/>
        </p:xfrm>
        <a:graphic>
          <a:graphicData uri="http://schemas.openxmlformats.org/drawingml/2006/table">
            <a:tbl>
              <a:tblPr>
                <a:noFill/>
                <a:tableStyleId>{9F0515EE-3964-47E0-9E8B-9FF3161C2D9F}</a:tableStyleId>
              </a:tblPr>
              <a:tblGrid>
                <a:gridCol w="3257250"/>
                <a:gridCol w="3257250"/>
              </a:tblGrid>
              <a:tr h="363700">
                <a:tc>
                  <a:txBody>
                    <a:bodyPr/>
                    <a:lstStyle/>
                    <a:p>
                      <a:pPr indent="0" lvl="0" marL="0" rtl="0" algn="ctr">
                        <a:spcBef>
                          <a:spcPts val="0"/>
                        </a:spcBef>
                        <a:spcAft>
                          <a:spcPts val="0"/>
                        </a:spcAft>
                        <a:buNone/>
                      </a:pPr>
                      <a:r>
                        <a:rPr b="1" lang="en">
                          <a:latin typeface="Poppins"/>
                          <a:ea typeface="Poppins"/>
                          <a:cs typeface="Poppins"/>
                          <a:sym typeface="Poppins"/>
                        </a:rPr>
                        <a:t>Current Event</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latin typeface="Poppins"/>
                          <a:ea typeface="Poppins"/>
                          <a:cs typeface="Poppins"/>
                          <a:sym typeface="Poppins"/>
                        </a:rPr>
                        <a:t>Discussion Prompts</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r>
              <a:tr h="1445075">
                <a:tc>
                  <a:txBody>
                    <a:bodyPr/>
                    <a:lstStyle/>
                    <a:p>
                      <a:pPr indent="0" lvl="0" marL="0" rtl="0" algn="l">
                        <a:spcBef>
                          <a:spcPts val="0"/>
                        </a:spcBef>
                        <a:spcAft>
                          <a:spcPts val="0"/>
                        </a:spcAft>
                        <a:buNone/>
                      </a:pPr>
                      <a:r>
                        <a:rPr i="1" lang="en">
                          <a:latin typeface="Poppins"/>
                          <a:ea typeface="Poppins"/>
                          <a:cs typeface="Poppins"/>
                          <a:sym typeface="Poppins"/>
                        </a:rPr>
                        <a:t>Example: The Atlanta Spa shooting (and general uptick in xenophobia and violence against Asians, particularly Asian women)</a:t>
                      </a:r>
                      <a:endParaRPr i="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i="1" lang="en">
                          <a:latin typeface="Poppins"/>
                          <a:ea typeface="Poppins"/>
                          <a:cs typeface="Poppins"/>
                          <a:sym typeface="Poppins"/>
                        </a:rPr>
                        <a:t>Example: 1. What are your thoughts and feelings about this incident? 2. Does this connect to any historical events? 3. How does this relate to instances of “othering” that have observed in your life? 4. What are ways that we can combat this?</a:t>
                      </a:r>
                      <a:endParaRPr i="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120150">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63700">
                <a:tc gridSpan="2">
                  <a:txBody>
                    <a:bodyPr/>
                    <a:lstStyle/>
                    <a:p>
                      <a:pPr indent="0" lvl="0" marL="0" rtl="0" algn="ctr">
                        <a:spcBef>
                          <a:spcPts val="0"/>
                        </a:spcBef>
                        <a:spcAft>
                          <a:spcPts val="0"/>
                        </a:spcAft>
                        <a:buNone/>
                      </a:pPr>
                      <a:r>
                        <a:rPr b="1" lang="en" sz="1500">
                          <a:solidFill>
                            <a:schemeClr val="hlink"/>
                          </a:solidFill>
                          <a:latin typeface="Poppins"/>
                          <a:ea typeface="Poppins"/>
                          <a:cs typeface="Poppins"/>
                          <a:sym typeface="Poppins"/>
                        </a:rPr>
                        <a:t>Description: Implementation Across Learning Environments</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hMerge="1"/>
              </a:tr>
              <a:tr h="688575">
                <a:tc gridSpan="2">
                  <a:txBody>
                    <a:bodyPr/>
                    <a:lstStyle/>
                    <a:p>
                      <a:pPr indent="0" lvl="0" marL="0" rtl="0" algn="l">
                        <a:spcBef>
                          <a:spcPts val="0"/>
                        </a:spcBef>
                        <a:spcAft>
                          <a:spcPts val="0"/>
                        </a:spcAft>
                        <a:buNone/>
                      </a:pPr>
                      <a:r>
                        <a:rPr i="1" lang="en">
                          <a:latin typeface="Poppins"/>
                          <a:ea typeface="Poppins"/>
                          <a:cs typeface="Poppins"/>
                          <a:sym typeface="Poppins"/>
                        </a:rPr>
                        <a:t>Example: Students can respond to these in virtual or in-person restorative justice circles (following proper training to ensure a trauma-informed circle practice). </a:t>
                      </a:r>
                      <a:endParaRPr>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hMerge="1"/>
              </a:tr>
              <a:tr h="1634175">
                <a:tc gridSpan="2">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hMerge="1"/>
              </a:tr>
            </a:tbl>
          </a:graphicData>
        </a:graphic>
      </p:graphicFrame>
      <p:sp>
        <p:nvSpPr>
          <p:cNvPr id="1134" name="Google Shape;1134;p54">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5" name="Google Shape;1135;p54">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6" name="Google Shape;1136;p54">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7" name="Google Shape;1137;p54">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8" name="Google Shape;1138;p54">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9" name="Google Shape;1139;p54">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0" name="Google Shape;1140;p54">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1" name="Google Shape;1141;p54">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5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2.5.3 - </a:t>
            </a:r>
            <a:r>
              <a:rPr lang="en"/>
              <a:t>Youth Participatory Action Research (YPAR)</a:t>
            </a:r>
            <a:endParaRPr/>
          </a:p>
          <a:p>
            <a:pPr indent="0" lvl="0" marL="0" rtl="0" algn="l">
              <a:spcBef>
                <a:spcPts val="0"/>
              </a:spcBef>
              <a:spcAft>
                <a:spcPts val="0"/>
              </a:spcAft>
              <a:buNone/>
            </a:pPr>
            <a:r>
              <a:t/>
            </a:r>
            <a:endParaRPr/>
          </a:p>
        </p:txBody>
      </p:sp>
      <p:sp>
        <p:nvSpPr>
          <p:cNvPr id="1147" name="Google Shape;1147;p55"/>
          <p:cNvSpPr txBox="1"/>
          <p:nvPr>
            <p:ph idx="1" type="body"/>
          </p:nvPr>
        </p:nvSpPr>
        <p:spPr>
          <a:xfrm>
            <a:off x="374550" y="1378975"/>
            <a:ext cx="6514500" cy="224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hlink"/>
              </a:solidFill>
            </a:endParaRPr>
          </a:p>
          <a:p>
            <a:pPr indent="0" lvl="0" marL="0" rtl="0" algn="l">
              <a:lnSpc>
                <a:spcPct val="100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15000"/>
              </a:lnSpc>
              <a:spcBef>
                <a:spcPts val="0"/>
              </a:spcBef>
              <a:spcAft>
                <a:spcPts val="0"/>
              </a:spcAft>
              <a:buClr>
                <a:schemeClr val="hlink"/>
              </a:buClr>
              <a:buSzPts val="1600"/>
              <a:buFont typeface="Esteban"/>
              <a:buChar char="●"/>
            </a:pPr>
            <a:r>
              <a:rPr lang="en" sz="1600">
                <a:solidFill>
                  <a:schemeClr val="hlink"/>
                </a:solidFill>
              </a:rPr>
              <a:t>Add opportunities for students to build sociopolitical consciousness within the unit you selected in activity 2.1.3. Consider opportunities for student activism, youth participatory action research, the inclusion of current events, and opportunities for students to speak out to their community about changes they want to see. </a:t>
            </a:r>
            <a:endParaRPr sz="1600">
              <a:solidFill>
                <a:schemeClr val="hlink"/>
              </a:solidFill>
            </a:endParaRPr>
          </a:p>
          <a:p>
            <a:pPr indent="-330200" lvl="0" marL="457200" rtl="0" algn="l">
              <a:lnSpc>
                <a:spcPct val="115000"/>
              </a:lnSpc>
              <a:spcBef>
                <a:spcPts val="0"/>
              </a:spcBef>
              <a:spcAft>
                <a:spcPts val="0"/>
              </a:spcAft>
              <a:buClr>
                <a:schemeClr val="hlink"/>
              </a:buClr>
              <a:buSzPts val="1600"/>
              <a:buFont typeface="Esteban"/>
              <a:buChar char="●"/>
            </a:pPr>
            <a:r>
              <a:rPr lang="en" sz="1600">
                <a:solidFill>
                  <a:schemeClr val="hlink"/>
                </a:solidFill>
              </a:rPr>
              <a:t>Identify how this would be implemented across learning environments. </a:t>
            </a:r>
            <a:endParaRPr sz="1600">
              <a:solidFill>
                <a:schemeClr val="hlink"/>
              </a:solidFill>
            </a:endParaRPr>
          </a:p>
          <a:p>
            <a:pPr indent="0" lvl="0" marL="0" rtl="0" algn="l">
              <a:lnSpc>
                <a:spcPct val="115000"/>
              </a:lnSpc>
              <a:spcBef>
                <a:spcPts val="0"/>
              </a:spcBef>
              <a:spcAft>
                <a:spcPts val="0"/>
              </a:spcAft>
              <a:buNone/>
            </a:pPr>
            <a:r>
              <a:t/>
            </a:r>
            <a:endParaRPr sz="16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148" name="Google Shape;1148;p55"/>
          <p:cNvPicPr preferRelativeResize="0"/>
          <p:nvPr/>
        </p:nvPicPr>
        <p:blipFill>
          <a:blip r:embed="rId3">
            <a:alphaModFix/>
          </a:blip>
          <a:stretch>
            <a:fillRect/>
          </a:stretch>
        </p:blipFill>
        <p:spPr>
          <a:xfrm>
            <a:off x="6056625" y="33625"/>
            <a:ext cx="1158600" cy="1158600"/>
          </a:xfrm>
          <a:prstGeom prst="rect">
            <a:avLst/>
          </a:prstGeom>
          <a:noFill/>
          <a:ln>
            <a:noFill/>
          </a:ln>
        </p:spPr>
      </p:pic>
      <p:graphicFrame>
        <p:nvGraphicFramePr>
          <p:cNvPr id="1149" name="Google Shape;1149;p55"/>
          <p:cNvGraphicFramePr/>
          <p:nvPr/>
        </p:nvGraphicFramePr>
        <p:xfrm>
          <a:off x="374538" y="4279975"/>
          <a:ext cx="3000000" cy="3000000"/>
        </p:xfrm>
        <a:graphic>
          <a:graphicData uri="http://schemas.openxmlformats.org/drawingml/2006/table">
            <a:tbl>
              <a:tblPr>
                <a:noFill/>
                <a:tableStyleId>{48DB6E27-DFF5-402F-87BE-2395D4C3F5C3}</a:tableStyleId>
              </a:tblPr>
              <a:tblGrid>
                <a:gridCol w="3283150"/>
                <a:gridCol w="3231350"/>
              </a:tblGrid>
              <a:tr h="318375">
                <a:tc gridSpan="2">
                  <a:txBody>
                    <a:bodyPr/>
                    <a:lstStyle/>
                    <a:p>
                      <a:pPr indent="0" lvl="0" marL="0" rtl="0" algn="ctr">
                        <a:spcBef>
                          <a:spcPts val="0"/>
                        </a:spcBef>
                        <a:spcAft>
                          <a:spcPts val="0"/>
                        </a:spcAft>
                        <a:buNone/>
                      </a:pPr>
                      <a:r>
                        <a:rPr b="1" lang="en">
                          <a:latin typeface="Poppins"/>
                          <a:ea typeface="Poppins"/>
                          <a:cs typeface="Poppins"/>
                          <a:sym typeface="Poppins"/>
                        </a:rPr>
                        <a:t>What is your learning experience? </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hMerge="1"/>
              </a:tr>
              <a:tr h="318375">
                <a:tc gridSpan="2">
                  <a:txBody>
                    <a:bodyPr/>
                    <a:lstStyle/>
                    <a:p>
                      <a:pPr indent="0" lvl="0" marL="0" rtl="0" algn="l">
                        <a:spcBef>
                          <a:spcPts val="0"/>
                        </a:spcBef>
                        <a:spcAft>
                          <a:spcPts val="0"/>
                        </a:spcAft>
                        <a:buNone/>
                      </a:pPr>
                      <a:r>
                        <a:rPr i="1" lang="en">
                          <a:latin typeface="Poppins"/>
                          <a:ea typeface="Poppins"/>
                          <a:cs typeface="Poppins"/>
                          <a:sym typeface="Poppins"/>
                        </a:rPr>
                        <a:t>Example: 8th grade STEM Watersheds unit</a:t>
                      </a:r>
                      <a:endParaRPr b="1">
                        <a:latin typeface="Poppins"/>
                        <a:ea typeface="Poppins"/>
                        <a:cs typeface="Poppins"/>
                        <a:sym typeface="Poppins"/>
                      </a:endParaRPr>
                    </a:p>
                  </a:txBody>
                  <a:tcPr marT="63500" marB="63500" marR="63500" marL="63500">
                    <a:lnL cap="flat" cmpd="sng" w="12700">
                      <a:solidFill>
                        <a:schemeClr val="accent1">
                          <a:alpha val="0"/>
                        </a:schemeClr>
                      </a:solidFill>
                      <a:prstDash val="solid"/>
                      <a:round/>
                      <a:headEnd len="sm" w="sm" type="none"/>
                      <a:tailEnd len="sm" w="sm" type="none"/>
                    </a:lnL>
                    <a:lnR cap="flat" cmpd="sng" w="12700">
                      <a:solidFill>
                        <a:schemeClr val="accent1">
                          <a:alpha val="0"/>
                        </a:scheme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33900">
                <a:tc gridSpan="2">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913050">
                <a:tc>
                  <a:txBody>
                    <a:bodyPr/>
                    <a:lstStyle/>
                    <a:p>
                      <a:pPr indent="0" lvl="0" marL="0" rtl="0" algn="ctr">
                        <a:spcBef>
                          <a:spcPts val="0"/>
                        </a:spcBef>
                        <a:spcAft>
                          <a:spcPts val="0"/>
                        </a:spcAft>
                        <a:buNone/>
                      </a:pPr>
                      <a:r>
                        <a:rPr b="1" lang="en">
                          <a:latin typeface="Poppins"/>
                          <a:ea typeface="Poppins"/>
                          <a:cs typeface="Poppins"/>
                          <a:sym typeface="Poppins"/>
                        </a:rPr>
                        <a:t>What is an opportunity to build sociopolitical consciousness that you might add to this learning experience?</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latin typeface="Poppins"/>
                          <a:ea typeface="Poppins"/>
                          <a:cs typeface="Poppins"/>
                          <a:sym typeface="Poppins"/>
                        </a:rPr>
                        <a:t>How might this be implemented across learning environments? </a:t>
                      </a:r>
                      <a:endParaRPr b="1">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accent1"/>
                    </a:solidFill>
                  </a:tcPr>
                </a:tc>
              </a:tr>
              <a:tr h="1705950">
                <a:tc>
                  <a:txBody>
                    <a:bodyPr/>
                    <a:lstStyle/>
                    <a:p>
                      <a:pPr indent="0" lvl="0" marL="0" rtl="0" algn="l">
                        <a:spcBef>
                          <a:spcPts val="0"/>
                        </a:spcBef>
                        <a:spcAft>
                          <a:spcPts val="0"/>
                        </a:spcAft>
                        <a:buNone/>
                      </a:pPr>
                      <a:r>
                        <a:rPr i="1" lang="en">
                          <a:latin typeface="Poppins"/>
                          <a:ea typeface="Poppins"/>
                          <a:cs typeface="Poppins"/>
                          <a:sym typeface="Poppins"/>
                        </a:rPr>
                        <a:t>Example: In addition to conducting water testing in their local community, students prepare a report on groundwater conditions for local government.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txBody>
                  <a:tcPr marT="63500" marB="63500" marR="63500" marL="63500">
                    <a:lnL cap="flat" cmpd="sng" w="12700">
                      <a:solidFill>
                        <a:schemeClr val="accent1">
                          <a:alpha val="0"/>
                        </a:schemeClr>
                      </a:solidFill>
                      <a:prstDash val="solid"/>
                      <a:round/>
                      <a:headEnd len="sm" w="sm" type="none"/>
                      <a:tailEnd len="sm" w="sm" type="none"/>
                    </a:lnL>
                    <a:lnR cap="flat" cmpd="sng" w="12700">
                      <a:solidFill>
                        <a:schemeClr val="accent1">
                          <a:alpha val="0"/>
                        </a:scheme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
                          <a:latin typeface="Poppins"/>
                          <a:ea typeface="Poppins"/>
                          <a:cs typeface="Poppins"/>
                          <a:sym typeface="Poppins"/>
                        </a:rPr>
                        <a:t>Example: Students divide action research into three work groups: (1) on the ground, (2) on the web, and (3) in the community. Work groups focus on different aspects communicating local water concerns in different modalities.</a:t>
                      </a:r>
                      <a:endParaRPr i="1">
                        <a:latin typeface="Poppins"/>
                        <a:ea typeface="Poppins"/>
                        <a:cs typeface="Poppins"/>
                        <a:sym typeface="Poppins"/>
                      </a:endParaRPr>
                    </a:p>
                  </a:txBody>
                  <a:tcPr marT="63500" marB="63500" marR="63500" marL="63500">
                    <a:lnL cap="flat" cmpd="sng" w="12700">
                      <a:solidFill>
                        <a:schemeClr val="accent1">
                          <a:alpha val="0"/>
                        </a:schemeClr>
                      </a:solidFill>
                      <a:prstDash val="solid"/>
                      <a:round/>
                      <a:headEnd len="sm" w="sm" type="none"/>
                      <a:tailEnd len="sm" w="sm" type="none"/>
                    </a:lnL>
                    <a:lnR cap="flat" cmpd="sng" w="12700">
                      <a:solidFill>
                        <a:schemeClr val="accent1">
                          <a:alpha val="0"/>
                        </a:scheme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000000"/>
                      </a:solidFill>
                      <a:prstDash val="solid"/>
                      <a:round/>
                      <a:headEnd len="sm" w="sm" type="none"/>
                      <a:tailEnd len="sm" w="sm" type="none"/>
                    </a:lnB>
                  </a:tcPr>
                </a:tc>
              </a:tr>
              <a:tr h="1785075">
                <a:tc>
                  <a:txBody>
                    <a:bodyPr/>
                    <a:lstStyle/>
                    <a:p>
                      <a:pPr indent="0" lvl="0" marL="0" rtl="0" algn="l">
                        <a:spcBef>
                          <a:spcPts val="0"/>
                        </a:spcBef>
                        <a:spcAft>
                          <a:spcPts val="0"/>
                        </a:spcAft>
                        <a:buNone/>
                      </a:pPr>
                      <a:r>
                        <a:t/>
                      </a:r>
                      <a:endParaRPr>
                        <a:solidFill>
                          <a:srgbClr val="FF0000"/>
                        </a:solidFill>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150" name="Google Shape;1150;p55">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1" name="Google Shape;1151;p55">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2" name="Google Shape;1152;p55">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3" name="Google Shape;1153;p55">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4" name="Google Shape;1154;p55">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5" name="Google Shape;1155;p55">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6" name="Google Shape;1156;p55">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7" name="Google Shape;1157;p55">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grpSp>
        <p:nvGrpSpPr>
          <p:cNvPr id="1162" name="Google Shape;1162;p56"/>
          <p:cNvGrpSpPr/>
          <p:nvPr/>
        </p:nvGrpSpPr>
        <p:grpSpPr>
          <a:xfrm>
            <a:off x="224350" y="224350"/>
            <a:ext cx="7116900" cy="9597300"/>
            <a:chOff x="224350" y="224350"/>
            <a:chExt cx="7116900" cy="9597300"/>
          </a:xfrm>
        </p:grpSpPr>
        <p:sp>
          <p:nvSpPr>
            <p:cNvPr id="1163" name="Google Shape;1163;p56"/>
            <p:cNvSpPr/>
            <p:nvPr/>
          </p:nvSpPr>
          <p:spPr>
            <a:xfrm>
              <a:off x="224350" y="224350"/>
              <a:ext cx="6967500" cy="959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6"/>
            <p:cNvSpPr/>
            <p:nvPr/>
          </p:nvSpPr>
          <p:spPr>
            <a:xfrm rot="5400000">
              <a:off x="6936250" y="6700150"/>
              <a:ext cx="660600" cy="149400"/>
            </a:xfrm>
            <a:prstGeom prst="triangle">
              <a:avLst>
                <a:gd fmla="val 5088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5" name="Google Shape;1165;p56"/>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06</a:t>
            </a:r>
            <a:endParaRPr/>
          </a:p>
        </p:txBody>
      </p:sp>
      <p:cxnSp>
        <p:nvCxnSpPr>
          <p:cNvPr id="1166" name="Google Shape;1166;p56"/>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1167" name="Google Shape;1167;p56">
            <a:hlinkClick action="ppaction://hlinksldjump" r:id="rId3"/>
          </p:cNvPr>
          <p:cNvPicPr preferRelativeResize="0"/>
          <p:nvPr/>
        </p:nvPicPr>
        <p:blipFill>
          <a:blip r:embed="rId4">
            <a:alphaModFix/>
          </a:blip>
          <a:stretch>
            <a:fillRect/>
          </a:stretch>
        </p:blipFill>
        <p:spPr>
          <a:xfrm>
            <a:off x="476675" y="9063250"/>
            <a:ext cx="580200" cy="580200"/>
          </a:xfrm>
          <a:prstGeom prst="rect">
            <a:avLst/>
          </a:prstGeom>
          <a:noFill/>
          <a:ln>
            <a:noFill/>
          </a:ln>
        </p:spPr>
      </p:pic>
      <p:sp>
        <p:nvSpPr>
          <p:cNvPr id="1168" name="Google Shape;1168;p56"/>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Culturally Responsive Assessment Practices</a:t>
            </a:r>
            <a:endParaRPr/>
          </a:p>
          <a:p>
            <a:pPr indent="0" lvl="0" marL="0" rtl="0" algn="ctr">
              <a:spcBef>
                <a:spcPts val="0"/>
              </a:spcBef>
              <a:spcAft>
                <a:spcPts val="0"/>
              </a:spcAft>
              <a:buNone/>
            </a:pPr>
            <a:r>
              <a:t/>
            </a:r>
            <a:endParaRPr/>
          </a:p>
        </p:txBody>
      </p:sp>
      <p:sp>
        <p:nvSpPr>
          <p:cNvPr id="1169" name="Google Shape;1169;p56">
            <a:hlinkClick action="ppaction://hlinksldjump" r:id="rId5"/>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0" name="Google Shape;1170;p56">
            <a:hlinkClick action="ppaction://hlinksldjump" r:id="rId6"/>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1" name="Google Shape;1171;p56">
            <a:hlinkClick action="ppaction://hlinksldjump" r:id="rId7"/>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2" name="Google Shape;1172;p56">
            <a:hlinkClick action="ppaction://hlinksldjump" r:id="rId8"/>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3" name="Google Shape;1173;p56">
            <a:hlinkClick action="ppaction://hlinksldjump" r:id="rId9"/>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4" name="Google Shape;1174;p5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5" name="Google Shape;1175;p56">
            <a:hlinkClick action="ppaction://hlinksldjump" r:id="rId11"/>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6" name="Google Shape;1176;p56">
            <a:hlinkClick action="ppaction://hlinksldjump" r:id="rId12"/>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5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182" name="Google Shape;1182;p5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183" name="Google Shape;1183;p57"/>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551575">
                <a:tc>
                  <a:txBody>
                    <a:bodyPr/>
                    <a:lstStyle/>
                    <a:p>
                      <a:pPr indent="0" lvl="0" marL="0" rtl="0" algn="l">
                        <a:spcBef>
                          <a:spcPts val="0"/>
                        </a:spcBef>
                        <a:spcAft>
                          <a:spcPts val="0"/>
                        </a:spcAft>
                        <a:buNone/>
                      </a:pPr>
                      <a:r>
                        <a:rPr b="1" lang="en" sz="1100">
                          <a:latin typeface="Poppins"/>
                          <a:ea typeface="Poppins"/>
                          <a:cs typeface="Poppins"/>
                          <a:sym typeface="Poppins"/>
                        </a:rPr>
                        <a:t>Authentic Assessment</a:t>
                      </a:r>
                      <a:endParaRPr b="1"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oppins"/>
                          <a:ea typeface="Poppins"/>
                          <a:cs typeface="Poppins"/>
                          <a:sym typeface="Poppins"/>
                        </a:rPr>
                        <a:t>Authentic assessments create a student-centered learning experience by providing students opportunities to problem solve, inquire, and create new knowledge and meaning.</a:t>
                      </a:r>
                      <a:endParaRPr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027700">
                <a:tc>
                  <a:txBody>
                    <a:bodyPr/>
                    <a:lstStyle/>
                    <a:p>
                      <a:pPr indent="0" lvl="0" marL="0" rtl="0" algn="l">
                        <a:spcBef>
                          <a:spcPts val="0"/>
                        </a:spcBef>
                        <a:spcAft>
                          <a:spcPts val="0"/>
                        </a:spcAft>
                        <a:buNone/>
                      </a:pPr>
                      <a:r>
                        <a:rPr b="1" lang="en" sz="1100">
                          <a:latin typeface="Poppins"/>
                          <a:ea typeface="Poppins"/>
                          <a:cs typeface="Poppins"/>
                          <a:sym typeface="Poppins"/>
                        </a:rPr>
                        <a:t>Equitable Grading</a:t>
                      </a:r>
                      <a:endParaRPr b="1"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Poppins"/>
                          <a:ea typeface="Poppins"/>
                          <a:cs typeface="Poppins"/>
                          <a:sym typeface="Poppins"/>
                        </a:rPr>
                        <a:t>An approach to calculating students’ grades that seeks to eliminate any academically arbitrary factors and places the emphasis on students’ ultimate learning, allowing the grade to be a reflection of final understanding vs. a snapshot in time</a:t>
                      </a:r>
                      <a:endParaRPr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323625">
                <a:tc>
                  <a:txBody>
                    <a:bodyPr/>
                    <a:lstStyle/>
                    <a:p>
                      <a:pPr indent="0" lvl="0" marL="0" rtl="0" algn="l">
                        <a:spcBef>
                          <a:spcPts val="0"/>
                        </a:spcBef>
                        <a:spcAft>
                          <a:spcPts val="0"/>
                        </a:spcAft>
                        <a:buNone/>
                      </a:pPr>
                      <a:r>
                        <a:rPr b="1" lang="en" sz="1100">
                          <a:latin typeface="Poppins"/>
                          <a:ea typeface="Poppins"/>
                          <a:cs typeface="Poppins"/>
                          <a:sym typeface="Poppins"/>
                        </a:rPr>
                        <a:t>Flipped Classroom</a:t>
                      </a:r>
                      <a:endParaRPr b="1"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Poppins"/>
                          <a:ea typeface="Poppins"/>
                          <a:cs typeface="Poppins"/>
                          <a:sym typeface="Poppins"/>
                        </a:rPr>
                        <a:t>A blended learning approach in which students are introduced to content at home and use classroom time to practice, discuss, or otherwise process the content</a:t>
                      </a:r>
                      <a:endParaRPr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sz="1100">
                          <a:latin typeface="Poppins"/>
                          <a:ea typeface="Poppins"/>
                          <a:cs typeface="Poppins"/>
                          <a:sym typeface="Poppins"/>
                        </a:rPr>
                        <a:t>Gallery Walk</a:t>
                      </a:r>
                      <a:endParaRPr b="1"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Poppins"/>
                          <a:ea typeface="Poppins"/>
                          <a:cs typeface="Poppins"/>
                          <a:sym typeface="Poppins"/>
                        </a:rPr>
                        <a:t>A method of posting student work, texts, images, quotations, etc., either on walls or in a virtual format for students to visit</a:t>
                      </a:r>
                      <a:endParaRPr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11850">
                <a:tc>
                  <a:txBody>
                    <a:bodyPr/>
                    <a:lstStyle/>
                    <a:p>
                      <a:pPr indent="0" lvl="0" marL="0" rtl="0" algn="l">
                        <a:spcBef>
                          <a:spcPts val="0"/>
                        </a:spcBef>
                        <a:spcAft>
                          <a:spcPts val="0"/>
                        </a:spcAft>
                        <a:buNone/>
                      </a:pPr>
                      <a:r>
                        <a:rPr b="1" lang="en" sz="1100">
                          <a:latin typeface="Poppins"/>
                          <a:ea typeface="Poppins"/>
                          <a:cs typeface="Poppins"/>
                          <a:sym typeface="Poppins"/>
                        </a:rPr>
                        <a:t>Soft Skills</a:t>
                      </a:r>
                      <a:endParaRPr b="1"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oppins"/>
                          <a:ea typeface="Poppins"/>
                          <a:cs typeface="Poppins"/>
                          <a:sym typeface="Poppins"/>
                        </a:rPr>
                        <a:t>Skills that extend beyond purely academic ones and that are usually associated with professional success (e.g., punctuality, communication, organization, etc.)</a:t>
                      </a:r>
                      <a:endParaRPr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sz="1100">
                          <a:latin typeface="Poppins"/>
                          <a:ea typeface="Poppins"/>
                          <a:cs typeface="Poppins"/>
                          <a:sym typeface="Poppins"/>
                        </a:rPr>
                        <a:t>Standards-Based Grading</a:t>
                      </a:r>
                      <a:endParaRPr b="1"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Poppins"/>
                          <a:ea typeface="Poppins"/>
                          <a:cs typeface="Poppins"/>
                          <a:sym typeface="Poppins"/>
                        </a:rPr>
                        <a:t>Calculating students’ grades based solely on students’ proficiency levels on specific standards (no “cumulative total” grade is given)</a:t>
                      </a:r>
                      <a:endParaRPr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41100">
                <a:tc>
                  <a:txBody>
                    <a:bodyPr/>
                    <a:lstStyle/>
                    <a:p>
                      <a:pPr indent="0" lvl="0" marL="0" rtl="0" algn="l">
                        <a:spcBef>
                          <a:spcPts val="0"/>
                        </a:spcBef>
                        <a:spcAft>
                          <a:spcPts val="0"/>
                        </a:spcAft>
                        <a:buNone/>
                      </a:pPr>
                      <a:r>
                        <a:rPr b="1" lang="en" sz="1100">
                          <a:latin typeface="Poppins"/>
                          <a:ea typeface="Poppins"/>
                          <a:cs typeface="Poppins"/>
                          <a:sym typeface="Poppins"/>
                        </a:rPr>
                        <a:t>Standards-Referenced Grading</a:t>
                      </a:r>
                      <a:endParaRPr b="1"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Poppins"/>
                          <a:ea typeface="Poppins"/>
                          <a:cs typeface="Poppins"/>
                          <a:sym typeface="Poppins"/>
                        </a:rPr>
                        <a:t>Calculating students’ grades by providing students with a score by standard for each assignment and then translating that into a traditional grade </a:t>
                      </a:r>
                      <a:endParaRPr sz="1100">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
        <p:nvSpPr>
          <p:cNvPr id="1184" name="Google Shape;1184;p57">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5" name="Google Shape;1185;p57">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6" name="Google Shape;1186;p57">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7" name="Google Shape;1187;p57">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8" name="Google Shape;1188;p57">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9" name="Google Shape;1189;p57">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0" name="Google Shape;1190;p57">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1" name="Google Shape;1191;p57">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5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2.6.1 - </a:t>
            </a:r>
            <a:r>
              <a:rPr lang="en"/>
              <a:t>Reflection on Authentic Assessment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97" name="Google Shape;1197;p58"/>
          <p:cNvSpPr txBox="1"/>
          <p:nvPr>
            <p:ph idx="1" type="body"/>
          </p:nvPr>
        </p:nvSpPr>
        <p:spPr>
          <a:xfrm>
            <a:off x="422450" y="1552750"/>
            <a:ext cx="6514500" cy="229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b="1"/>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0" lvl="0" marL="0" rtl="0" algn="l">
              <a:lnSpc>
                <a:spcPct val="100000"/>
              </a:lnSpc>
              <a:spcBef>
                <a:spcPts val="0"/>
              </a:spcBef>
              <a:spcAft>
                <a:spcPts val="0"/>
              </a:spcAft>
              <a:buNone/>
            </a:pPr>
            <a:r>
              <a:rPr lang="en">
                <a:solidFill>
                  <a:schemeClr val="hlink"/>
                </a:solidFill>
              </a:rPr>
              <a:t>In the table below, reflect on your familiarity with and use of authentic assessment.</a:t>
            </a:r>
            <a:endParaRPr>
              <a:solidFill>
                <a:schemeClr val="hlink"/>
              </a:solidFill>
            </a:endParaRPr>
          </a:p>
        </p:txBody>
      </p:sp>
      <p:sp>
        <p:nvSpPr>
          <p:cNvPr id="1198" name="Google Shape;1198;p58">
            <a:hlinkClick/>
          </p:cNvPr>
          <p:cNvSpPr txBox="1"/>
          <p:nvPr/>
        </p:nvSpPr>
        <p:spPr>
          <a:xfrm rot="5400000">
            <a:off x="6492700" y="-6774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199" name="Google Shape;1199;p58"/>
          <p:cNvGraphicFramePr/>
          <p:nvPr/>
        </p:nvGraphicFramePr>
        <p:xfrm>
          <a:off x="470350" y="3585155"/>
          <a:ext cx="3000000" cy="3000000"/>
        </p:xfrm>
        <a:graphic>
          <a:graphicData uri="http://schemas.openxmlformats.org/drawingml/2006/table">
            <a:tbl>
              <a:tblPr>
                <a:noFill/>
                <a:tableStyleId>{9F0515EE-3964-47E0-9E8B-9FF3161C2D9F}</a:tableStyleId>
              </a:tblPr>
              <a:tblGrid>
                <a:gridCol w="3209350"/>
                <a:gridCol w="3209350"/>
              </a:tblGrid>
              <a:tr h="1100500">
                <a:tc gridSpan="2">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Personal experience with and knowledge of authentic assessment:</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76200">
                      <a:solidFill>
                        <a:schemeClr val="accent2"/>
                      </a:solidFill>
                      <a:prstDash val="solid"/>
                      <a:round/>
                      <a:headEnd len="sm" w="sm" type="none"/>
                      <a:tailEnd len="sm" w="sm" type="none"/>
                    </a:lnB>
                  </a:tcPr>
                </a:tc>
                <a:tc hMerge="1"/>
              </a:tr>
              <a:tr h="2540000">
                <a:tc gridSpan="2">
                  <a:txBody>
                    <a:bodyPr/>
                    <a:lstStyle/>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r>
              <a:tr h="843700">
                <a:tc gridSpan="2">
                  <a:txBody>
                    <a:bodyPr/>
                    <a:lstStyle/>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ctr">
                        <a:spcBef>
                          <a:spcPts val="0"/>
                        </a:spcBef>
                        <a:spcAft>
                          <a:spcPts val="0"/>
                        </a:spcAft>
                        <a:buNone/>
                      </a:pPr>
                      <a:r>
                        <a:rPr b="1" lang="en" sz="1600">
                          <a:solidFill>
                            <a:schemeClr val="hlink"/>
                          </a:solidFill>
                          <a:latin typeface="Poppins"/>
                          <a:ea typeface="Poppins"/>
                          <a:cs typeface="Poppins"/>
                          <a:sym typeface="Poppins"/>
                        </a:rPr>
                        <a:t>Frequency of incorporating authentic assessment:</a:t>
                      </a:r>
                      <a:endParaRPr b="1" sz="16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r>
              <a:tr h="1685350">
                <a:tc gridSpan="2">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 </a:t>
                      </a:r>
                      <a:endParaRPr>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r>
            </a:tbl>
          </a:graphicData>
        </a:graphic>
      </p:graphicFrame>
      <p:sp>
        <p:nvSpPr>
          <p:cNvPr id="1200" name="Google Shape;1200;p58">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1" name="Google Shape;1201;p58">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2" name="Google Shape;1202;p58">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3" name="Google Shape;1203;p58">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4" name="Google Shape;1204;p58">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5" name="Google Shape;1205;p58">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6" name="Google Shape;1206;p58">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7" name="Google Shape;1207;p58">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CTLE Credit </a:t>
            </a:r>
            <a:r>
              <a:rPr lang="en"/>
              <a:t>&amp; Micro-Credentials  </a:t>
            </a:r>
            <a:endParaRPr/>
          </a:p>
        </p:txBody>
      </p:sp>
      <p:sp>
        <p:nvSpPr>
          <p:cNvPr id="275" name="Google Shape;275;p23"/>
          <p:cNvSpPr txBox="1"/>
          <p:nvPr/>
        </p:nvSpPr>
        <p:spPr>
          <a:xfrm>
            <a:off x="505534" y="2333000"/>
            <a:ext cx="6514500" cy="455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hlink"/>
              </a:buClr>
              <a:buSzPts val="1100"/>
              <a:buFont typeface="Arial"/>
              <a:buNone/>
            </a:pPr>
            <a:r>
              <a:t/>
            </a:r>
            <a:endParaRPr b="1" i="1" sz="1757">
              <a:solidFill>
                <a:srgbClr val="353535"/>
              </a:solidFill>
              <a:latin typeface="Poppins"/>
              <a:ea typeface="Poppins"/>
              <a:cs typeface="Poppins"/>
              <a:sym typeface="Poppins"/>
            </a:endParaRPr>
          </a:p>
        </p:txBody>
      </p:sp>
      <p:sp>
        <p:nvSpPr>
          <p:cNvPr id="276" name="Google Shape;276;p23">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7" name="Google Shape;277;p23">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8" name="Google Shape;278;p23">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9" name="Google Shape;279;p23">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0" name="Google Shape;280;p23">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1" name="Google Shape;281;p23">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2" name="Google Shape;282;p23">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 name="Google Shape;283;p23">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4" name="Google Shape;284;p23"/>
          <p:cNvSpPr txBox="1"/>
          <p:nvPr/>
        </p:nvSpPr>
        <p:spPr>
          <a:xfrm>
            <a:off x="505525" y="1296000"/>
            <a:ext cx="6440700" cy="2916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Earning CTLE Credits</a:t>
            </a:r>
            <a:endParaRPr b="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Upon completion of each session within the TALE Academy you will be prompted to complete a short quiz. Upon completion you will</a:t>
            </a:r>
            <a:r>
              <a:rPr lang="en" sz="1757">
                <a:solidFill>
                  <a:srgbClr val="333333"/>
                </a:solidFill>
                <a:latin typeface="Poppins"/>
                <a:ea typeface="Poppins"/>
                <a:cs typeface="Poppins"/>
                <a:sym typeface="Poppins"/>
              </a:rPr>
              <a:t> be eligible to receive Continuing Teacher and Leader Education (CTLE) </a:t>
            </a:r>
            <a:r>
              <a:rPr lang="en" sz="1757">
                <a:solidFill>
                  <a:srgbClr val="353535"/>
                </a:solidFill>
                <a:latin typeface="Poppins"/>
                <a:ea typeface="Poppins"/>
                <a:cs typeface="Poppins"/>
                <a:sym typeface="Poppins"/>
              </a:rPr>
              <a:t>credits. </a:t>
            </a:r>
            <a:endParaRPr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CTLEs your learning must be associated with a CTLE provider.</a:t>
            </a:r>
            <a:endParaRPr sz="1757">
              <a:solidFill>
                <a:srgbClr val="353535"/>
              </a:solidFill>
              <a:latin typeface="Poppins"/>
              <a:ea typeface="Poppins"/>
              <a:cs typeface="Poppins"/>
              <a:sym typeface="Poppins"/>
            </a:endParaRPr>
          </a:p>
        </p:txBody>
      </p:sp>
      <p:sp>
        <p:nvSpPr>
          <p:cNvPr id="285" name="Google Shape;285;p23"/>
          <p:cNvSpPr txBox="1"/>
          <p:nvPr/>
        </p:nvSpPr>
        <p:spPr>
          <a:xfrm>
            <a:off x="551577" y="4452950"/>
            <a:ext cx="6422400" cy="807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Deeper Learning - Implementation at a Micro-Credential Level</a:t>
            </a:r>
            <a:endParaRPr>
              <a:latin typeface="Poppins"/>
              <a:ea typeface="Poppins"/>
              <a:cs typeface="Poppins"/>
              <a:sym typeface="Poppins"/>
            </a:endParaRPr>
          </a:p>
        </p:txBody>
      </p:sp>
      <p:sp>
        <p:nvSpPr>
          <p:cNvPr id="286" name="Google Shape;286;p23"/>
          <p:cNvSpPr txBox="1"/>
          <p:nvPr/>
        </p:nvSpPr>
        <p:spPr>
          <a:xfrm>
            <a:off x="505525" y="6285165"/>
            <a:ext cx="6514500" cy="3440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level you will extend your knowledge and skill to the practice and application level. Deeper learning activities focus on building skills and competencies related to the topics covered in each session. </a:t>
            </a:r>
            <a:r>
              <a:rPr b="1" i="1" lang="en" sz="1757">
                <a:solidFill>
                  <a:srgbClr val="353535"/>
                </a:solidFill>
                <a:latin typeface="Poppins"/>
                <a:ea typeface="Poppins"/>
                <a:cs typeface="Poppins"/>
                <a:sym typeface="Poppins"/>
              </a:rPr>
              <a:t>Look for the MC icon in the workbook highlighting activities that correspond to deeper learning. The 3rd Activity in every session provides opportunities for deeper learning. </a:t>
            </a:r>
            <a:endParaRPr b="1" i="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None/>
            </a:pPr>
            <a:r>
              <a:t/>
            </a:r>
            <a:endParaRPr sz="8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micro-credentials your learning must be associated with a micro-credential provider.</a:t>
            </a:r>
            <a:endParaRPr sz="1757">
              <a:solidFill>
                <a:srgbClr val="353535"/>
              </a:solidFill>
              <a:latin typeface="Poppins"/>
              <a:ea typeface="Poppins"/>
              <a:cs typeface="Poppins"/>
              <a:sym typeface="Poppins"/>
            </a:endParaRPr>
          </a:p>
        </p:txBody>
      </p:sp>
      <p:sp>
        <p:nvSpPr>
          <p:cNvPr id="287" name="Google Shape;287;p23"/>
          <p:cNvSpPr txBox="1"/>
          <p:nvPr/>
        </p:nvSpPr>
        <p:spPr>
          <a:xfrm>
            <a:off x="1813600" y="5259961"/>
            <a:ext cx="5263800" cy="1158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You also have the option to complete activities that lead to deeper learning, learning at a micro-credential level. At this </a:t>
            </a:r>
            <a:endParaRPr/>
          </a:p>
        </p:txBody>
      </p:sp>
      <p:pic>
        <p:nvPicPr>
          <p:cNvPr id="288" name="Google Shape;288;p23"/>
          <p:cNvPicPr preferRelativeResize="0"/>
          <p:nvPr/>
        </p:nvPicPr>
        <p:blipFill rotWithShape="1">
          <a:blip r:embed="rId11">
            <a:alphaModFix/>
          </a:blip>
          <a:srcRect b="2189" l="0" r="0" t="2180"/>
          <a:stretch/>
        </p:blipFill>
        <p:spPr>
          <a:xfrm>
            <a:off x="655000" y="5259950"/>
            <a:ext cx="1158600" cy="1158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5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2.6.2 - </a:t>
            </a:r>
            <a:r>
              <a:rPr lang="en"/>
              <a:t>Aligning Assessments with CRSE</a:t>
            </a:r>
            <a:endParaRPr/>
          </a:p>
        </p:txBody>
      </p:sp>
      <p:sp>
        <p:nvSpPr>
          <p:cNvPr id="1213" name="Google Shape;1213;p59"/>
          <p:cNvSpPr txBox="1"/>
          <p:nvPr>
            <p:ph idx="1" type="body"/>
          </p:nvPr>
        </p:nvSpPr>
        <p:spPr>
          <a:xfrm>
            <a:off x="374550" y="1443875"/>
            <a:ext cx="6617700" cy="1816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600"/>
              <a:t>ENGAGE: Activate Prior Knowledge</a:t>
            </a:r>
            <a:endParaRPr sz="1600"/>
          </a:p>
          <a:p>
            <a:pPr indent="0" lvl="0" marL="0" rtl="0" algn="l">
              <a:lnSpc>
                <a:spcPct val="80000"/>
              </a:lnSpc>
              <a:spcBef>
                <a:spcPts val="0"/>
              </a:spcBef>
              <a:spcAft>
                <a:spcPts val="0"/>
              </a:spcAft>
              <a:buSzPts val="852"/>
              <a:buNone/>
            </a:pPr>
            <a:r>
              <a:t/>
            </a:r>
            <a:endParaRPr sz="1600"/>
          </a:p>
          <a:p>
            <a:pPr indent="0" lvl="0" marL="0" rtl="0" algn="l">
              <a:lnSpc>
                <a:spcPct val="80000"/>
              </a:lnSpc>
              <a:spcBef>
                <a:spcPts val="0"/>
              </a:spcBef>
              <a:spcAft>
                <a:spcPts val="0"/>
              </a:spcAft>
              <a:buSzPts val="852"/>
              <a:buNone/>
            </a:pPr>
            <a:r>
              <a:rPr i="1" lang="en" sz="1600">
                <a:solidFill>
                  <a:schemeClr val="hlink"/>
                </a:solidFill>
              </a:rPr>
              <a:t>INSTRUCTIONS: </a:t>
            </a:r>
            <a:endParaRPr i="1" sz="1600">
              <a:solidFill>
                <a:schemeClr val="hlink"/>
              </a:solidFill>
            </a:endParaRPr>
          </a:p>
          <a:p>
            <a:pPr indent="-330200" lvl="0" marL="457200" rtl="0" algn="l">
              <a:lnSpc>
                <a:spcPct val="80000"/>
              </a:lnSpc>
              <a:spcBef>
                <a:spcPts val="0"/>
              </a:spcBef>
              <a:spcAft>
                <a:spcPts val="0"/>
              </a:spcAft>
              <a:buClr>
                <a:schemeClr val="hlink"/>
              </a:buClr>
              <a:buSzPts val="1600"/>
              <a:buChar char="●"/>
            </a:pPr>
            <a:r>
              <a:rPr lang="en" sz="1600">
                <a:solidFill>
                  <a:schemeClr val="hlink"/>
                </a:solidFill>
              </a:rPr>
              <a:t>Use the table below to transform a traditional assessment into an authentic assessment. </a:t>
            </a:r>
            <a:endParaRPr sz="1600">
              <a:solidFill>
                <a:schemeClr val="hlink"/>
              </a:solidFill>
            </a:endParaRPr>
          </a:p>
          <a:p>
            <a:pPr indent="-330200" lvl="0" marL="457200" rtl="0" algn="l">
              <a:lnSpc>
                <a:spcPct val="80000"/>
              </a:lnSpc>
              <a:spcBef>
                <a:spcPts val="0"/>
              </a:spcBef>
              <a:spcAft>
                <a:spcPts val="0"/>
              </a:spcAft>
              <a:buClr>
                <a:schemeClr val="hlink"/>
              </a:buClr>
              <a:buSzPts val="1600"/>
              <a:buChar char="●"/>
            </a:pPr>
            <a:r>
              <a:rPr lang="en" sz="1600">
                <a:solidFill>
                  <a:schemeClr val="hlink"/>
                </a:solidFill>
              </a:rPr>
              <a:t>Then modify an existing or future CRSE-aligned assessment from your practice for TALE. </a:t>
            </a:r>
            <a:endParaRPr sz="1600">
              <a:solidFill>
                <a:schemeClr val="hlink"/>
              </a:solidFill>
            </a:endParaRPr>
          </a:p>
          <a:p>
            <a:pPr indent="-330200" lvl="0" marL="457200" rtl="0" algn="l">
              <a:lnSpc>
                <a:spcPct val="80000"/>
              </a:lnSpc>
              <a:spcBef>
                <a:spcPts val="0"/>
              </a:spcBef>
              <a:spcAft>
                <a:spcPts val="0"/>
              </a:spcAft>
              <a:buClr>
                <a:schemeClr val="hlink"/>
              </a:buClr>
              <a:buSzPts val="1600"/>
              <a:buChar char="●"/>
            </a:pPr>
            <a:r>
              <a:rPr lang="en" sz="1600">
                <a:solidFill>
                  <a:schemeClr val="hlink"/>
                </a:solidFill>
              </a:rPr>
              <a:t>Delete the examples to create space for your entry. </a:t>
            </a:r>
            <a:endParaRPr sz="1600">
              <a:solidFill>
                <a:schemeClr val="hlink"/>
              </a:solidFill>
            </a:endParaRPr>
          </a:p>
        </p:txBody>
      </p:sp>
      <p:graphicFrame>
        <p:nvGraphicFramePr>
          <p:cNvPr id="1214" name="Google Shape;1214;p59"/>
          <p:cNvGraphicFramePr/>
          <p:nvPr/>
        </p:nvGraphicFramePr>
        <p:xfrm>
          <a:off x="374550" y="3452730"/>
          <a:ext cx="3000000" cy="3000000"/>
        </p:xfrm>
        <a:graphic>
          <a:graphicData uri="http://schemas.openxmlformats.org/drawingml/2006/table">
            <a:tbl>
              <a:tblPr>
                <a:noFill/>
                <a:tableStyleId>{9F0515EE-3964-47E0-9E8B-9FF3161C2D9F}</a:tableStyleId>
              </a:tblPr>
              <a:tblGrid>
                <a:gridCol w="3257250"/>
                <a:gridCol w="3257250"/>
              </a:tblGrid>
              <a:tr h="330900">
                <a:tc>
                  <a:txBody>
                    <a:bodyPr/>
                    <a:lstStyle/>
                    <a:p>
                      <a:pPr indent="0" lvl="0" marL="0" rtl="0" algn="ctr">
                        <a:spcBef>
                          <a:spcPts val="0"/>
                        </a:spcBef>
                        <a:spcAft>
                          <a:spcPts val="0"/>
                        </a:spcAft>
                        <a:buNone/>
                      </a:pPr>
                      <a:r>
                        <a:rPr b="1" lang="en">
                          <a:latin typeface="Poppins"/>
                          <a:ea typeface="Poppins"/>
                          <a:cs typeface="Poppins"/>
                          <a:sym typeface="Poppins"/>
                        </a:rPr>
                        <a:t>Traditional Assessment </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Poppins"/>
                          <a:ea typeface="Poppins"/>
                          <a:cs typeface="Poppins"/>
                          <a:sym typeface="Poppins"/>
                        </a:rPr>
                        <a:t>Authentic Assessment </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r>
              <a:tr h="1368050">
                <a:tc>
                  <a:txBody>
                    <a:bodyPr/>
                    <a:lstStyle/>
                    <a:p>
                      <a:pPr indent="0" lvl="0" marL="0" rtl="0" algn="l">
                        <a:spcBef>
                          <a:spcPts val="0"/>
                        </a:spcBef>
                        <a:spcAft>
                          <a:spcPts val="0"/>
                        </a:spcAft>
                        <a:buNone/>
                      </a:pPr>
                      <a:r>
                        <a:rPr i="1" lang="en">
                          <a:latin typeface="Poppins"/>
                          <a:ea typeface="Poppins"/>
                          <a:cs typeface="Poppins"/>
                          <a:sym typeface="Poppins"/>
                        </a:rPr>
                        <a:t>Example: Read the fairytale, </a:t>
                      </a:r>
                      <a:r>
                        <a:rPr lang="en">
                          <a:latin typeface="Poppins"/>
                          <a:ea typeface="Poppins"/>
                          <a:cs typeface="Poppins"/>
                          <a:sym typeface="Poppins"/>
                        </a:rPr>
                        <a:t>Cinderella</a:t>
                      </a:r>
                      <a:r>
                        <a:rPr i="1" lang="en">
                          <a:latin typeface="Poppins"/>
                          <a:ea typeface="Poppins"/>
                          <a:cs typeface="Poppins"/>
                          <a:sym typeface="Poppins"/>
                        </a:rPr>
                        <a:t>, through multiple literary theory lenses (Marxist, Freudian, feminist, etc.) and write a comparative essay</a:t>
                      </a:r>
                      <a:endParaRPr i="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i="1" lang="en">
                          <a:latin typeface="Poppins"/>
                          <a:ea typeface="Poppins"/>
                          <a:cs typeface="Poppins"/>
                          <a:sym typeface="Poppins"/>
                        </a:rPr>
                        <a:t>Example: Submit a set of multiple choice, short answer, and extended response questions for a final unit exam (with answer key) and then create the exam from the selection submitted</a:t>
                      </a:r>
                      <a:endParaRPr i="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r h="538325">
                <a:tc>
                  <a:txBody>
                    <a:bodyPr/>
                    <a:lstStyle/>
                    <a:p>
                      <a:pPr indent="0" lvl="0" marL="0" rtl="0" algn="ctr">
                        <a:spcBef>
                          <a:spcPts val="0"/>
                        </a:spcBef>
                        <a:spcAft>
                          <a:spcPts val="0"/>
                        </a:spcAft>
                        <a:buNone/>
                      </a:pPr>
                      <a:r>
                        <a:rPr b="1" lang="en">
                          <a:latin typeface="Poppins"/>
                          <a:ea typeface="Poppins"/>
                          <a:cs typeface="Poppins"/>
                          <a:sym typeface="Poppins"/>
                        </a:rPr>
                        <a:t>CRSE-Aligned Assessment</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Poppins"/>
                          <a:ea typeface="Poppins"/>
                          <a:cs typeface="Poppins"/>
                          <a:sym typeface="Poppins"/>
                        </a:rPr>
                        <a:t>CRSE-Aligned Assessment for </a:t>
                      </a:r>
                      <a:r>
                        <a:rPr b="1" lang="en">
                          <a:latin typeface="Poppins"/>
                          <a:ea typeface="Poppins"/>
                          <a:cs typeface="Poppins"/>
                          <a:sym typeface="Poppins"/>
                        </a:rPr>
                        <a:t>TALE</a:t>
                      </a:r>
                      <a:endParaRPr b="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r>
              <a:tr h="4064650">
                <a:tc>
                  <a:txBody>
                    <a:bodyPr/>
                    <a:lstStyle/>
                    <a:p>
                      <a:pPr indent="0" lvl="0" marL="0" rtl="0" algn="l">
                        <a:spcBef>
                          <a:spcPts val="0"/>
                        </a:spcBef>
                        <a:spcAft>
                          <a:spcPts val="0"/>
                        </a:spcAft>
                        <a:buNone/>
                      </a:pPr>
                      <a:r>
                        <a:rPr i="1" lang="en">
                          <a:latin typeface="Poppins"/>
                          <a:ea typeface="Poppins"/>
                          <a:cs typeface="Poppins"/>
                          <a:sym typeface="Poppins"/>
                        </a:rPr>
                        <a:t>Read about the Homestead Act during the class period.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rPr i="1" lang="en">
                          <a:latin typeface="Poppins"/>
                          <a:ea typeface="Poppins"/>
                          <a:cs typeface="Poppins"/>
                          <a:sym typeface="Poppins"/>
                        </a:rPr>
                        <a:t>Read the article on local remnants of redlining and its residual impact using the “Gallery Walk” method in small groups.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rPr i="1" lang="en">
                          <a:latin typeface="Poppins"/>
                          <a:ea typeface="Poppins"/>
                          <a:cs typeface="Poppins"/>
                          <a:sym typeface="Poppins"/>
                        </a:rPr>
                        <a:t>Write a letter as a novice lobbyist to your local state representative, advocating for funding for first-time homebuyers from families who did not receive or have access to Homestead Act benefits </a:t>
                      </a:r>
                      <a:r>
                        <a:rPr b="1" i="1" lang="en">
                          <a:latin typeface="Poppins"/>
                          <a:ea typeface="Poppins"/>
                          <a:cs typeface="Poppins"/>
                          <a:sym typeface="Poppins"/>
                        </a:rPr>
                        <a:t>OR</a:t>
                      </a:r>
                      <a:r>
                        <a:rPr i="1" lang="en">
                          <a:latin typeface="Poppins"/>
                          <a:ea typeface="Poppins"/>
                          <a:cs typeface="Poppins"/>
                          <a:sym typeface="Poppins"/>
                        </a:rPr>
                        <a:t> create a video for a social media campaign.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i="1" lang="en">
                          <a:latin typeface="Poppins"/>
                          <a:ea typeface="Poppins"/>
                          <a:cs typeface="Poppins"/>
                          <a:sym typeface="Poppins"/>
                        </a:rPr>
                        <a:t>Read about the Homestead Act as pre-work in a flipped classroom.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rPr i="1" lang="en">
                          <a:latin typeface="Poppins"/>
                          <a:ea typeface="Poppins"/>
                          <a:cs typeface="Poppins"/>
                          <a:sym typeface="Poppins"/>
                        </a:rPr>
                        <a:t>Read the article on local remnants of redlining and its residual impact using Jamboard</a:t>
                      </a:r>
                      <a:r>
                        <a:rPr b="1" i="1" lang="en">
                          <a:latin typeface="Poppins"/>
                          <a:ea typeface="Poppins"/>
                          <a:cs typeface="Poppins"/>
                          <a:sym typeface="Poppins"/>
                        </a:rPr>
                        <a:t> </a:t>
                      </a:r>
                      <a:r>
                        <a:rPr i="1" lang="en">
                          <a:latin typeface="Poppins"/>
                          <a:ea typeface="Poppins"/>
                          <a:cs typeface="Poppins"/>
                          <a:sym typeface="Poppins"/>
                        </a:rPr>
                        <a:t>in small groups.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rPr i="1" lang="en">
                          <a:latin typeface="Poppins"/>
                          <a:ea typeface="Poppins"/>
                          <a:cs typeface="Poppins"/>
                          <a:sym typeface="Poppins"/>
                        </a:rPr>
                        <a:t>Choose one:</a:t>
                      </a:r>
                      <a:endParaRPr i="1">
                        <a:latin typeface="Poppins"/>
                        <a:ea typeface="Poppins"/>
                        <a:cs typeface="Poppins"/>
                        <a:sym typeface="Poppins"/>
                      </a:endParaRPr>
                    </a:p>
                    <a:p>
                      <a:pPr indent="-317500" lvl="0" marL="457200" rtl="0" algn="l">
                        <a:spcBef>
                          <a:spcPts val="0"/>
                        </a:spcBef>
                        <a:spcAft>
                          <a:spcPts val="0"/>
                        </a:spcAft>
                        <a:buSzPts val="1400"/>
                        <a:buFont typeface="Poppins"/>
                        <a:buChar char="●"/>
                      </a:pPr>
                      <a:r>
                        <a:rPr i="1" lang="en">
                          <a:latin typeface="Poppins"/>
                          <a:ea typeface="Poppins"/>
                          <a:cs typeface="Poppins"/>
                          <a:sym typeface="Poppins"/>
                        </a:rPr>
                        <a:t>Write a letter as a novice lobbyist to your local state representative. </a:t>
                      </a:r>
                      <a:endParaRPr i="1">
                        <a:latin typeface="Poppins"/>
                        <a:ea typeface="Poppins"/>
                        <a:cs typeface="Poppins"/>
                        <a:sym typeface="Poppins"/>
                      </a:endParaRPr>
                    </a:p>
                    <a:p>
                      <a:pPr indent="-317500" lvl="0" marL="457200" rtl="0" algn="l">
                        <a:spcBef>
                          <a:spcPts val="0"/>
                        </a:spcBef>
                        <a:spcAft>
                          <a:spcPts val="0"/>
                        </a:spcAft>
                        <a:buSzPts val="1400"/>
                        <a:buFont typeface="Poppins"/>
                        <a:buChar char="●"/>
                      </a:pPr>
                      <a:r>
                        <a:rPr i="1" lang="en">
                          <a:latin typeface="Poppins"/>
                          <a:ea typeface="Poppins"/>
                          <a:cs typeface="Poppins"/>
                          <a:sym typeface="Poppins"/>
                        </a:rPr>
                        <a:t>Create an infographic to share with your congressperson.</a:t>
                      </a:r>
                      <a:endParaRPr i="1">
                        <a:latin typeface="Poppins"/>
                        <a:ea typeface="Poppins"/>
                        <a:cs typeface="Poppins"/>
                        <a:sym typeface="Poppins"/>
                      </a:endParaRPr>
                    </a:p>
                    <a:p>
                      <a:pPr indent="-317500" lvl="0" marL="457200" rtl="0" algn="l">
                        <a:spcBef>
                          <a:spcPts val="0"/>
                        </a:spcBef>
                        <a:spcAft>
                          <a:spcPts val="0"/>
                        </a:spcAft>
                        <a:buSzPts val="1400"/>
                        <a:buFont typeface="Poppins"/>
                        <a:buChar char="●"/>
                      </a:pPr>
                      <a:r>
                        <a:rPr i="1" lang="en">
                          <a:latin typeface="Poppins"/>
                          <a:ea typeface="Poppins"/>
                          <a:cs typeface="Poppins"/>
                          <a:sym typeface="Poppins"/>
                        </a:rPr>
                        <a:t>Create a video for a social media campaign.</a:t>
                      </a:r>
                      <a:endParaRPr i="1">
                        <a:latin typeface="Poppins"/>
                        <a:ea typeface="Poppins"/>
                        <a:cs typeface="Poppins"/>
                        <a:sym typeface="Poppins"/>
                      </a:endParaRPr>
                    </a:p>
                    <a:p>
                      <a:pPr indent="0" lvl="0" marL="45720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rPr i="1" lang="en">
                          <a:latin typeface="Poppins"/>
                          <a:ea typeface="Poppins"/>
                          <a:cs typeface="Poppins"/>
                          <a:sym typeface="Poppins"/>
                        </a:rPr>
                        <a:t>Refer to the rubric for your project for success indicators.</a:t>
                      </a:r>
                      <a:endParaRPr i="1">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bl>
          </a:graphicData>
        </a:graphic>
      </p:graphicFrame>
      <p:sp>
        <p:nvSpPr>
          <p:cNvPr id="1215" name="Google Shape;1215;p59">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6" name="Google Shape;1216;p59">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7" name="Google Shape;1217;p59">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8" name="Google Shape;1218;p59">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9" name="Google Shape;1219;p59">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0" name="Google Shape;1220;p59">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1" name="Google Shape;1221;p59">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2" name="Google Shape;1222;p59">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6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66"/>
              <a:t>Activity 2.6.3 - </a:t>
            </a:r>
            <a:r>
              <a:rPr lang="en" sz="3666"/>
              <a:t>Authentic Assessment Across Learning Environments</a:t>
            </a:r>
            <a:endParaRPr sz="3666"/>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28" name="Google Shape;1228;p60"/>
          <p:cNvSpPr txBox="1"/>
          <p:nvPr>
            <p:ph idx="1" type="body"/>
          </p:nvPr>
        </p:nvSpPr>
        <p:spPr>
          <a:xfrm>
            <a:off x="374550" y="1589875"/>
            <a:ext cx="6514500" cy="1496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600">
                <a:solidFill>
                  <a:schemeClr val="hlink"/>
                </a:solidFill>
              </a:rPr>
              <a:t>INSTRUCTIONS:</a:t>
            </a:r>
            <a:endParaRPr i="1"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On the next page, (re)design an authentic assessment for the unit you selected in activity 2.1.3.</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In addition, design the grading of the assessment to integrate an equitable grading approach.</a:t>
            </a:r>
            <a:endParaRPr sz="1600">
              <a:solidFill>
                <a:schemeClr val="hlink"/>
              </a:solidFill>
            </a:endParaRPr>
          </a:p>
          <a:p>
            <a:pPr indent="-330200" lvl="0" marL="457200" rtl="0" algn="l">
              <a:lnSpc>
                <a:spcPct val="115000"/>
              </a:lnSpc>
              <a:spcBef>
                <a:spcPts val="0"/>
              </a:spcBef>
              <a:spcAft>
                <a:spcPts val="0"/>
              </a:spcAft>
              <a:buClr>
                <a:schemeClr val="hlink"/>
              </a:buClr>
              <a:buSzPts val="1600"/>
              <a:buChar char="●"/>
            </a:pPr>
            <a:r>
              <a:rPr lang="en" sz="1600">
                <a:solidFill>
                  <a:schemeClr val="hlink"/>
                </a:solidFill>
              </a:rPr>
              <a:t>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229" name="Google Shape;1229;p60"/>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230" name="Google Shape;1230;p6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231" name="Google Shape;1231;p60">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2" name="Google Shape;1232;p60">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3" name="Google Shape;1233;p60">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4" name="Google Shape;1234;p60">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5" name="Google Shape;1235;p60">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6" name="Google Shape;1236;p60">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7" name="Google Shape;1237;p60">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8" name="Google Shape;1238;p60">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39" name="Google Shape;1239;p60"/>
          <p:cNvGraphicFramePr/>
          <p:nvPr/>
        </p:nvGraphicFramePr>
        <p:xfrm>
          <a:off x="374550" y="3086566"/>
          <a:ext cx="3000000" cy="3000000"/>
        </p:xfrm>
        <a:graphic>
          <a:graphicData uri="http://schemas.openxmlformats.org/drawingml/2006/table">
            <a:tbl>
              <a:tblPr>
                <a:noFill/>
                <a:tableStyleId>{9F0515EE-3964-47E0-9E8B-9FF3161C2D9F}</a:tableStyleId>
              </a:tblPr>
              <a:tblGrid>
                <a:gridCol w="6680575"/>
              </a:tblGrid>
              <a:tr h="6537675">
                <a:tc>
                  <a:txBody>
                    <a:bodyPr/>
                    <a:lstStyle/>
                    <a:p>
                      <a:pPr indent="0" lvl="0" marL="0" rtl="0" algn="ctr">
                        <a:lnSpc>
                          <a:spcPct val="115000"/>
                        </a:lnSpc>
                        <a:spcBef>
                          <a:spcPts val="0"/>
                        </a:spcBef>
                        <a:spcAft>
                          <a:spcPts val="0"/>
                        </a:spcAft>
                        <a:buNone/>
                      </a:pPr>
                      <a:r>
                        <a:t/>
                      </a:r>
                      <a:endParaRPr b="1" sz="500">
                        <a:solidFill>
                          <a:schemeClr val="hlink"/>
                        </a:solidFill>
                        <a:latin typeface="Poppins"/>
                        <a:ea typeface="Poppins"/>
                        <a:cs typeface="Poppins"/>
                        <a:sym typeface="Poppins"/>
                      </a:endParaRPr>
                    </a:p>
                    <a:p>
                      <a:pPr indent="0" lvl="0" marL="0" rtl="0" algn="ctr">
                        <a:lnSpc>
                          <a:spcPct val="115000"/>
                        </a:lnSpc>
                        <a:spcBef>
                          <a:spcPts val="0"/>
                        </a:spcBef>
                        <a:spcAft>
                          <a:spcPts val="0"/>
                        </a:spcAft>
                        <a:buNone/>
                      </a:pPr>
                      <a:r>
                        <a:rPr b="1" lang="en">
                          <a:solidFill>
                            <a:schemeClr val="hlink"/>
                          </a:solidFill>
                          <a:latin typeface="Poppins"/>
                          <a:ea typeface="Poppins"/>
                          <a:cs typeface="Poppins"/>
                          <a:sym typeface="Poppins"/>
                        </a:rPr>
                        <a:t>R</a:t>
                      </a:r>
                      <a:r>
                        <a:rPr b="1" lang="en">
                          <a:solidFill>
                            <a:schemeClr val="hlink"/>
                          </a:solidFill>
                          <a:latin typeface="Poppins"/>
                          <a:ea typeface="Poppins"/>
                          <a:cs typeface="Poppins"/>
                          <a:sym typeface="Poppins"/>
                        </a:rPr>
                        <a:t>efresher on equitable grading approaches  </a:t>
                      </a:r>
                      <a:endParaRPr b="1">
                        <a:solidFill>
                          <a:schemeClr val="hlink"/>
                        </a:solidFill>
                        <a:latin typeface="Poppins"/>
                        <a:ea typeface="Poppins"/>
                        <a:cs typeface="Poppins"/>
                        <a:sym typeface="Poppins"/>
                      </a:endParaRPr>
                    </a:p>
                    <a:p>
                      <a:pPr indent="-317500" lvl="0" marL="457200" rtl="0" algn="l">
                        <a:lnSpc>
                          <a:spcPct val="115000"/>
                        </a:lnSpc>
                        <a:spcBef>
                          <a:spcPts val="0"/>
                        </a:spcBef>
                        <a:spcAft>
                          <a:spcPts val="0"/>
                        </a:spcAft>
                        <a:buClr>
                          <a:schemeClr val="hlink"/>
                        </a:buClr>
                        <a:buSzPts val="1400"/>
                        <a:buFont typeface="Poppins"/>
                        <a:buChar char="●"/>
                      </a:pPr>
                      <a:r>
                        <a:rPr lang="en">
                          <a:solidFill>
                            <a:schemeClr val="hlink"/>
                          </a:solidFill>
                          <a:latin typeface="Poppins"/>
                          <a:ea typeface="Poppins"/>
                          <a:cs typeface="Poppins"/>
                          <a:sym typeface="Poppins"/>
                        </a:rPr>
                        <a:t>Practices that calculate student proficiency in more mathematically accurate ways </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Using 0-4 instead of 0-100 scales</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Eliminating zeroes as a grade </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Weighting more recent scores more heavily</a:t>
                      </a:r>
                      <a:endParaRPr>
                        <a:solidFill>
                          <a:schemeClr val="hlink"/>
                        </a:solidFill>
                        <a:latin typeface="Poppins"/>
                        <a:ea typeface="Poppins"/>
                        <a:cs typeface="Poppins"/>
                        <a:sym typeface="Poppins"/>
                      </a:endParaRPr>
                    </a:p>
                    <a:p>
                      <a:pPr indent="-317500" lvl="0" marL="457200" rtl="0" algn="l">
                        <a:lnSpc>
                          <a:spcPct val="115000"/>
                        </a:lnSpc>
                        <a:spcBef>
                          <a:spcPts val="0"/>
                        </a:spcBef>
                        <a:spcAft>
                          <a:spcPts val="0"/>
                        </a:spcAft>
                        <a:buClr>
                          <a:schemeClr val="hlink"/>
                        </a:buClr>
                        <a:buSzPts val="1400"/>
                        <a:buFont typeface="Noto Sans Symbols"/>
                        <a:buChar char="●"/>
                      </a:pPr>
                      <a:r>
                        <a:rPr lang="en">
                          <a:solidFill>
                            <a:schemeClr val="hlink"/>
                          </a:solidFill>
                          <a:latin typeface="Poppins"/>
                          <a:ea typeface="Poppins"/>
                          <a:cs typeface="Poppins"/>
                          <a:sym typeface="Poppins"/>
                        </a:rPr>
                        <a:t>Practices that place value primarily on student understanding and skill rather than environment or behavior </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Eliminating extra credit </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Eliminating any subjective criteria, such as effort or participation</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Providing alternative, non-grade-based consequences for academic behavior-related issues, such as missed work</a:t>
                      </a:r>
                      <a:endParaRPr>
                        <a:solidFill>
                          <a:schemeClr val="hlink"/>
                        </a:solidFill>
                        <a:latin typeface="Poppins"/>
                        <a:ea typeface="Poppins"/>
                        <a:cs typeface="Poppins"/>
                        <a:sym typeface="Poppins"/>
                      </a:endParaRPr>
                    </a:p>
                    <a:p>
                      <a:pPr indent="-317500" lvl="0" marL="457200" rtl="0" algn="l">
                        <a:lnSpc>
                          <a:spcPct val="115000"/>
                        </a:lnSpc>
                        <a:spcBef>
                          <a:spcPts val="0"/>
                        </a:spcBef>
                        <a:spcAft>
                          <a:spcPts val="0"/>
                        </a:spcAft>
                        <a:buClr>
                          <a:schemeClr val="hlink"/>
                        </a:buClr>
                        <a:buSzPts val="1400"/>
                        <a:buFont typeface="Noto Sans Symbols"/>
                        <a:buChar char="●"/>
                      </a:pPr>
                      <a:r>
                        <a:rPr lang="en">
                          <a:solidFill>
                            <a:schemeClr val="hlink"/>
                          </a:solidFill>
                          <a:latin typeface="Poppins"/>
                          <a:ea typeface="Poppins"/>
                          <a:cs typeface="Poppins"/>
                          <a:sym typeface="Poppins"/>
                        </a:rPr>
                        <a:t>Practices that promote a “growth mindset”</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Incentivizing multiple attempts at mastery </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Allow multiple opportunities to demonstrate learning</a:t>
                      </a:r>
                      <a:endParaRPr>
                        <a:solidFill>
                          <a:schemeClr val="hlink"/>
                        </a:solidFill>
                        <a:latin typeface="Poppins"/>
                        <a:ea typeface="Poppins"/>
                        <a:cs typeface="Poppins"/>
                        <a:sym typeface="Poppins"/>
                      </a:endParaRPr>
                    </a:p>
                    <a:p>
                      <a:pPr indent="-317500" lvl="0" marL="457200" rtl="0" algn="l">
                        <a:lnSpc>
                          <a:spcPct val="115000"/>
                        </a:lnSpc>
                        <a:spcBef>
                          <a:spcPts val="0"/>
                        </a:spcBef>
                        <a:spcAft>
                          <a:spcPts val="0"/>
                        </a:spcAft>
                        <a:buClr>
                          <a:schemeClr val="hlink"/>
                        </a:buClr>
                        <a:buSzPts val="1400"/>
                        <a:buFont typeface="Noto Sans Symbols"/>
                        <a:buChar char="●"/>
                      </a:pPr>
                      <a:r>
                        <a:rPr lang="en">
                          <a:solidFill>
                            <a:schemeClr val="hlink"/>
                          </a:solidFill>
                          <a:latin typeface="Poppins"/>
                          <a:ea typeface="Poppins"/>
                          <a:cs typeface="Poppins"/>
                          <a:sym typeface="Poppins"/>
                        </a:rPr>
                        <a:t>Practices that communicate explicit expectations for what mastery entails and how to achieve it </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Creating clear standards-aligned rubrics </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Developing standards-based or standards-referenced grading scales and formulas for gradebooks</a:t>
                      </a:r>
                      <a:endParaRPr>
                        <a:solidFill>
                          <a:schemeClr val="hlink"/>
                        </a:solidFill>
                        <a:latin typeface="Poppins"/>
                        <a:ea typeface="Poppins"/>
                        <a:cs typeface="Poppins"/>
                        <a:sym typeface="Poppins"/>
                      </a:endParaRPr>
                    </a:p>
                    <a:p>
                      <a:pPr indent="-317500" lvl="0" marL="457200" rtl="0" algn="l">
                        <a:lnSpc>
                          <a:spcPct val="115000"/>
                        </a:lnSpc>
                        <a:spcBef>
                          <a:spcPts val="0"/>
                        </a:spcBef>
                        <a:spcAft>
                          <a:spcPts val="0"/>
                        </a:spcAft>
                        <a:buClr>
                          <a:schemeClr val="hlink"/>
                        </a:buClr>
                        <a:buSzPts val="1400"/>
                        <a:buFont typeface="Noto Sans Symbols"/>
                        <a:buChar char="●"/>
                      </a:pPr>
                      <a:r>
                        <a:rPr lang="en">
                          <a:solidFill>
                            <a:schemeClr val="hlink"/>
                          </a:solidFill>
                          <a:latin typeface="Poppins"/>
                          <a:ea typeface="Poppins"/>
                          <a:cs typeface="Poppins"/>
                          <a:sym typeface="Poppins"/>
                        </a:rPr>
                        <a:t>Practices that cultivate soft skills but that are not calculated into the final grade</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Incorporating self and peer assessments</a:t>
                      </a:r>
                      <a:endParaRPr>
                        <a:solidFill>
                          <a:schemeClr val="hlink"/>
                        </a:solidFill>
                        <a:latin typeface="Poppins"/>
                        <a:ea typeface="Poppins"/>
                        <a:cs typeface="Poppins"/>
                        <a:sym typeface="Poppins"/>
                      </a:endParaRPr>
                    </a:p>
                    <a:p>
                      <a:pPr indent="-317500" lvl="1" marL="914400" rtl="0" algn="l">
                        <a:lnSpc>
                          <a:spcPct val="115000"/>
                        </a:lnSpc>
                        <a:spcBef>
                          <a:spcPts val="0"/>
                        </a:spcBef>
                        <a:spcAft>
                          <a:spcPts val="0"/>
                        </a:spcAft>
                        <a:buClr>
                          <a:schemeClr val="hlink"/>
                        </a:buClr>
                        <a:buSzPts val="1400"/>
                        <a:buFont typeface="Courier New"/>
                        <a:buChar char="○"/>
                      </a:pPr>
                      <a:r>
                        <a:rPr lang="en">
                          <a:solidFill>
                            <a:schemeClr val="hlink"/>
                          </a:solidFill>
                          <a:latin typeface="Poppins"/>
                          <a:ea typeface="Poppins"/>
                          <a:cs typeface="Poppins"/>
                          <a:sym typeface="Poppins"/>
                        </a:rPr>
                        <a:t>Infusing formative feedback</a:t>
                      </a:r>
                      <a:endParaRPr/>
                    </a:p>
                  </a:txBody>
                  <a:tcPr marT="91425" marB="91425" marR="91425" marL="91425">
                    <a:lnL cap="flat" cmpd="sng" w="9525">
                      <a:solidFill>
                        <a:srgbClr val="252525"/>
                      </a:solidFill>
                      <a:prstDash val="solid"/>
                      <a:round/>
                      <a:headEnd len="sm" w="sm" type="none"/>
                      <a:tailEnd len="sm" w="sm" type="none"/>
                    </a:lnL>
                    <a:lnR cap="flat" cmpd="sng" w="9525">
                      <a:solidFill>
                        <a:srgbClr val="252525"/>
                      </a:solidFill>
                      <a:prstDash val="solid"/>
                      <a:round/>
                      <a:headEnd len="sm" w="sm" type="none"/>
                      <a:tailEnd len="sm" w="sm" type="none"/>
                    </a:lnR>
                    <a:lnT cap="flat" cmpd="sng" w="9525">
                      <a:solidFill>
                        <a:srgbClr val="252525"/>
                      </a:solidFill>
                      <a:prstDash val="solid"/>
                      <a:round/>
                      <a:headEnd len="sm" w="sm" type="none"/>
                      <a:tailEnd len="sm" w="sm" type="none"/>
                    </a:lnT>
                    <a:lnB cap="flat" cmpd="sng" w="9525">
                      <a:solidFill>
                        <a:srgbClr val="252525"/>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61"/>
          <p:cNvSpPr txBox="1"/>
          <p:nvPr>
            <p:ph type="title"/>
          </p:nvPr>
        </p:nvSpPr>
        <p:spPr>
          <a:xfrm>
            <a:off x="374550" y="322850"/>
            <a:ext cx="5936400" cy="15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3200"/>
              <a:t>Activity 2.6.3 - </a:t>
            </a:r>
            <a:r>
              <a:rPr lang="en" sz="3200"/>
              <a:t>Authentic Assessment Across Learning Environments (Continued)</a:t>
            </a:r>
            <a:endParaRPr sz="3200"/>
          </a:p>
          <a:p>
            <a:pPr indent="0" lvl="0" marL="0" rtl="0" algn="l">
              <a:spcBef>
                <a:spcPts val="0"/>
              </a:spcBef>
              <a:spcAft>
                <a:spcPts val="0"/>
              </a:spcAft>
              <a:buSzPts val="990"/>
              <a:buNone/>
            </a:pPr>
            <a:r>
              <a:t/>
            </a:r>
            <a:endParaRPr sz="3300"/>
          </a:p>
        </p:txBody>
      </p:sp>
      <p:pic>
        <p:nvPicPr>
          <p:cNvPr id="1245" name="Google Shape;1245;p61"/>
          <p:cNvPicPr preferRelativeResize="0"/>
          <p:nvPr/>
        </p:nvPicPr>
        <p:blipFill>
          <a:blip r:embed="rId3">
            <a:alphaModFix/>
          </a:blip>
          <a:stretch>
            <a:fillRect/>
          </a:stretch>
        </p:blipFill>
        <p:spPr>
          <a:xfrm>
            <a:off x="6056625" y="33625"/>
            <a:ext cx="1158600" cy="1158600"/>
          </a:xfrm>
          <a:prstGeom prst="rect">
            <a:avLst/>
          </a:prstGeom>
          <a:noFill/>
          <a:ln>
            <a:noFill/>
          </a:ln>
        </p:spPr>
      </p:pic>
      <p:graphicFrame>
        <p:nvGraphicFramePr>
          <p:cNvPr id="1246" name="Google Shape;1246;p61"/>
          <p:cNvGraphicFramePr/>
          <p:nvPr/>
        </p:nvGraphicFramePr>
        <p:xfrm>
          <a:off x="374550" y="2289860"/>
          <a:ext cx="3000000" cy="3000000"/>
        </p:xfrm>
        <a:graphic>
          <a:graphicData uri="http://schemas.openxmlformats.org/drawingml/2006/table">
            <a:tbl>
              <a:tblPr>
                <a:noFill/>
                <a:tableStyleId>{9F0515EE-3964-47E0-9E8B-9FF3161C2D9F}</a:tableStyleId>
              </a:tblPr>
              <a:tblGrid>
                <a:gridCol w="1278950"/>
                <a:gridCol w="2617750"/>
                <a:gridCol w="2617750"/>
              </a:tblGrid>
              <a:tr h="768175">
                <a:tc gridSpan="3">
                  <a:txBody>
                    <a:bodyPr/>
                    <a:lstStyle/>
                    <a:p>
                      <a:pPr indent="0" lvl="0" marL="0" rtl="0" algn="ctr">
                        <a:spcBef>
                          <a:spcPts val="0"/>
                        </a:spcBef>
                        <a:spcAft>
                          <a:spcPts val="0"/>
                        </a:spcAft>
                        <a:buNone/>
                      </a:pPr>
                      <a:r>
                        <a:rPr b="1" lang="en" sz="3000">
                          <a:latin typeface="Caveat"/>
                          <a:ea typeface="Caveat"/>
                          <a:cs typeface="Caveat"/>
                          <a:sym typeface="Caveat"/>
                        </a:rPr>
                        <a:t>My Authentic Assessment</a:t>
                      </a:r>
                      <a:endParaRPr b="1" sz="3000">
                        <a:latin typeface="Caveat"/>
                        <a:ea typeface="Caveat"/>
                        <a:cs typeface="Caveat"/>
                        <a:sym typeface="Caveat"/>
                      </a:endParaRPr>
                    </a:p>
                    <a:p>
                      <a:pPr indent="0" lvl="0" marL="0" rtl="0" algn="ctr">
                        <a:spcBef>
                          <a:spcPts val="0"/>
                        </a:spcBef>
                        <a:spcAft>
                          <a:spcPts val="0"/>
                        </a:spcAft>
                        <a:buNone/>
                      </a:pPr>
                      <a:r>
                        <a:rPr lang="en" sz="2600">
                          <a:latin typeface="Caveat Medium"/>
                          <a:ea typeface="Caveat Medium"/>
                          <a:cs typeface="Caveat Medium"/>
                          <a:sym typeface="Caveat Medium"/>
                        </a:rPr>
                        <a:t>(Enter details or a link to another document below.)</a:t>
                      </a:r>
                      <a:endParaRPr sz="2600">
                        <a:latin typeface="Caveat Medium"/>
                        <a:ea typeface="Caveat Medium"/>
                        <a:cs typeface="Caveat Medium"/>
                        <a:sym typeface="Caveat Medium"/>
                      </a:endParaRPr>
                    </a:p>
                  </a:txBody>
                  <a:tcPr marT="91425" marB="91425" marR="91425" marL="91425">
                    <a:lnL cap="flat" cmpd="sng" w="9525">
                      <a:solidFill>
                        <a:srgbClr val="353535"/>
                      </a:solidFill>
                      <a:prstDash val="solid"/>
                      <a:round/>
                      <a:headEnd len="sm" w="sm" type="none"/>
                      <a:tailEnd len="sm" w="sm" type="none"/>
                    </a:lnL>
                    <a:lnR cap="flat" cmpd="sng" w="12700">
                      <a:solidFill>
                        <a:srgbClr val="353535"/>
                      </a:solidFill>
                      <a:prstDash val="solid"/>
                      <a:round/>
                      <a:headEnd len="sm" w="sm" type="none"/>
                      <a:tailEnd len="sm" w="sm" type="none"/>
                    </a:lnR>
                    <a:lnT cap="flat" cmpd="sng" w="9525">
                      <a:solidFill>
                        <a:srgbClr val="353535"/>
                      </a:solidFill>
                      <a:prstDash val="solid"/>
                      <a:round/>
                      <a:headEnd len="sm" w="sm" type="none"/>
                      <a:tailEnd len="sm" w="sm" type="none"/>
                    </a:lnT>
                    <a:lnB cap="flat" cmpd="sng" w="12700">
                      <a:solidFill>
                        <a:srgbClr val="252525"/>
                      </a:solidFill>
                      <a:prstDash val="solid"/>
                      <a:round/>
                      <a:headEnd len="sm" w="sm" type="none"/>
                      <a:tailEnd len="sm" w="sm" type="none"/>
                    </a:lnB>
                    <a:solidFill>
                      <a:schemeClr val="accent2"/>
                    </a:solidFill>
                  </a:tcPr>
                </a:tc>
                <a:tc hMerge="1"/>
                <a:tc hMerge="1"/>
              </a:tr>
              <a:tr h="914875">
                <a:tc gridSpan="3">
                  <a:txBody>
                    <a:bodyPr/>
                    <a:lstStyle/>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p>
                      <a:pPr indent="0" lvl="0" marL="0" rtl="0" algn="l">
                        <a:spcBef>
                          <a:spcPts val="0"/>
                        </a:spcBef>
                        <a:spcAft>
                          <a:spcPts val="0"/>
                        </a:spcAft>
                        <a:buNone/>
                      </a:pPr>
                      <a:r>
                        <a:t/>
                      </a:r>
                      <a:endParaRPr i="1">
                        <a:latin typeface="Poppins"/>
                        <a:ea typeface="Poppins"/>
                        <a:cs typeface="Poppins"/>
                        <a:sym typeface="Poppins"/>
                      </a:endParaRPr>
                    </a:p>
                  </a:txBody>
                  <a:tcPr marT="63500" marB="63500" marR="63500" marL="63500">
                    <a:lnL cap="flat" cmpd="sng" w="12700">
                      <a:solidFill>
                        <a:srgbClr val="252525"/>
                      </a:solidFill>
                      <a:prstDash val="solid"/>
                      <a:round/>
                      <a:headEnd len="sm" w="sm" type="none"/>
                      <a:tailEnd len="sm" w="sm" type="none"/>
                    </a:lnL>
                    <a:lnR cap="flat" cmpd="sng" w="9525">
                      <a:solidFill>
                        <a:srgbClr val="252525"/>
                      </a:solidFill>
                      <a:prstDash val="solid"/>
                      <a:round/>
                      <a:headEnd len="sm" w="sm" type="none"/>
                      <a:tailEnd len="sm" w="sm" type="none"/>
                    </a:lnR>
                    <a:lnT cap="flat" cmpd="sng" w="12700">
                      <a:solidFill>
                        <a:srgbClr val="252525"/>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61900">
                <a:tc gridSpan="3">
                  <a:txBody>
                    <a:bodyPr/>
                    <a:lstStyle/>
                    <a:p>
                      <a:pPr indent="0" lvl="0" marL="0" rtl="0" algn="l">
                        <a:spcBef>
                          <a:spcPts val="0"/>
                        </a:spcBef>
                        <a:spcAft>
                          <a:spcPts val="0"/>
                        </a:spcAft>
                        <a:buNone/>
                      </a:pPr>
                      <a:r>
                        <a:t/>
                      </a:r>
                      <a:endParaRPr i="1">
                        <a:latin typeface="Poppins"/>
                        <a:ea typeface="Poppins"/>
                        <a:cs typeface="Poppins"/>
                        <a:sym typeface="Poppins"/>
                      </a:endParaRPr>
                    </a:p>
                  </a:txBody>
                  <a:tcPr marT="63500" marB="63500" marR="63500" marL="63500">
                    <a:lnL cap="flat" cmpd="sng" w="12700">
                      <a:solidFill>
                        <a:srgbClr val="252525">
                          <a:alpha val="0"/>
                        </a:srgbClr>
                      </a:solidFill>
                      <a:prstDash val="solid"/>
                      <a:round/>
                      <a:headEnd len="sm" w="sm" type="none"/>
                      <a:tailEnd len="sm" w="sm" type="none"/>
                    </a:lnL>
                    <a:lnR cap="flat" cmpd="sng" w="9525">
                      <a:solidFill>
                        <a:srgbClr val="252525">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353535"/>
                      </a:solidFill>
                      <a:prstDash val="solid"/>
                      <a:round/>
                      <a:headEnd len="sm" w="sm" type="none"/>
                      <a:tailEnd len="sm" w="sm" type="none"/>
                    </a:lnB>
                  </a:tcPr>
                </a:tc>
                <a:tc hMerge="1"/>
                <a:tc hMerge="1"/>
              </a:tr>
              <a:tr h="344450">
                <a:tc gridSpan="3">
                  <a:txBody>
                    <a:bodyPr/>
                    <a:lstStyle/>
                    <a:p>
                      <a:pPr indent="0" lvl="0" marL="0" rtl="0" algn="ctr">
                        <a:spcBef>
                          <a:spcPts val="0"/>
                        </a:spcBef>
                        <a:spcAft>
                          <a:spcPts val="0"/>
                        </a:spcAft>
                        <a:buNone/>
                      </a:pPr>
                      <a:r>
                        <a:rPr b="1" lang="en" sz="2000">
                          <a:latin typeface="Caveat"/>
                          <a:ea typeface="Caveat"/>
                          <a:cs typeface="Caveat"/>
                          <a:sym typeface="Caveat"/>
                        </a:rPr>
                        <a:t> </a:t>
                      </a:r>
                      <a:r>
                        <a:rPr b="1" lang="en" sz="3000">
                          <a:latin typeface="Caveat"/>
                          <a:ea typeface="Caveat"/>
                          <a:cs typeface="Caveat"/>
                          <a:sym typeface="Caveat"/>
                        </a:rPr>
                        <a:t>Equitable Grading Approach</a:t>
                      </a:r>
                      <a:endParaRPr b="1" sz="3000">
                        <a:latin typeface="Caveat"/>
                        <a:ea typeface="Caveat"/>
                        <a:cs typeface="Caveat"/>
                        <a:sym typeface="Caveat"/>
                      </a:endParaRPr>
                    </a:p>
                    <a:p>
                      <a:pPr indent="0" lvl="0" marL="0" rtl="0" algn="ctr">
                        <a:spcBef>
                          <a:spcPts val="0"/>
                        </a:spcBef>
                        <a:spcAft>
                          <a:spcPts val="0"/>
                        </a:spcAft>
                        <a:buClr>
                          <a:schemeClr val="hlink"/>
                        </a:buClr>
                        <a:buSzPts val="1100"/>
                        <a:buFont typeface="Arial"/>
                        <a:buNone/>
                      </a:pPr>
                      <a:r>
                        <a:rPr lang="en" sz="2600">
                          <a:solidFill>
                            <a:schemeClr val="hlink"/>
                          </a:solidFill>
                          <a:latin typeface="Caveat Medium"/>
                          <a:ea typeface="Caveat Medium"/>
                          <a:cs typeface="Caveat Medium"/>
                          <a:sym typeface="Caveat Medium"/>
                        </a:rPr>
                        <a:t>(Enter details or a link to another document below.)</a:t>
                      </a:r>
                      <a:endParaRPr b="1" sz="1500">
                        <a:latin typeface="Poppins"/>
                        <a:ea typeface="Poppins"/>
                        <a:cs typeface="Poppins"/>
                        <a:sym typeface="Poppins"/>
                      </a:endParaRPr>
                    </a:p>
                  </a:txBody>
                  <a:tcPr marT="63500" marB="63500" marR="63500" marL="63500">
                    <a:lnL cap="flat" cmpd="sng" w="12700">
                      <a:solidFill>
                        <a:srgbClr val="353535"/>
                      </a:solidFill>
                      <a:prstDash val="solid"/>
                      <a:round/>
                      <a:headEnd len="sm" w="sm" type="none"/>
                      <a:tailEnd len="sm" w="sm" type="none"/>
                    </a:lnL>
                    <a:lnR cap="flat" cmpd="sng" w="9525">
                      <a:solidFill>
                        <a:srgbClr val="353535"/>
                      </a:solidFill>
                      <a:prstDash val="solid"/>
                      <a:round/>
                      <a:headEnd len="sm" w="sm" type="none"/>
                      <a:tailEnd len="sm" w="sm" type="none"/>
                    </a:lnR>
                    <a:lnT cap="flat" cmpd="sng" w="12700">
                      <a:solidFill>
                        <a:srgbClr val="353535"/>
                      </a:solidFill>
                      <a:prstDash val="solid"/>
                      <a:round/>
                      <a:headEnd len="sm" w="sm" type="none"/>
                      <a:tailEnd len="sm" w="sm" type="none"/>
                    </a:lnT>
                    <a:lnB cap="flat" cmpd="sng" w="12700">
                      <a:solidFill>
                        <a:srgbClr val="252525"/>
                      </a:solidFill>
                      <a:prstDash val="solid"/>
                      <a:round/>
                      <a:headEnd len="sm" w="sm" type="none"/>
                      <a:tailEnd len="sm" w="sm" type="none"/>
                    </a:lnB>
                    <a:solidFill>
                      <a:schemeClr val="accent2"/>
                    </a:solidFill>
                  </a:tcPr>
                </a:tc>
                <a:tc hMerge="1"/>
                <a:tc hMerge="1"/>
              </a:tr>
              <a:tr h="344450">
                <a:tc gridSpan="3">
                  <a:txBody>
                    <a:bodyPr/>
                    <a:lstStyle/>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12700">
                      <a:solidFill>
                        <a:srgbClr val="252525"/>
                      </a:solidFill>
                      <a:prstDash val="solid"/>
                      <a:round/>
                      <a:headEnd len="sm" w="sm" type="none"/>
                      <a:tailEnd len="sm" w="sm" type="none"/>
                    </a:lnL>
                    <a:lnR cap="flat" cmpd="sng" w="9525">
                      <a:solidFill>
                        <a:srgbClr val="252525"/>
                      </a:solidFill>
                      <a:prstDash val="solid"/>
                      <a:round/>
                      <a:headEnd len="sm" w="sm" type="none"/>
                      <a:tailEnd len="sm" w="sm" type="none"/>
                    </a:lnR>
                    <a:lnT cap="flat" cmpd="sng" w="12700">
                      <a:solidFill>
                        <a:srgbClr val="252525"/>
                      </a:solidFill>
                      <a:prstDash val="solid"/>
                      <a:round/>
                      <a:headEnd len="sm" w="sm" type="none"/>
                      <a:tailEnd len="sm" w="sm" type="none"/>
                    </a:lnT>
                    <a:lnB cap="flat" cmpd="sng" w="12700">
                      <a:solidFill>
                        <a:srgbClr val="252525"/>
                      </a:solidFill>
                      <a:prstDash val="solid"/>
                      <a:round/>
                      <a:headEnd len="sm" w="sm" type="none"/>
                      <a:tailEnd len="sm" w="sm" type="none"/>
                    </a:lnB>
                  </a:tcPr>
                </a:tc>
                <a:tc hMerge="1"/>
                <a:tc hMerge="1"/>
              </a:tr>
            </a:tbl>
          </a:graphicData>
        </a:graphic>
      </p:graphicFrame>
      <p:sp>
        <p:nvSpPr>
          <p:cNvPr id="1247" name="Google Shape;1247;p61">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8" name="Google Shape;1248;p61">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9" name="Google Shape;1249;p61">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0" name="Google Shape;1250;p61">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1" name="Google Shape;1251;p61">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2" name="Google Shape;1252;p61">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3" name="Google Shape;1253;p61">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4" name="Google Shape;1254;p61">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grpSp>
        <p:nvGrpSpPr>
          <p:cNvPr id="1259" name="Google Shape;1259;p62"/>
          <p:cNvGrpSpPr/>
          <p:nvPr/>
        </p:nvGrpSpPr>
        <p:grpSpPr>
          <a:xfrm>
            <a:off x="224350" y="224350"/>
            <a:ext cx="7116900" cy="9597300"/>
            <a:chOff x="224350" y="224350"/>
            <a:chExt cx="7116900" cy="9597300"/>
          </a:xfrm>
        </p:grpSpPr>
        <p:sp>
          <p:nvSpPr>
            <p:cNvPr id="1260" name="Google Shape;1260;p62"/>
            <p:cNvSpPr/>
            <p:nvPr/>
          </p:nvSpPr>
          <p:spPr>
            <a:xfrm>
              <a:off x="224350" y="224350"/>
              <a:ext cx="6967500" cy="959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62"/>
            <p:cNvSpPr/>
            <p:nvPr/>
          </p:nvSpPr>
          <p:spPr>
            <a:xfrm rot="5400000">
              <a:off x="6936250" y="7872550"/>
              <a:ext cx="660600" cy="149400"/>
            </a:xfrm>
            <a:prstGeom prst="triangle">
              <a:avLst>
                <a:gd fmla="val 5088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2" name="Google Shape;1262;p62"/>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07</a:t>
            </a:r>
            <a:endParaRPr/>
          </a:p>
        </p:txBody>
      </p:sp>
      <p:cxnSp>
        <p:nvCxnSpPr>
          <p:cNvPr id="1263" name="Google Shape;1263;p62"/>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1264" name="Google Shape;1264;p62">
            <a:hlinkClick action="ppaction://hlinksldjump" r:id="rId3"/>
          </p:cNvPr>
          <p:cNvPicPr preferRelativeResize="0"/>
          <p:nvPr/>
        </p:nvPicPr>
        <p:blipFill>
          <a:blip r:embed="rId4">
            <a:alphaModFix/>
          </a:blip>
          <a:stretch>
            <a:fillRect/>
          </a:stretch>
        </p:blipFill>
        <p:spPr>
          <a:xfrm>
            <a:off x="476675" y="9063250"/>
            <a:ext cx="580200" cy="580200"/>
          </a:xfrm>
          <a:prstGeom prst="rect">
            <a:avLst/>
          </a:prstGeom>
          <a:noFill/>
          <a:ln>
            <a:noFill/>
          </a:ln>
        </p:spPr>
      </p:pic>
      <p:sp>
        <p:nvSpPr>
          <p:cNvPr id="1265" name="Google Shape;1265;p62"/>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Curriculum as Catalyst: Selecting Culturally Responsive Content</a:t>
            </a:r>
            <a:endParaRPr/>
          </a:p>
          <a:p>
            <a:pPr indent="0" lvl="0" marL="0" rtl="0" algn="ctr">
              <a:spcBef>
                <a:spcPts val="0"/>
              </a:spcBef>
              <a:spcAft>
                <a:spcPts val="0"/>
              </a:spcAft>
              <a:buNone/>
            </a:pPr>
            <a:r>
              <a:t/>
            </a:r>
            <a:endParaRPr/>
          </a:p>
        </p:txBody>
      </p:sp>
      <p:sp>
        <p:nvSpPr>
          <p:cNvPr id="1266" name="Google Shape;1266;p62">
            <a:hlinkClick action="ppaction://hlinksldjump" r:id="rId5"/>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7" name="Google Shape;1267;p62">
            <a:hlinkClick action="ppaction://hlinksldjump" r:id="rId6"/>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8" name="Google Shape;1268;p62">
            <a:hlinkClick action="ppaction://hlinksldjump" r:id="rId7"/>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9" name="Google Shape;1269;p62">
            <a:hlinkClick action="ppaction://hlinksldjump" r:id="rId8"/>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0" name="Google Shape;1270;p62">
            <a:hlinkClick action="ppaction://hlinksldjump" r:id="rId9"/>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1" name="Google Shape;1271;p62">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2" name="Google Shape;1272;p62">
            <a:hlinkClick action="ppaction://hlinksldjump" r:id="rId11"/>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3" name="Google Shape;1273;p62">
            <a:hlinkClick action="ppaction://hlinksldjump" r:id="rId12"/>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6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279" name="Google Shape;1279;p63"/>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280" name="Google Shape;1280;p63"/>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551575">
                <a:tc>
                  <a:txBody>
                    <a:bodyPr/>
                    <a:lstStyle/>
                    <a:p>
                      <a:pPr indent="0" lvl="0" marL="0" rtl="0" algn="l">
                        <a:spcBef>
                          <a:spcPts val="0"/>
                        </a:spcBef>
                        <a:spcAft>
                          <a:spcPts val="0"/>
                        </a:spcAft>
                        <a:buNone/>
                      </a:pPr>
                      <a:r>
                        <a:rPr b="1" lang="en">
                          <a:latin typeface="Poppins"/>
                          <a:ea typeface="Poppins"/>
                          <a:cs typeface="Poppins"/>
                          <a:sym typeface="Poppins"/>
                        </a:rPr>
                        <a:t>Dominant Culture</a:t>
                      </a:r>
                      <a:endParaRPr b="1">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The norms, values and preferences of a particular group that is either a numerical majority or socially/politically/economically in power and, as a result, are  viewed as “standard” or “superior” </a:t>
                      </a:r>
                      <a:endParaRPr>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027700">
                <a:tc>
                  <a:txBody>
                    <a:bodyPr/>
                    <a:lstStyle/>
                    <a:p>
                      <a:pPr indent="0" lvl="0" marL="0" rtl="0" algn="l">
                        <a:spcBef>
                          <a:spcPts val="0"/>
                        </a:spcBef>
                        <a:spcAft>
                          <a:spcPts val="0"/>
                        </a:spcAft>
                        <a:buNone/>
                      </a:pPr>
                      <a:r>
                        <a:rPr b="1" lang="en">
                          <a:latin typeface="Poppins"/>
                          <a:ea typeface="Poppins"/>
                          <a:cs typeface="Poppins"/>
                          <a:sym typeface="Poppins"/>
                        </a:rPr>
                        <a:t>Western Literary Canon</a:t>
                      </a:r>
                      <a:endParaRPr b="1">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In the context of education, this usually refers to the collection of literary works (books, short stories, plays, poems, etc.) and their respective authors and are often the primary texts that students must read for English language arts classes. </a:t>
                      </a:r>
                      <a:endParaRPr>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23625">
                <a:tc>
                  <a:txBody>
                    <a:bodyPr/>
                    <a:lstStyle/>
                    <a:p>
                      <a:pPr indent="0" lvl="0" marL="0" rtl="0" algn="l">
                        <a:spcBef>
                          <a:spcPts val="0"/>
                        </a:spcBef>
                        <a:spcAft>
                          <a:spcPts val="0"/>
                        </a:spcAft>
                        <a:buNone/>
                      </a:pPr>
                      <a:r>
                        <a:rPr b="1" lang="en">
                          <a:latin typeface="Poppins"/>
                          <a:ea typeface="Poppins"/>
                          <a:cs typeface="Poppins"/>
                          <a:sym typeface="Poppins"/>
                        </a:rPr>
                        <a:t>Understanding by Design (UbD)</a:t>
                      </a:r>
                      <a:endParaRPr b="1">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The book authored by Grant Wiggins and Jay McTighe that is often considered a promising practice of curriculum design and instructional planning</a:t>
                      </a:r>
                      <a:endParaRPr>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27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a:latin typeface="Poppins"/>
                          <a:ea typeface="Poppins"/>
                          <a:cs typeface="Poppins"/>
                          <a:sym typeface="Poppins"/>
                        </a:rPr>
                        <a:t>Trigger Warning</a:t>
                      </a:r>
                      <a:endParaRPr b="1">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Any kind of cue (usually verbal) that provides a warning to the audience (reader/viewer/listener, etc.) about upcoming content that could potentially cause them distress, particularly in relation to a past traumatic experience </a:t>
                      </a:r>
                      <a:endParaRPr>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1281" name="Google Shape;1281;p63">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2" name="Google Shape;1282;p63">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3" name="Google Shape;1283;p63">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4" name="Google Shape;1284;p63">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5" name="Google Shape;1285;p63">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6" name="Google Shape;1286;p63">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7" name="Google Shape;1287;p63">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88" name="Google Shape;1288;p63">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6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777"/>
              <a:t>Activity 2.7.1 - </a:t>
            </a:r>
            <a:r>
              <a:rPr lang="en" sz="3777"/>
              <a:t>Student-Centered Curriculum  </a:t>
            </a:r>
            <a:endParaRPr sz="3777"/>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94" name="Google Shape;1294;p64"/>
          <p:cNvSpPr txBox="1"/>
          <p:nvPr>
            <p:ph idx="1" type="body"/>
          </p:nvPr>
        </p:nvSpPr>
        <p:spPr>
          <a:xfrm>
            <a:off x="422450" y="1552750"/>
            <a:ext cx="6514500" cy="229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b="1"/>
          </a:p>
          <a:p>
            <a:pPr indent="0" lvl="0" marL="0" rtl="0" algn="l">
              <a:lnSpc>
                <a:spcPct val="100000"/>
              </a:lnSpc>
              <a:spcBef>
                <a:spcPts val="0"/>
              </a:spcBef>
              <a:spcAft>
                <a:spcPts val="0"/>
              </a:spcAft>
              <a:buNone/>
            </a:pPr>
            <a:r>
              <a:t/>
            </a:r>
            <a:endParaRPr sz="9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0" lvl="0" marL="0" rtl="0" algn="l">
              <a:lnSpc>
                <a:spcPct val="100000"/>
              </a:lnSpc>
              <a:spcBef>
                <a:spcPts val="0"/>
              </a:spcBef>
              <a:spcAft>
                <a:spcPts val="0"/>
              </a:spcAft>
              <a:buNone/>
            </a:pPr>
            <a:r>
              <a:rPr lang="en">
                <a:solidFill>
                  <a:schemeClr val="hlink"/>
                </a:solidFill>
              </a:rPr>
              <a:t>Answer the prompts in the table below to reflect on the cultural responsiveness of your curriculum. </a:t>
            </a:r>
            <a:endParaRPr>
              <a:solidFill>
                <a:schemeClr val="hlink"/>
              </a:solidFill>
            </a:endParaRPr>
          </a:p>
        </p:txBody>
      </p:sp>
      <p:sp>
        <p:nvSpPr>
          <p:cNvPr id="1295" name="Google Shape;1295;p64">
            <a:hlinkClick/>
          </p:cNvPr>
          <p:cNvSpPr txBox="1"/>
          <p:nvPr/>
        </p:nvSpPr>
        <p:spPr>
          <a:xfrm rot="5400000">
            <a:off x="6492700" y="-6774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296" name="Google Shape;1296;p64"/>
          <p:cNvGraphicFramePr/>
          <p:nvPr/>
        </p:nvGraphicFramePr>
        <p:xfrm>
          <a:off x="470350" y="3263130"/>
          <a:ext cx="3000000" cy="3000000"/>
        </p:xfrm>
        <a:graphic>
          <a:graphicData uri="http://schemas.openxmlformats.org/drawingml/2006/table">
            <a:tbl>
              <a:tblPr>
                <a:noFill/>
                <a:tableStyleId>{9F0515EE-3964-47E0-9E8B-9FF3161C2D9F}</a:tableStyleId>
              </a:tblPr>
              <a:tblGrid>
                <a:gridCol w="3209350"/>
                <a:gridCol w="3209350"/>
              </a:tblGrid>
              <a:tr h="594225">
                <a:tc gridSpan="2">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What are some ways that you help to affirm students’ identities through your curriculum?</a:t>
                      </a: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hMerge="1"/>
              </a:tr>
              <a:tr h="702950">
                <a:tc gridSpan="2">
                  <a:txBody>
                    <a:bodyPr/>
                    <a:lstStyle/>
                    <a:p>
                      <a:pPr indent="0" lvl="0" marL="0" rtl="0" algn="l">
                        <a:spcBef>
                          <a:spcPts val="0"/>
                        </a:spcBef>
                        <a:spcAft>
                          <a:spcPts val="0"/>
                        </a:spcAft>
                        <a:buNone/>
                      </a:pPr>
                      <a:r>
                        <a:rPr i="1" lang="en" sz="1500">
                          <a:solidFill>
                            <a:srgbClr val="262626"/>
                          </a:solidFill>
                          <a:latin typeface="Poppins"/>
                          <a:ea typeface="Poppins"/>
                          <a:cs typeface="Poppins"/>
                          <a:sym typeface="Poppins"/>
                        </a:rPr>
                        <a:t>Consider some of the content from this session to guide you in your description. For example, how do you approach materials selection? How do you amplify student voice and choice?</a:t>
                      </a:r>
                      <a:endParaRPr i="1" sz="15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r>
              <a:tr h="1059275">
                <a:tc gridSpan="2">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p>
                      <a:pPr indent="0" lvl="0" marL="0" rtl="0" algn="l">
                        <a:spcBef>
                          <a:spcPts val="0"/>
                        </a:spcBef>
                        <a:spcAft>
                          <a:spcPts val="0"/>
                        </a:spcAft>
                        <a:buNone/>
                      </a:pPr>
                      <a:r>
                        <a:t/>
                      </a:r>
                      <a:endParaRPr sz="1500">
                        <a:solidFill>
                          <a:srgbClr val="262626"/>
                        </a:solidFill>
                        <a:latin typeface="Poppins"/>
                        <a:ea typeface="Poppins"/>
                        <a:cs typeface="Poppins"/>
                        <a:sym typeface="Poppins"/>
                      </a:endParaRPr>
                    </a:p>
                    <a:p>
                      <a:pPr indent="0" lvl="0" marL="0" rtl="0" algn="l">
                        <a:spcBef>
                          <a:spcPts val="0"/>
                        </a:spcBef>
                        <a:spcAft>
                          <a:spcPts val="0"/>
                        </a:spcAft>
                        <a:buNone/>
                      </a:pPr>
                      <a:r>
                        <a:t/>
                      </a:r>
                      <a:endParaRPr sz="1500">
                        <a:solidFill>
                          <a:srgbClr val="262626"/>
                        </a:solidFill>
                        <a:latin typeface="Poppins"/>
                        <a:ea typeface="Poppins"/>
                        <a:cs typeface="Poppins"/>
                        <a:sym typeface="Poppins"/>
                      </a:endParaRPr>
                    </a:p>
                    <a:p>
                      <a:pPr indent="0" lvl="0" marL="0" rtl="0" algn="l">
                        <a:spcBef>
                          <a:spcPts val="0"/>
                        </a:spcBef>
                        <a:spcAft>
                          <a:spcPts val="0"/>
                        </a:spcAft>
                        <a:buNone/>
                      </a:pPr>
                      <a:r>
                        <a:t/>
                      </a:r>
                      <a:endParaRPr sz="1500">
                        <a:solidFill>
                          <a:srgbClr val="262626"/>
                        </a:solidFill>
                        <a:latin typeface="Poppins"/>
                        <a:ea typeface="Poppins"/>
                        <a:cs typeface="Poppins"/>
                        <a:sym typeface="Poppins"/>
                      </a:endParaRPr>
                    </a:p>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hMerge="1"/>
              </a:tr>
              <a:tr h="361700">
                <a:tc gridSpan="2">
                  <a:txBody>
                    <a:bodyPr/>
                    <a:lstStyle/>
                    <a:p>
                      <a:pPr indent="0" lvl="0" marL="0" rtl="0" algn="ctr">
                        <a:spcBef>
                          <a:spcPts val="0"/>
                        </a:spcBef>
                        <a:spcAft>
                          <a:spcPts val="0"/>
                        </a:spcAft>
                        <a:buNone/>
                      </a:pPr>
                      <a:r>
                        <a:rPr b="1" lang="en" sz="1500">
                          <a:solidFill>
                            <a:schemeClr val="hlink"/>
                          </a:solidFill>
                          <a:latin typeface="Poppins"/>
                          <a:ea typeface="Poppins"/>
                          <a:cs typeface="Poppins"/>
                          <a:sym typeface="Poppins"/>
                        </a:rPr>
                        <a:t>How does this impact your instruction?</a:t>
                      </a:r>
                      <a:endParaRPr b="1" sz="1500">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hMerge="1"/>
              </a:tr>
              <a:tr h="324800">
                <a:tc gridSpan="2">
                  <a:txBody>
                    <a:bodyPr/>
                    <a:lstStyle/>
                    <a:p>
                      <a:pPr indent="0" lvl="0" marL="0" rtl="0" algn="l">
                        <a:spcBef>
                          <a:spcPts val="0"/>
                        </a:spcBef>
                        <a:spcAft>
                          <a:spcPts val="0"/>
                        </a:spcAft>
                        <a:buNone/>
                      </a:pPr>
                      <a:r>
                        <a:rPr i="1" lang="en" sz="1500">
                          <a:solidFill>
                            <a:srgbClr val="262626"/>
                          </a:solidFill>
                          <a:latin typeface="Poppins"/>
                          <a:ea typeface="Poppins"/>
                          <a:cs typeface="Poppins"/>
                          <a:sym typeface="Poppins"/>
                        </a:rPr>
                        <a:t>For example, share how your lesson plans, activities, assessments, technology choices, etc. support a culturally responsive student experience across learning environments.</a:t>
                      </a:r>
                      <a:endParaRPr i="1" sz="15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r>
              <a:tr h="1059275">
                <a:tc gridSpan="2">
                  <a:txBody>
                    <a:bodyPr/>
                    <a:lstStyle/>
                    <a:p>
                      <a:pPr indent="0" lvl="0" marL="0" rtl="0" algn="l">
                        <a:spcBef>
                          <a:spcPts val="0"/>
                        </a:spcBef>
                        <a:spcAft>
                          <a:spcPts val="0"/>
                        </a:spcAft>
                        <a:buNone/>
                      </a:pPr>
                      <a:r>
                        <a:t/>
                      </a:r>
                      <a:endParaRPr sz="1500">
                        <a:solidFill>
                          <a:srgbClr val="262626"/>
                        </a:solidFill>
                        <a:latin typeface="Poppins"/>
                        <a:ea typeface="Poppins"/>
                        <a:cs typeface="Poppins"/>
                        <a:sym typeface="Poppins"/>
                      </a:endParaRPr>
                    </a:p>
                    <a:p>
                      <a:pPr indent="0" lvl="0" marL="0" rtl="0" algn="l">
                        <a:spcBef>
                          <a:spcPts val="0"/>
                        </a:spcBef>
                        <a:spcAft>
                          <a:spcPts val="0"/>
                        </a:spcAft>
                        <a:buNone/>
                      </a:pPr>
                      <a:r>
                        <a:t/>
                      </a:r>
                      <a:endParaRPr sz="1500">
                        <a:solidFill>
                          <a:srgbClr val="262626"/>
                        </a:solidFill>
                        <a:latin typeface="Poppins"/>
                        <a:ea typeface="Poppins"/>
                        <a:cs typeface="Poppins"/>
                        <a:sym typeface="Poppins"/>
                      </a:endParaRPr>
                    </a:p>
                    <a:p>
                      <a:pPr indent="0" lvl="0" marL="0" rtl="0" algn="l">
                        <a:spcBef>
                          <a:spcPts val="0"/>
                        </a:spcBef>
                        <a:spcAft>
                          <a:spcPts val="0"/>
                        </a:spcAft>
                        <a:buNone/>
                      </a:pPr>
                      <a:r>
                        <a:t/>
                      </a:r>
                      <a:endParaRPr sz="1500">
                        <a:solidFill>
                          <a:srgbClr val="262626"/>
                        </a:solidFill>
                        <a:latin typeface="Poppins"/>
                        <a:ea typeface="Poppins"/>
                        <a:cs typeface="Poppins"/>
                        <a:sym typeface="Poppins"/>
                      </a:endParaRPr>
                    </a:p>
                    <a:p>
                      <a:pPr indent="0" lvl="0" marL="0" rtl="0" algn="l">
                        <a:spcBef>
                          <a:spcPts val="0"/>
                        </a:spcBef>
                        <a:spcAft>
                          <a:spcPts val="0"/>
                        </a:spcAft>
                        <a:buNone/>
                      </a:pPr>
                      <a:r>
                        <a:t/>
                      </a:r>
                      <a:endParaRPr sz="1500">
                        <a:solidFill>
                          <a:srgbClr val="262626"/>
                        </a:solidFill>
                        <a:latin typeface="Poppins"/>
                        <a:ea typeface="Poppins"/>
                        <a:cs typeface="Poppins"/>
                        <a:sym typeface="Poppins"/>
                      </a:endParaRPr>
                    </a:p>
                    <a:p>
                      <a:pPr indent="0" lvl="0" marL="0" rtl="0" algn="l">
                        <a:spcBef>
                          <a:spcPts val="0"/>
                        </a:spcBef>
                        <a:spcAft>
                          <a:spcPts val="0"/>
                        </a:spcAft>
                        <a:buNone/>
                      </a:pPr>
                      <a:r>
                        <a:t/>
                      </a:r>
                      <a:endParaRPr sz="15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hMerge="1"/>
              </a:tr>
              <a:tr h="361700">
                <a:tc gridSpan="2">
                  <a:txBody>
                    <a:bodyPr/>
                    <a:lstStyle/>
                    <a:p>
                      <a:pPr indent="0" lvl="0" marL="0" rtl="0" algn="ctr">
                        <a:spcBef>
                          <a:spcPts val="0"/>
                        </a:spcBef>
                        <a:spcAft>
                          <a:spcPts val="0"/>
                        </a:spcAft>
                        <a:buNone/>
                      </a:pPr>
                      <a:r>
                        <a:rPr b="1" lang="en" sz="1500">
                          <a:solidFill>
                            <a:schemeClr val="hlink"/>
                          </a:solidFill>
                          <a:latin typeface="Poppins"/>
                          <a:ea typeface="Poppins"/>
                          <a:cs typeface="Poppins"/>
                          <a:sym typeface="Poppins"/>
                        </a:rPr>
                        <a:t>What might you do differently in the future? </a:t>
                      </a:r>
                      <a:endParaRPr sz="15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76200">
                      <a:solidFill>
                        <a:schemeClr val="accent3"/>
                      </a:solidFill>
                      <a:prstDash val="solid"/>
                      <a:round/>
                      <a:headEnd len="sm" w="sm" type="none"/>
                      <a:tailEnd len="sm" w="sm" type="none"/>
                    </a:lnB>
                  </a:tcPr>
                </a:tc>
                <a:tc hMerge="1"/>
              </a:tr>
              <a:tr h="1117125">
                <a:tc gridSpan="2">
                  <a:txBody>
                    <a:bodyPr/>
                    <a:lstStyle/>
                    <a:p>
                      <a:pPr indent="0" lvl="0" marL="0" rtl="0" algn="l">
                        <a:spcBef>
                          <a:spcPts val="0"/>
                        </a:spcBef>
                        <a:spcAft>
                          <a:spcPts val="0"/>
                        </a:spcAft>
                        <a:buNone/>
                      </a:pPr>
                      <a:r>
                        <a:t/>
                      </a:r>
                      <a:endParaRPr b="1" sz="15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5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5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500">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7620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r>
            </a:tbl>
          </a:graphicData>
        </a:graphic>
      </p:graphicFrame>
      <p:sp>
        <p:nvSpPr>
          <p:cNvPr id="1297" name="Google Shape;1297;p64">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8" name="Google Shape;1298;p64">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9" name="Google Shape;1299;p64">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0" name="Google Shape;1300;p64">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1" name="Google Shape;1301;p64">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2" name="Google Shape;1302;p64">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3" name="Google Shape;1303;p64">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4" name="Google Shape;1304;p64">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6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2.7.2 - CRSE Self-Assessment</a:t>
            </a:r>
            <a:endParaRPr/>
          </a:p>
        </p:txBody>
      </p:sp>
      <p:sp>
        <p:nvSpPr>
          <p:cNvPr id="1310" name="Google Shape;1310;p65"/>
          <p:cNvSpPr txBox="1"/>
          <p:nvPr>
            <p:ph idx="1" type="body"/>
          </p:nvPr>
        </p:nvSpPr>
        <p:spPr>
          <a:xfrm>
            <a:off x="374550" y="1102525"/>
            <a:ext cx="6617700" cy="17979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700"/>
              <a:t>ENGAGE: Activate Prior Knowledge</a:t>
            </a:r>
            <a:endParaRPr sz="1700"/>
          </a:p>
          <a:p>
            <a:pPr indent="0" lvl="0" marL="0" rtl="0" algn="l">
              <a:lnSpc>
                <a:spcPct val="80000"/>
              </a:lnSpc>
              <a:spcBef>
                <a:spcPts val="0"/>
              </a:spcBef>
              <a:spcAft>
                <a:spcPts val="0"/>
              </a:spcAft>
              <a:buSzPts val="852"/>
              <a:buNone/>
            </a:pPr>
            <a:r>
              <a:t/>
            </a:r>
            <a:endParaRPr sz="1700"/>
          </a:p>
          <a:p>
            <a:pPr indent="0" lvl="0" marL="0" rtl="0" algn="l">
              <a:lnSpc>
                <a:spcPct val="80000"/>
              </a:lnSpc>
              <a:spcBef>
                <a:spcPts val="0"/>
              </a:spcBef>
              <a:spcAft>
                <a:spcPts val="0"/>
              </a:spcAft>
              <a:buSzPts val="852"/>
              <a:buNone/>
            </a:pPr>
            <a:r>
              <a:rPr i="1" lang="en" sz="1700">
                <a:solidFill>
                  <a:schemeClr val="hlink"/>
                </a:solidFill>
              </a:rPr>
              <a:t>INSTRUCTIONS: </a:t>
            </a:r>
            <a:endParaRPr i="1" sz="1700">
              <a:solidFill>
                <a:schemeClr val="hlink"/>
              </a:solidFill>
            </a:endParaRPr>
          </a:p>
          <a:p>
            <a:pPr indent="-336550" lvl="0" marL="457200" rtl="0" algn="l">
              <a:lnSpc>
                <a:spcPct val="80000"/>
              </a:lnSpc>
              <a:spcBef>
                <a:spcPts val="0"/>
              </a:spcBef>
              <a:spcAft>
                <a:spcPts val="0"/>
              </a:spcAft>
              <a:buClr>
                <a:schemeClr val="hlink"/>
              </a:buClr>
              <a:buSzPts val="1700"/>
              <a:buChar char="●"/>
            </a:pPr>
            <a:r>
              <a:rPr lang="en" sz="1700">
                <a:solidFill>
                  <a:schemeClr val="hlink"/>
                </a:solidFill>
              </a:rPr>
              <a:t>Complete a CRSE curriculum self-assessment by </a:t>
            </a:r>
            <a:r>
              <a:rPr lang="en" sz="1700">
                <a:solidFill>
                  <a:schemeClr val="hlink"/>
                </a:solidFill>
                <a:highlight>
                  <a:schemeClr val="accent3"/>
                </a:highlight>
              </a:rPr>
              <a:t>highlighting</a:t>
            </a:r>
            <a:r>
              <a:rPr lang="en" sz="1700">
                <a:solidFill>
                  <a:schemeClr val="hlink"/>
                </a:solidFill>
              </a:rPr>
              <a:t> or </a:t>
            </a:r>
            <a:r>
              <a:rPr b="1" lang="en" sz="1700">
                <a:solidFill>
                  <a:schemeClr val="hlink"/>
                </a:solidFill>
              </a:rPr>
              <a:t>bolding</a:t>
            </a:r>
            <a:r>
              <a:rPr lang="en" sz="1700">
                <a:solidFill>
                  <a:schemeClr val="hlink"/>
                </a:solidFill>
              </a:rPr>
              <a:t> your response. </a:t>
            </a:r>
            <a:endParaRPr sz="1700">
              <a:solidFill>
                <a:schemeClr val="hlink"/>
              </a:solidFill>
            </a:endParaRPr>
          </a:p>
          <a:p>
            <a:pPr indent="-336550" lvl="0" marL="457200" rtl="0" algn="l">
              <a:lnSpc>
                <a:spcPct val="80000"/>
              </a:lnSpc>
              <a:spcBef>
                <a:spcPts val="0"/>
              </a:spcBef>
              <a:spcAft>
                <a:spcPts val="0"/>
              </a:spcAft>
              <a:buClr>
                <a:schemeClr val="hlink"/>
              </a:buClr>
              <a:buSzPts val="1700"/>
              <a:buChar char="●"/>
            </a:pPr>
            <a:r>
              <a:rPr lang="en" sz="1700">
                <a:solidFill>
                  <a:schemeClr val="hlink"/>
                </a:solidFill>
              </a:rPr>
              <a:t>Use the journal box </a:t>
            </a:r>
            <a:r>
              <a:rPr i="1" lang="en" sz="1700">
                <a:solidFill>
                  <a:schemeClr val="hlink"/>
                </a:solidFill>
              </a:rPr>
              <a:t>on the following page</a:t>
            </a:r>
            <a:r>
              <a:rPr lang="en" sz="1700">
                <a:solidFill>
                  <a:schemeClr val="hlink"/>
                </a:solidFill>
              </a:rPr>
              <a:t> to reflect. </a:t>
            </a:r>
            <a:endParaRPr sz="1700">
              <a:solidFill>
                <a:schemeClr val="hlink"/>
              </a:solidFill>
            </a:endParaRPr>
          </a:p>
        </p:txBody>
      </p:sp>
      <p:sp>
        <p:nvSpPr>
          <p:cNvPr id="1311" name="Google Shape;1311;p65">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2" name="Google Shape;1312;p65">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3" name="Google Shape;1313;p65">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4" name="Google Shape;1314;p65">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5" name="Google Shape;1315;p65">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6" name="Google Shape;1316;p65">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7" name="Google Shape;1317;p65">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8" name="Google Shape;1318;p65">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9" name="Google Shape;1319;p6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320" name="Google Shape;1320;p65"/>
          <p:cNvGraphicFramePr/>
          <p:nvPr/>
        </p:nvGraphicFramePr>
        <p:xfrm>
          <a:off x="216900" y="2826225"/>
          <a:ext cx="3000000" cy="3000000"/>
        </p:xfrm>
        <a:graphic>
          <a:graphicData uri="http://schemas.openxmlformats.org/drawingml/2006/table">
            <a:tbl>
              <a:tblPr>
                <a:noFill/>
                <a:tableStyleId>{48DB6E27-DFF5-402F-87BE-2395D4C3F5C3}</a:tableStyleId>
              </a:tblPr>
              <a:tblGrid>
                <a:gridCol w="4027325"/>
                <a:gridCol w="917675"/>
                <a:gridCol w="1102150"/>
                <a:gridCol w="888400"/>
              </a:tblGrid>
              <a:tr h="247500">
                <a:tc gridSpan="4">
                  <a:txBody>
                    <a:bodyPr/>
                    <a:lstStyle/>
                    <a:p>
                      <a:pPr indent="0" lvl="0" marL="0" rtl="0" algn="ctr">
                        <a:spcBef>
                          <a:spcPts val="0"/>
                        </a:spcBef>
                        <a:spcAft>
                          <a:spcPts val="0"/>
                        </a:spcAft>
                        <a:buNone/>
                      </a:pPr>
                      <a:r>
                        <a:rPr b="1" lang="en" sz="1300">
                          <a:solidFill>
                            <a:schemeClr val="hlink"/>
                          </a:solidFill>
                          <a:latin typeface="Poppins"/>
                          <a:ea typeface="Poppins"/>
                          <a:cs typeface="Poppins"/>
                          <a:sym typeface="Poppins"/>
                        </a:rPr>
                        <a:t>Representation</a:t>
                      </a:r>
                      <a:endParaRPr b="1"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r>
              <a:tr h="389700">
                <a:tc>
                  <a:txBody>
                    <a:bodyPr/>
                    <a:lstStyle/>
                    <a:p>
                      <a:pPr indent="0" lvl="0" marL="0" rtl="0" algn="l">
                        <a:spcBef>
                          <a:spcPts val="0"/>
                        </a:spcBef>
                        <a:spcAft>
                          <a:spcPts val="0"/>
                        </a:spcAft>
                        <a:buNone/>
                      </a:pPr>
                      <a:r>
                        <a:rPr lang="en" sz="1300">
                          <a:latin typeface="Poppins"/>
                          <a:ea typeface="Poppins"/>
                          <a:cs typeface="Poppins"/>
                          <a:sym typeface="Poppins"/>
                        </a:rPr>
                        <a:t>Does the curriculum reflect the diversity that exists in the classroom?</a:t>
                      </a:r>
                      <a:endParaRPr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Rarely</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Sometimes</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Often</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r h="531875">
                <a:tc>
                  <a:txBody>
                    <a:bodyPr/>
                    <a:lstStyle/>
                    <a:p>
                      <a:pPr indent="0" lvl="0" marL="0" rtl="0" algn="l">
                        <a:spcBef>
                          <a:spcPts val="0"/>
                        </a:spcBef>
                        <a:spcAft>
                          <a:spcPts val="0"/>
                        </a:spcAft>
                        <a:buNone/>
                      </a:pPr>
                      <a:r>
                        <a:rPr lang="en" sz="1300">
                          <a:latin typeface="Poppins"/>
                          <a:ea typeface="Poppins"/>
                          <a:cs typeface="Poppins"/>
                          <a:sym typeface="Poppins"/>
                        </a:rPr>
                        <a:t>Does the curriculum allow students to celebrate themselves and their cultures?</a:t>
                      </a:r>
                      <a:endParaRPr b="1"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Rarely</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Sometimes</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Often</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r h="247500">
                <a:tc gridSpan="4">
                  <a:txBody>
                    <a:bodyPr/>
                    <a:lstStyle/>
                    <a:p>
                      <a:pPr indent="0" lvl="0" marL="0" rtl="0" algn="ctr">
                        <a:spcBef>
                          <a:spcPts val="0"/>
                        </a:spcBef>
                        <a:spcAft>
                          <a:spcPts val="0"/>
                        </a:spcAft>
                        <a:buNone/>
                      </a:pPr>
                      <a:r>
                        <a:rPr b="1" lang="en" sz="1300">
                          <a:solidFill>
                            <a:schemeClr val="hlink"/>
                          </a:solidFill>
                          <a:latin typeface="Poppins"/>
                          <a:ea typeface="Poppins"/>
                          <a:cs typeface="Poppins"/>
                          <a:sym typeface="Poppins"/>
                        </a:rPr>
                        <a:t>Intersectionality</a:t>
                      </a:r>
                      <a:endParaRPr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r>
              <a:tr h="531875">
                <a:tc>
                  <a:txBody>
                    <a:bodyPr/>
                    <a:lstStyle/>
                    <a:p>
                      <a:pPr indent="0" lvl="0" marL="0" rtl="0" algn="l">
                        <a:spcBef>
                          <a:spcPts val="0"/>
                        </a:spcBef>
                        <a:spcAft>
                          <a:spcPts val="0"/>
                        </a:spcAft>
                        <a:buNone/>
                      </a:pPr>
                      <a:r>
                        <a:rPr lang="en" sz="1300">
                          <a:latin typeface="Poppins"/>
                          <a:ea typeface="Poppins"/>
                          <a:cs typeface="Poppins"/>
                          <a:sym typeface="Poppins"/>
                        </a:rPr>
                        <a:t>Does the curriculum present multiple perspectives and elevate the voices of historically marginalized groups?</a:t>
                      </a:r>
                      <a:endParaRPr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Rarely</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Sometimes</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Often</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r h="589475">
                <a:tc>
                  <a:txBody>
                    <a:bodyPr/>
                    <a:lstStyle/>
                    <a:p>
                      <a:pPr indent="0" lvl="0" marL="0" rtl="0" algn="l">
                        <a:spcBef>
                          <a:spcPts val="0"/>
                        </a:spcBef>
                        <a:spcAft>
                          <a:spcPts val="0"/>
                        </a:spcAft>
                        <a:buNone/>
                      </a:pPr>
                      <a:r>
                        <a:rPr lang="en" sz="1300">
                          <a:latin typeface="Poppins"/>
                          <a:ea typeface="Poppins"/>
                          <a:cs typeface="Poppins"/>
                          <a:sym typeface="Poppins"/>
                        </a:rPr>
                        <a:t>Does the curriculum help students to develop anti-bias viewpoints rooted in an understanding of the connection between past, present, and future?</a:t>
                      </a:r>
                      <a:endParaRPr b="1"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Rarely</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Sometimes</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Often</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r h="247500">
                <a:tc gridSpan="4">
                  <a:txBody>
                    <a:bodyPr/>
                    <a:lstStyle/>
                    <a:p>
                      <a:pPr indent="0" lvl="0" marL="0" rtl="0" algn="ctr">
                        <a:spcBef>
                          <a:spcPts val="0"/>
                        </a:spcBef>
                        <a:spcAft>
                          <a:spcPts val="0"/>
                        </a:spcAft>
                        <a:buNone/>
                      </a:pPr>
                      <a:r>
                        <a:rPr b="1" lang="en" sz="1300">
                          <a:solidFill>
                            <a:schemeClr val="hlink"/>
                          </a:solidFill>
                          <a:latin typeface="Poppins"/>
                          <a:ea typeface="Poppins"/>
                          <a:cs typeface="Poppins"/>
                          <a:sym typeface="Poppins"/>
                        </a:rPr>
                        <a:t>Critique and Challenge</a:t>
                      </a:r>
                      <a:endParaRPr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r>
              <a:tr h="531875">
                <a:tc>
                  <a:txBody>
                    <a:bodyPr/>
                    <a:lstStyle/>
                    <a:p>
                      <a:pPr indent="0" lvl="0" marL="0" rtl="0" algn="l">
                        <a:spcBef>
                          <a:spcPts val="0"/>
                        </a:spcBef>
                        <a:spcAft>
                          <a:spcPts val="0"/>
                        </a:spcAft>
                        <a:buNone/>
                      </a:pPr>
                      <a:r>
                        <a:rPr lang="en" sz="1300">
                          <a:latin typeface="Poppins"/>
                          <a:ea typeface="Poppins"/>
                          <a:cs typeface="Poppins"/>
                          <a:sym typeface="Poppins"/>
                        </a:rPr>
                        <a:t>Does the curriculum allow students to develop critical thinking skills and construct arguments/counter-arguments?</a:t>
                      </a:r>
                      <a:endParaRPr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Rarely</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Sometimes</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Often</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r h="531875">
                <a:tc>
                  <a:txBody>
                    <a:bodyPr/>
                    <a:lstStyle/>
                    <a:p>
                      <a:pPr indent="0" lvl="0" marL="0" rtl="0" algn="l">
                        <a:spcBef>
                          <a:spcPts val="0"/>
                        </a:spcBef>
                        <a:spcAft>
                          <a:spcPts val="0"/>
                        </a:spcAft>
                        <a:buNone/>
                      </a:pPr>
                      <a:r>
                        <a:rPr lang="en" sz="1300">
                          <a:latin typeface="Poppins"/>
                          <a:ea typeface="Poppins"/>
                          <a:cs typeface="Poppins"/>
                          <a:sym typeface="Poppins"/>
                        </a:rPr>
                        <a:t>Does the curriculum equip students to engage in civil discourse in the face of divergent perspectives? </a:t>
                      </a:r>
                      <a:endParaRPr b="1"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Rarely</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Sometimes</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Often</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r h="247500">
                <a:tc gridSpan="4">
                  <a:txBody>
                    <a:bodyPr/>
                    <a:lstStyle/>
                    <a:p>
                      <a:pPr indent="0" lvl="0" marL="0" rtl="0" algn="ctr">
                        <a:spcBef>
                          <a:spcPts val="0"/>
                        </a:spcBef>
                        <a:spcAft>
                          <a:spcPts val="0"/>
                        </a:spcAft>
                        <a:buNone/>
                      </a:pPr>
                      <a:r>
                        <a:rPr b="1" lang="en" sz="1300">
                          <a:solidFill>
                            <a:schemeClr val="hlink"/>
                          </a:solidFill>
                          <a:latin typeface="Poppins"/>
                          <a:ea typeface="Poppins"/>
                          <a:cs typeface="Poppins"/>
                          <a:sym typeface="Poppins"/>
                        </a:rPr>
                        <a:t>Risk of Inducing Trauma </a:t>
                      </a:r>
                      <a:endParaRPr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r>
              <a:tr h="531875">
                <a:tc>
                  <a:txBody>
                    <a:bodyPr/>
                    <a:lstStyle/>
                    <a:p>
                      <a:pPr indent="0" lvl="0" marL="0" rtl="0" algn="l">
                        <a:spcBef>
                          <a:spcPts val="0"/>
                        </a:spcBef>
                        <a:spcAft>
                          <a:spcPts val="0"/>
                        </a:spcAft>
                        <a:buNone/>
                      </a:pPr>
                      <a:r>
                        <a:rPr lang="en" sz="1300">
                          <a:latin typeface="Poppins"/>
                          <a:ea typeface="Poppins"/>
                          <a:cs typeface="Poppins"/>
                          <a:sym typeface="Poppins"/>
                        </a:rPr>
                        <a:t>Does the curriculum avoid triggering a student to relive a past traumatic experience?</a:t>
                      </a:r>
                      <a:endParaRPr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Rarely</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Sometimes</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Often</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r h="597450">
                <a:tc>
                  <a:txBody>
                    <a:bodyPr/>
                    <a:lstStyle/>
                    <a:p>
                      <a:pPr indent="0" lvl="0" marL="0" rtl="0" algn="l">
                        <a:spcBef>
                          <a:spcPts val="0"/>
                        </a:spcBef>
                        <a:spcAft>
                          <a:spcPts val="0"/>
                        </a:spcAft>
                        <a:buNone/>
                      </a:pPr>
                      <a:r>
                        <a:rPr lang="en" sz="1300">
                          <a:latin typeface="Poppins"/>
                          <a:ea typeface="Poppins"/>
                          <a:cs typeface="Poppins"/>
                          <a:sym typeface="Poppins"/>
                        </a:rPr>
                        <a:t>Does the curriculum provide alternative ways to engage with complex or potentially sensitive topics? </a:t>
                      </a:r>
                      <a:endParaRPr b="1"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Rarely</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Sometimes</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Often</a:t>
                      </a:r>
                      <a:endParaRPr sz="1300">
                        <a:latin typeface="Poppins"/>
                        <a:ea typeface="Poppins"/>
                        <a:cs typeface="Poppins"/>
                        <a:sym typeface="Poppins"/>
                      </a:endParaRPr>
                    </a:p>
                  </a:txBody>
                  <a:tcPr marT="63500" marB="63500" marR="63500" marL="63500">
                    <a:lnL cap="flat" cmpd="sng" w="19050">
                      <a:solidFill>
                        <a:schemeClr val="accent3">
                          <a:alpha val="0"/>
                        </a:schemeClr>
                      </a:solidFill>
                      <a:prstDash val="solid"/>
                      <a:round/>
                      <a:headEnd len="sm" w="sm" type="none"/>
                      <a:tailEnd len="sm" w="sm" type="none"/>
                    </a:lnL>
                    <a:lnR cap="flat" cmpd="sng" w="19050">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6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2.7.2 - </a:t>
            </a:r>
            <a:r>
              <a:rPr lang="en"/>
              <a:t>CRSE Self-Assessment (Continued) </a:t>
            </a:r>
            <a:endParaRPr/>
          </a:p>
        </p:txBody>
      </p:sp>
      <p:sp>
        <p:nvSpPr>
          <p:cNvPr id="1326" name="Google Shape;1326;p66"/>
          <p:cNvSpPr txBox="1"/>
          <p:nvPr>
            <p:ph idx="1" type="body"/>
          </p:nvPr>
        </p:nvSpPr>
        <p:spPr>
          <a:xfrm>
            <a:off x="374550" y="1589600"/>
            <a:ext cx="6617700" cy="2329500"/>
          </a:xfrm>
          <a:prstGeom prst="rect">
            <a:avLst/>
          </a:prstGeom>
        </p:spPr>
        <p:txBody>
          <a:bodyPr anchorCtr="0" anchor="t" bIns="91425" lIns="91425" spcFirstLastPara="1" rIns="91425" wrap="square" tIns="91425">
            <a:noAutofit/>
          </a:bodyPr>
          <a:lstStyle/>
          <a:p>
            <a:pPr indent="-349250" lvl="0" marL="457200" rtl="0" algn="l">
              <a:lnSpc>
                <a:spcPct val="80000"/>
              </a:lnSpc>
              <a:spcBef>
                <a:spcPts val="0"/>
              </a:spcBef>
              <a:spcAft>
                <a:spcPts val="0"/>
              </a:spcAft>
              <a:buClr>
                <a:schemeClr val="hlink"/>
              </a:buClr>
              <a:buSzPts val="1900"/>
              <a:buChar char="●"/>
            </a:pPr>
            <a:r>
              <a:rPr lang="en"/>
              <a:t>Use this j</a:t>
            </a:r>
            <a:r>
              <a:rPr lang="en"/>
              <a:t>ournal </a:t>
            </a:r>
            <a:r>
              <a:rPr lang="en"/>
              <a:t>box to jot down your post-assessment thoughts.</a:t>
            </a:r>
            <a:endParaRPr/>
          </a:p>
          <a:p>
            <a:pPr indent="-374650" lvl="1" marL="914400" rtl="0" algn="l">
              <a:lnSpc>
                <a:spcPct val="80000"/>
              </a:lnSpc>
              <a:spcBef>
                <a:spcPts val="0"/>
              </a:spcBef>
              <a:spcAft>
                <a:spcPts val="0"/>
              </a:spcAft>
              <a:buClr>
                <a:schemeClr val="hlink"/>
              </a:buClr>
              <a:buSzPts val="2300"/>
              <a:buChar char="○"/>
            </a:pPr>
            <a:r>
              <a:rPr lang="en" sz="1900"/>
              <a:t>Select two elements from the self-assessment and consider how you might improve your practice.</a:t>
            </a:r>
            <a:endParaRPr sz="1900"/>
          </a:p>
          <a:p>
            <a:pPr indent="-374650" lvl="1" marL="914400" rtl="0" algn="l">
              <a:lnSpc>
                <a:spcPct val="80000"/>
              </a:lnSpc>
              <a:spcBef>
                <a:spcPts val="0"/>
              </a:spcBef>
              <a:spcAft>
                <a:spcPts val="0"/>
              </a:spcAft>
              <a:buClr>
                <a:schemeClr val="hlink"/>
              </a:buClr>
              <a:buSzPts val="2300"/>
              <a:buChar char="○"/>
            </a:pPr>
            <a:r>
              <a:rPr lang="en" sz="1900"/>
              <a:t>How might these be implemented across learning environments? </a:t>
            </a:r>
            <a:endParaRPr sz="1600"/>
          </a:p>
        </p:txBody>
      </p:sp>
      <p:sp>
        <p:nvSpPr>
          <p:cNvPr id="1327" name="Google Shape;1327;p66">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8" name="Google Shape;1328;p66">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9" name="Google Shape;1329;p66">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0" name="Google Shape;1330;p66">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1" name="Google Shape;1331;p66">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2" name="Google Shape;1332;p66">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3" name="Google Shape;1333;p66">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4" name="Google Shape;1334;p66">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5" name="Google Shape;1335;p6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336" name="Google Shape;1336;p66"/>
          <p:cNvGraphicFramePr/>
          <p:nvPr/>
        </p:nvGraphicFramePr>
        <p:xfrm>
          <a:off x="417100" y="3607925"/>
          <a:ext cx="3000000" cy="3000000"/>
        </p:xfrm>
        <a:graphic>
          <a:graphicData uri="http://schemas.openxmlformats.org/drawingml/2006/table">
            <a:tbl>
              <a:tblPr>
                <a:noFill/>
                <a:tableStyleId>{48DB6E27-DFF5-402F-87BE-2395D4C3F5C3}</a:tableStyleId>
              </a:tblPr>
              <a:tblGrid>
                <a:gridCol w="3214700"/>
                <a:gridCol w="3214700"/>
              </a:tblGrid>
              <a:tr h="1669375">
                <a:tc>
                  <a:txBody>
                    <a:bodyPr/>
                    <a:lstStyle/>
                    <a:p>
                      <a:pPr indent="0" lvl="0" marL="0" rtl="0" algn="ctr">
                        <a:spcBef>
                          <a:spcPts val="0"/>
                        </a:spcBef>
                        <a:spcAft>
                          <a:spcPts val="0"/>
                        </a:spcAft>
                        <a:buNone/>
                      </a:pPr>
                      <a:r>
                        <a:t/>
                      </a:r>
                      <a:endParaRPr b="1" sz="2600">
                        <a:latin typeface="Caveat"/>
                        <a:ea typeface="Caveat"/>
                        <a:cs typeface="Caveat"/>
                        <a:sym typeface="Caveat"/>
                      </a:endParaRPr>
                    </a:p>
                    <a:p>
                      <a:pPr indent="0" lvl="0" marL="0" rtl="0" algn="ctr">
                        <a:spcBef>
                          <a:spcPts val="0"/>
                        </a:spcBef>
                        <a:spcAft>
                          <a:spcPts val="0"/>
                        </a:spcAft>
                        <a:buNone/>
                      </a:pPr>
                      <a:r>
                        <a:rPr b="1" lang="en" sz="2600">
                          <a:latin typeface="Caveat"/>
                          <a:ea typeface="Caveat"/>
                          <a:cs typeface="Caveat"/>
                          <a:sym typeface="Caveat"/>
                        </a:rPr>
                        <a:t>What two </a:t>
                      </a:r>
                      <a:r>
                        <a:rPr b="1" lang="en" sz="2600">
                          <a:latin typeface="Caveat"/>
                          <a:ea typeface="Caveat"/>
                          <a:cs typeface="Caveat"/>
                          <a:sym typeface="Caveat"/>
                        </a:rPr>
                        <a:t>elements</a:t>
                      </a:r>
                      <a:r>
                        <a:rPr b="1" lang="en" sz="2600">
                          <a:latin typeface="Caveat"/>
                          <a:ea typeface="Caveat"/>
                          <a:cs typeface="Caveat"/>
                          <a:sym typeface="Caveat"/>
                        </a:rPr>
                        <a:t> of a CRSE curriculum would you like to improve? </a:t>
                      </a:r>
                      <a:endParaRPr b="1" sz="2600">
                        <a:latin typeface="Caveat"/>
                        <a:ea typeface="Caveat"/>
                        <a:cs typeface="Caveat"/>
                        <a:sym typeface="Caveat"/>
                      </a:endParaRPr>
                    </a:p>
                    <a:p>
                      <a:pPr indent="0" lvl="0" marL="0" rtl="0" algn="ctr">
                        <a:spcBef>
                          <a:spcPts val="0"/>
                        </a:spcBef>
                        <a:spcAft>
                          <a:spcPts val="0"/>
                        </a:spcAft>
                        <a:buNone/>
                      </a:pPr>
                      <a:r>
                        <a:t/>
                      </a:r>
                      <a:endParaRPr b="1" sz="2600">
                        <a:latin typeface="Caveat"/>
                        <a:ea typeface="Caveat"/>
                        <a:cs typeface="Caveat"/>
                        <a:sym typeface="Caveat"/>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b="1" sz="2600">
                        <a:latin typeface="Caveat"/>
                        <a:ea typeface="Caveat"/>
                        <a:cs typeface="Caveat"/>
                        <a:sym typeface="Caveat"/>
                      </a:endParaRPr>
                    </a:p>
                    <a:p>
                      <a:pPr indent="0" lvl="0" marL="0" rtl="0" algn="ctr">
                        <a:spcBef>
                          <a:spcPts val="0"/>
                        </a:spcBef>
                        <a:spcAft>
                          <a:spcPts val="0"/>
                        </a:spcAft>
                        <a:buNone/>
                      </a:pPr>
                      <a:r>
                        <a:rPr b="1" lang="en" sz="2600">
                          <a:latin typeface="Caveat"/>
                          <a:ea typeface="Caveat"/>
                          <a:cs typeface="Caveat"/>
                          <a:sym typeface="Caveat"/>
                        </a:rPr>
                        <a:t>How might you implement this improvement across learning environments? </a:t>
                      </a:r>
                      <a:endParaRPr b="1" sz="2600">
                        <a:latin typeface="Caveat"/>
                        <a:ea typeface="Caveat"/>
                        <a:cs typeface="Caveat"/>
                        <a:sym typeface="Caveat"/>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r>
              <a:tr h="1597500">
                <a:tc>
                  <a:txBody>
                    <a:bodyPr/>
                    <a:lstStyle/>
                    <a:p>
                      <a:pPr indent="0" lvl="0" marL="0" rtl="0" algn="l">
                        <a:spcBef>
                          <a:spcPts val="0"/>
                        </a:spcBef>
                        <a:spcAft>
                          <a:spcPts val="0"/>
                        </a:spcAft>
                        <a:buNone/>
                      </a:pPr>
                      <a:r>
                        <a:rPr b="1" lang="en" sz="1900">
                          <a:latin typeface="Poppins"/>
                          <a:ea typeface="Poppins"/>
                          <a:cs typeface="Poppins"/>
                          <a:sym typeface="Poppins"/>
                        </a:rPr>
                        <a:t>Element 1: </a:t>
                      </a:r>
                      <a:endParaRPr b="1" sz="1900">
                        <a:latin typeface="Poppins"/>
                        <a:ea typeface="Poppins"/>
                        <a:cs typeface="Poppins"/>
                        <a:sym typeface="Poppins"/>
                      </a:endParaRPr>
                    </a:p>
                    <a:p>
                      <a:pPr indent="0" lvl="0" marL="0" rtl="0" algn="l">
                        <a:spcBef>
                          <a:spcPts val="0"/>
                        </a:spcBef>
                        <a:spcAft>
                          <a:spcPts val="0"/>
                        </a:spcAft>
                        <a:buNone/>
                      </a:pPr>
                      <a:r>
                        <a:t/>
                      </a:r>
                      <a:endParaRPr b="1" sz="1900">
                        <a:latin typeface="Poppins"/>
                        <a:ea typeface="Poppins"/>
                        <a:cs typeface="Poppins"/>
                        <a:sym typeface="Poppins"/>
                      </a:endParaRPr>
                    </a:p>
                    <a:p>
                      <a:pPr indent="0" lvl="0" marL="0" rtl="0" algn="l">
                        <a:spcBef>
                          <a:spcPts val="0"/>
                        </a:spcBef>
                        <a:spcAft>
                          <a:spcPts val="0"/>
                        </a:spcAft>
                        <a:buNone/>
                      </a:pPr>
                      <a:r>
                        <a:rPr lang="en" sz="1900">
                          <a:latin typeface="Poppins"/>
                          <a:ea typeface="Poppins"/>
                          <a:cs typeface="Poppins"/>
                          <a:sym typeface="Poppins"/>
                        </a:rPr>
                        <a:t>Improvement:</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597500">
                <a:tc>
                  <a:txBody>
                    <a:bodyPr/>
                    <a:lstStyle/>
                    <a:p>
                      <a:pPr indent="0" lvl="0" marL="0" rtl="0" algn="l">
                        <a:spcBef>
                          <a:spcPts val="0"/>
                        </a:spcBef>
                        <a:spcAft>
                          <a:spcPts val="0"/>
                        </a:spcAft>
                        <a:buNone/>
                      </a:pPr>
                      <a:r>
                        <a:rPr b="1" lang="en" sz="1900">
                          <a:latin typeface="Poppins"/>
                          <a:ea typeface="Poppins"/>
                          <a:cs typeface="Poppins"/>
                          <a:sym typeface="Poppins"/>
                        </a:rPr>
                        <a:t>Element 2: </a:t>
                      </a:r>
                      <a:endParaRPr b="1" sz="1900">
                        <a:latin typeface="Poppins"/>
                        <a:ea typeface="Poppins"/>
                        <a:cs typeface="Poppins"/>
                        <a:sym typeface="Poppins"/>
                      </a:endParaRPr>
                    </a:p>
                    <a:p>
                      <a:pPr indent="0" lvl="0" marL="0" rtl="0" algn="l">
                        <a:spcBef>
                          <a:spcPts val="0"/>
                        </a:spcBef>
                        <a:spcAft>
                          <a:spcPts val="0"/>
                        </a:spcAft>
                        <a:buNone/>
                      </a:pPr>
                      <a:r>
                        <a:t/>
                      </a:r>
                      <a:endParaRPr b="1" sz="1900">
                        <a:latin typeface="Poppins"/>
                        <a:ea typeface="Poppins"/>
                        <a:cs typeface="Poppins"/>
                        <a:sym typeface="Poppins"/>
                      </a:endParaRPr>
                    </a:p>
                    <a:p>
                      <a:pPr indent="0" lvl="0" marL="0" rtl="0" algn="l">
                        <a:spcBef>
                          <a:spcPts val="0"/>
                        </a:spcBef>
                        <a:spcAft>
                          <a:spcPts val="0"/>
                        </a:spcAft>
                        <a:buNone/>
                      </a:pPr>
                      <a:r>
                        <a:rPr lang="en" sz="1900">
                          <a:latin typeface="Poppins"/>
                          <a:ea typeface="Poppins"/>
                          <a:cs typeface="Poppins"/>
                          <a:sym typeface="Poppins"/>
                        </a:rPr>
                        <a:t>Improvement:</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p>
                      <a:pPr indent="0" lvl="0" marL="0" rtl="0" algn="l">
                        <a:spcBef>
                          <a:spcPts val="0"/>
                        </a:spcBef>
                        <a:spcAft>
                          <a:spcPts val="0"/>
                        </a:spcAft>
                        <a:buNone/>
                      </a:pPr>
                      <a:r>
                        <a:t/>
                      </a:r>
                      <a:endParaRPr sz="19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228600" lvl="0" marL="228600" rtl="0" algn="l">
                        <a:spcBef>
                          <a:spcPts val="0"/>
                        </a:spcBef>
                        <a:spcAft>
                          <a:spcPts val="0"/>
                        </a:spcAft>
                        <a:buNone/>
                      </a:pPr>
                      <a:r>
                        <a:t/>
                      </a:r>
                      <a:endParaRPr sz="19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6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66"/>
              <a:t>Activity 2.7.3 - </a:t>
            </a:r>
            <a:r>
              <a:rPr lang="en" sz="3666"/>
              <a:t>Evaluate Current Curriculum</a:t>
            </a:r>
            <a:endParaRPr sz="3666"/>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42" name="Google Shape;1342;p67"/>
          <p:cNvSpPr txBox="1"/>
          <p:nvPr>
            <p:ph idx="1" type="body"/>
          </p:nvPr>
        </p:nvSpPr>
        <p:spPr>
          <a:xfrm>
            <a:off x="374550" y="1589875"/>
            <a:ext cx="6514500" cy="183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600">
                <a:solidFill>
                  <a:schemeClr val="hlink"/>
                </a:solidFill>
              </a:rPr>
              <a:t>INSTRUCTIONS:</a:t>
            </a:r>
            <a:endParaRPr i="1" sz="16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Consider the unit you selected in activity 2.1.3. Within the unit, identify 2 or 3 new pieces of culturally responsive content that could be added to the unit or could replace existing content. Consider how you will deliver this content across learning environments.</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343" name="Google Shape;1343;p67"/>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344" name="Google Shape;1344;p67">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5" name="Google Shape;1345;p67">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6" name="Google Shape;1346;p67">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7" name="Google Shape;1347;p67">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8" name="Google Shape;1348;p67">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9" name="Google Shape;1349;p67">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0" name="Google Shape;1350;p67">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1" name="Google Shape;1351;p67">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2" name="Google Shape;1352;p67"/>
          <p:cNvSpPr txBox="1"/>
          <p:nvPr/>
        </p:nvSpPr>
        <p:spPr>
          <a:xfrm>
            <a:off x="557550" y="3714900"/>
            <a:ext cx="6148500" cy="55719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YOUR NOTES: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grpSp>
        <p:nvGrpSpPr>
          <p:cNvPr id="1357" name="Google Shape;1357;p68"/>
          <p:cNvGrpSpPr/>
          <p:nvPr/>
        </p:nvGrpSpPr>
        <p:grpSpPr>
          <a:xfrm>
            <a:off x="224350" y="224350"/>
            <a:ext cx="7116900" cy="9597300"/>
            <a:chOff x="224350" y="224350"/>
            <a:chExt cx="7116900" cy="9597300"/>
          </a:xfrm>
        </p:grpSpPr>
        <p:sp>
          <p:nvSpPr>
            <p:cNvPr id="1358" name="Google Shape;1358;p68"/>
            <p:cNvSpPr/>
            <p:nvPr/>
          </p:nvSpPr>
          <p:spPr>
            <a:xfrm>
              <a:off x="224350" y="224350"/>
              <a:ext cx="6967500" cy="959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8"/>
            <p:cNvSpPr/>
            <p:nvPr/>
          </p:nvSpPr>
          <p:spPr>
            <a:xfrm rot="5400000">
              <a:off x="6936250" y="9153550"/>
              <a:ext cx="660600" cy="149400"/>
            </a:xfrm>
            <a:prstGeom prst="triangle">
              <a:avLst>
                <a:gd fmla="val 5088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0" name="Google Shape;1360;p68"/>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08</a:t>
            </a:r>
            <a:endParaRPr/>
          </a:p>
        </p:txBody>
      </p:sp>
      <p:cxnSp>
        <p:nvCxnSpPr>
          <p:cNvPr id="1361" name="Google Shape;1361;p68"/>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1362" name="Google Shape;1362;p68">
            <a:hlinkClick action="ppaction://hlinksldjump" r:id="rId3"/>
          </p:cNvPr>
          <p:cNvPicPr preferRelativeResize="0"/>
          <p:nvPr/>
        </p:nvPicPr>
        <p:blipFill>
          <a:blip r:embed="rId4">
            <a:alphaModFix/>
          </a:blip>
          <a:stretch>
            <a:fillRect/>
          </a:stretch>
        </p:blipFill>
        <p:spPr>
          <a:xfrm>
            <a:off x="476675" y="9063250"/>
            <a:ext cx="580200" cy="580200"/>
          </a:xfrm>
          <a:prstGeom prst="rect">
            <a:avLst/>
          </a:prstGeom>
          <a:noFill/>
          <a:ln>
            <a:noFill/>
          </a:ln>
        </p:spPr>
      </p:pic>
      <p:sp>
        <p:nvSpPr>
          <p:cNvPr id="1363" name="Google Shape;1363;p68"/>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hlink"/>
              </a:buClr>
              <a:buSzPts val="1100"/>
              <a:buFont typeface="Arial"/>
              <a:buNone/>
            </a:pPr>
            <a:r>
              <a:rPr lang="en"/>
              <a:t>CRSE in the Home: Inviting Families into the Learning Process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a:t>
            </a:r>
            <a:endParaRPr/>
          </a:p>
        </p:txBody>
      </p:sp>
      <p:sp>
        <p:nvSpPr>
          <p:cNvPr id="294" name="Google Shape;294;p2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hlink"/>
                </a:solidFill>
              </a:rPr>
              <a:t>At the start of each session in Module 2, we establish the key terms and </a:t>
            </a:r>
            <a:r>
              <a:rPr lang="en">
                <a:solidFill>
                  <a:schemeClr val="hlink"/>
                </a:solidFill>
              </a:rPr>
              <a:t>working</a:t>
            </a:r>
            <a:r>
              <a:rPr lang="en">
                <a:solidFill>
                  <a:schemeClr val="hlink"/>
                </a:solidFill>
              </a:rPr>
              <a:t> definitions relevant to the session.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rPr b="1" lang="en">
                <a:solidFill>
                  <a:schemeClr val="hlink"/>
                </a:solidFill>
              </a:rPr>
              <a:t>Where did these working definitions come from?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The TALE Academy team developed the working definitions by drawing from multiple sources, including research (e.g., peer-reviewed studies), emerging discourse (e.g., newspaper and blog articles), field use (particularly from </a:t>
            </a:r>
            <a:r>
              <a:rPr lang="en" u="sng">
                <a:solidFill>
                  <a:schemeClr val="hlink"/>
                </a:solidFill>
                <a:hlinkClick r:id="rId3"/>
              </a:rPr>
              <a:t>Phase 1 implementation of the TRLE project</a:t>
            </a:r>
            <a:r>
              <a:rPr lang="en">
                <a:solidFill>
                  <a:schemeClr val="hlink"/>
                </a:solidFill>
              </a:rPr>
              <a:t>), and policy reviews.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Clr>
                <a:schemeClr val="hlink"/>
              </a:buClr>
              <a:buSzPts val="1100"/>
              <a:buFont typeface="Arial"/>
              <a:buNone/>
            </a:pPr>
            <a:r>
              <a:rPr b="1" lang="en">
                <a:solidFill>
                  <a:schemeClr val="hlink"/>
                </a:solidFill>
              </a:rPr>
              <a:t>Can I take notes on the key terms throughout the module?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On the same page of this workbook on which we define key terms for each session, there is space for you to add to and refine these definitions, put them in your own words, or note examples related to the terms. This is not an activity that you are required to do. The key terms are for reference purposes only.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pSp>
        <p:nvGrpSpPr>
          <p:cNvPr id="295" name="Google Shape;295;p24"/>
          <p:cNvGrpSpPr/>
          <p:nvPr/>
        </p:nvGrpSpPr>
        <p:grpSpPr>
          <a:xfrm>
            <a:off x="1409720" y="8114071"/>
            <a:ext cx="726183" cy="523289"/>
            <a:chOff x="2726625" y="3753879"/>
            <a:chExt cx="505769" cy="364433"/>
          </a:xfrm>
        </p:grpSpPr>
        <p:sp>
          <p:nvSpPr>
            <p:cNvPr id="296" name="Google Shape;296;p24"/>
            <p:cNvSpPr/>
            <p:nvPr/>
          </p:nvSpPr>
          <p:spPr>
            <a:xfrm>
              <a:off x="2726625" y="384239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97" name="Google Shape;297;p24"/>
            <p:cNvSpPr/>
            <p:nvPr/>
          </p:nvSpPr>
          <p:spPr>
            <a:xfrm>
              <a:off x="2726625" y="390003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98" name="Google Shape;298;p24"/>
            <p:cNvSpPr/>
            <p:nvPr/>
          </p:nvSpPr>
          <p:spPr>
            <a:xfrm>
              <a:off x="2726625" y="3957681"/>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99" name="Google Shape;299;p24"/>
            <p:cNvSpPr/>
            <p:nvPr/>
          </p:nvSpPr>
          <p:spPr>
            <a:xfrm>
              <a:off x="2726625" y="4015325"/>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0" name="Google Shape;300;p24"/>
            <p:cNvSpPr/>
            <p:nvPr/>
          </p:nvSpPr>
          <p:spPr>
            <a:xfrm>
              <a:off x="2760872" y="387133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1" name="Google Shape;301;p24"/>
            <p:cNvSpPr/>
            <p:nvPr/>
          </p:nvSpPr>
          <p:spPr>
            <a:xfrm>
              <a:off x="2760872" y="3928979"/>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2" name="Google Shape;302;p24"/>
            <p:cNvSpPr/>
            <p:nvPr/>
          </p:nvSpPr>
          <p:spPr>
            <a:xfrm>
              <a:off x="2760872" y="398662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3" name="Google Shape;303;p24"/>
            <p:cNvSpPr/>
            <p:nvPr/>
          </p:nvSpPr>
          <p:spPr>
            <a:xfrm>
              <a:off x="3100462" y="3837088"/>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4" name="Google Shape;304;p24"/>
            <p:cNvSpPr/>
            <p:nvPr/>
          </p:nvSpPr>
          <p:spPr>
            <a:xfrm>
              <a:off x="3100462" y="3894732"/>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5" name="Google Shape;305;p24"/>
            <p:cNvSpPr/>
            <p:nvPr/>
          </p:nvSpPr>
          <p:spPr>
            <a:xfrm>
              <a:off x="3100462" y="3952376"/>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6" name="Google Shape;306;p24"/>
            <p:cNvSpPr/>
            <p:nvPr/>
          </p:nvSpPr>
          <p:spPr>
            <a:xfrm>
              <a:off x="3100462" y="401001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7" name="Google Shape;307;p24"/>
            <p:cNvSpPr/>
            <p:nvPr/>
          </p:nvSpPr>
          <p:spPr>
            <a:xfrm>
              <a:off x="3134711"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8" name="Google Shape;308;p24"/>
            <p:cNvSpPr/>
            <p:nvPr/>
          </p:nvSpPr>
          <p:spPr>
            <a:xfrm>
              <a:off x="3134711"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9" name="Google Shape;309;p24"/>
            <p:cNvSpPr/>
            <p:nvPr/>
          </p:nvSpPr>
          <p:spPr>
            <a:xfrm>
              <a:off x="3134711"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0" name="Google Shape;310;p24"/>
            <p:cNvSpPr/>
            <p:nvPr/>
          </p:nvSpPr>
          <p:spPr>
            <a:xfrm>
              <a:off x="2800427" y="384094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1" name="Google Shape;311;p24"/>
            <p:cNvSpPr/>
            <p:nvPr/>
          </p:nvSpPr>
          <p:spPr>
            <a:xfrm>
              <a:off x="2800427" y="3898591"/>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2" name="Google Shape;312;p24"/>
            <p:cNvSpPr/>
            <p:nvPr/>
          </p:nvSpPr>
          <p:spPr>
            <a:xfrm>
              <a:off x="2800427" y="395623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3" name="Google Shape;313;p24"/>
            <p:cNvSpPr/>
            <p:nvPr/>
          </p:nvSpPr>
          <p:spPr>
            <a:xfrm>
              <a:off x="2800427" y="4013876"/>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4" name="Google Shape;314;p24"/>
            <p:cNvSpPr/>
            <p:nvPr/>
          </p:nvSpPr>
          <p:spPr>
            <a:xfrm>
              <a:off x="2834917" y="386988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5" name="Google Shape;315;p24"/>
            <p:cNvSpPr/>
            <p:nvPr/>
          </p:nvSpPr>
          <p:spPr>
            <a:xfrm>
              <a:off x="2834917" y="392753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6" name="Google Shape;316;p24"/>
            <p:cNvSpPr/>
            <p:nvPr/>
          </p:nvSpPr>
          <p:spPr>
            <a:xfrm>
              <a:off x="2834917" y="398517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7" name="Google Shape;317;p24"/>
            <p:cNvSpPr/>
            <p:nvPr/>
          </p:nvSpPr>
          <p:spPr>
            <a:xfrm>
              <a:off x="2874231" y="384167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8" name="Google Shape;318;p24"/>
            <p:cNvSpPr/>
            <p:nvPr/>
          </p:nvSpPr>
          <p:spPr>
            <a:xfrm>
              <a:off x="2874231" y="389931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9" name="Google Shape;319;p24"/>
            <p:cNvSpPr/>
            <p:nvPr/>
          </p:nvSpPr>
          <p:spPr>
            <a:xfrm>
              <a:off x="2874231" y="3956956"/>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0" name="Google Shape;320;p24"/>
            <p:cNvSpPr/>
            <p:nvPr/>
          </p:nvSpPr>
          <p:spPr>
            <a:xfrm>
              <a:off x="2874231" y="4014600"/>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1" name="Google Shape;321;p24"/>
            <p:cNvSpPr/>
            <p:nvPr/>
          </p:nvSpPr>
          <p:spPr>
            <a:xfrm>
              <a:off x="2908478" y="3870613"/>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2" name="Google Shape;322;p24"/>
            <p:cNvSpPr/>
            <p:nvPr/>
          </p:nvSpPr>
          <p:spPr>
            <a:xfrm>
              <a:off x="2908478" y="392825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3" name="Google Shape;323;p24"/>
            <p:cNvSpPr/>
            <p:nvPr/>
          </p:nvSpPr>
          <p:spPr>
            <a:xfrm>
              <a:off x="2908478" y="3985899"/>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4" name="Google Shape;324;p24"/>
            <p:cNvSpPr/>
            <p:nvPr/>
          </p:nvSpPr>
          <p:spPr>
            <a:xfrm>
              <a:off x="2948032" y="38402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5" name="Google Shape;325;p24"/>
            <p:cNvSpPr/>
            <p:nvPr/>
          </p:nvSpPr>
          <p:spPr>
            <a:xfrm>
              <a:off x="2948032" y="389786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6" name="Google Shape;326;p24"/>
            <p:cNvSpPr/>
            <p:nvPr/>
          </p:nvSpPr>
          <p:spPr>
            <a:xfrm>
              <a:off x="2948032" y="395551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7" name="Google Shape;327;p24"/>
            <p:cNvSpPr/>
            <p:nvPr/>
          </p:nvSpPr>
          <p:spPr>
            <a:xfrm>
              <a:off x="2948032" y="401315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8" name="Google Shape;328;p24"/>
            <p:cNvSpPr/>
            <p:nvPr/>
          </p:nvSpPr>
          <p:spPr>
            <a:xfrm>
              <a:off x="2982523" y="386916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9" name="Google Shape;329;p24"/>
            <p:cNvSpPr/>
            <p:nvPr/>
          </p:nvSpPr>
          <p:spPr>
            <a:xfrm>
              <a:off x="2982523" y="392680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0" name="Google Shape;330;p24"/>
            <p:cNvSpPr/>
            <p:nvPr/>
          </p:nvSpPr>
          <p:spPr>
            <a:xfrm>
              <a:off x="2982523" y="3984212"/>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1" name="Google Shape;331;p24"/>
            <p:cNvSpPr/>
            <p:nvPr/>
          </p:nvSpPr>
          <p:spPr>
            <a:xfrm>
              <a:off x="2982523" y="375387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2" name="Google Shape;332;p24"/>
            <p:cNvSpPr/>
            <p:nvPr/>
          </p:nvSpPr>
          <p:spPr>
            <a:xfrm>
              <a:off x="3024490" y="378209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3" name="Google Shape;333;p24"/>
            <p:cNvSpPr/>
            <p:nvPr/>
          </p:nvSpPr>
          <p:spPr>
            <a:xfrm>
              <a:off x="3024490" y="4060668"/>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4" name="Google Shape;334;p24"/>
            <p:cNvSpPr/>
            <p:nvPr/>
          </p:nvSpPr>
          <p:spPr>
            <a:xfrm>
              <a:off x="2982523" y="38115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5" name="Google Shape;335;p24"/>
            <p:cNvSpPr/>
            <p:nvPr/>
          </p:nvSpPr>
          <p:spPr>
            <a:xfrm>
              <a:off x="3176676"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6" name="Google Shape;336;p24"/>
            <p:cNvSpPr/>
            <p:nvPr/>
          </p:nvSpPr>
          <p:spPr>
            <a:xfrm>
              <a:off x="3213580" y="3923674"/>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7" name="Google Shape;337;p24"/>
            <p:cNvSpPr/>
            <p:nvPr/>
          </p:nvSpPr>
          <p:spPr>
            <a:xfrm>
              <a:off x="3176676"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8" name="Google Shape;338;p24"/>
            <p:cNvSpPr/>
            <p:nvPr/>
          </p:nvSpPr>
          <p:spPr>
            <a:xfrm>
              <a:off x="2985900" y="4041854"/>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9" name="Google Shape;339;p24"/>
            <p:cNvSpPr/>
            <p:nvPr/>
          </p:nvSpPr>
          <p:spPr>
            <a:xfrm>
              <a:off x="2985900" y="4099498"/>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0" name="Google Shape;340;p24"/>
            <p:cNvSpPr/>
            <p:nvPr/>
          </p:nvSpPr>
          <p:spPr>
            <a:xfrm>
              <a:off x="3024490" y="3837088"/>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1" name="Google Shape;341;p24"/>
            <p:cNvSpPr/>
            <p:nvPr/>
          </p:nvSpPr>
          <p:spPr>
            <a:xfrm>
              <a:off x="3024490"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2" name="Google Shape;342;p24"/>
            <p:cNvSpPr/>
            <p:nvPr/>
          </p:nvSpPr>
          <p:spPr>
            <a:xfrm>
              <a:off x="3024490"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3" name="Google Shape;343;p24"/>
            <p:cNvSpPr/>
            <p:nvPr/>
          </p:nvSpPr>
          <p:spPr>
            <a:xfrm>
              <a:off x="3024490" y="401001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4" name="Google Shape;344;p24"/>
            <p:cNvSpPr/>
            <p:nvPr/>
          </p:nvSpPr>
          <p:spPr>
            <a:xfrm>
              <a:off x="3058737"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5" name="Google Shape;345;p24"/>
            <p:cNvSpPr/>
            <p:nvPr/>
          </p:nvSpPr>
          <p:spPr>
            <a:xfrm>
              <a:off x="3058737"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6" name="Google Shape;346;p24"/>
            <p:cNvSpPr/>
            <p:nvPr/>
          </p:nvSpPr>
          <p:spPr>
            <a:xfrm>
              <a:off x="3058737"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7" name="Google Shape;347;p24"/>
            <p:cNvSpPr/>
            <p:nvPr/>
          </p:nvSpPr>
          <p:spPr>
            <a:xfrm>
              <a:off x="3058737" y="380838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8" name="Google Shape;348;p24"/>
            <p:cNvSpPr/>
            <p:nvPr/>
          </p:nvSpPr>
          <p:spPr>
            <a:xfrm>
              <a:off x="3062115" y="403871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49" name="Google Shape;349;p24">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50" name="Google Shape;350;p24">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51" name="Google Shape;351;p24">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52" name="Google Shape;352;p24">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53" name="Google Shape;353;p24">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54" name="Google Shape;354;p24">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55" name="Google Shape;355;p24">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56" name="Google Shape;356;p24">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6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369" name="Google Shape;1369;p6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370" name="Google Shape;1370;p69"/>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594275"/>
                <a:gridCol w="2701525"/>
                <a:gridCol w="2147900"/>
              </a:tblGrid>
              <a:tr h="593425">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TERM</a:t>
                      </a:r>
                      <a:endParaRPr b="1">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WORKING DEFINITION</a:t>
                      </a:r>
                      <a:endParaRPr b="1">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MY NOTES </a:t>
                      </a:r>
                      <a:endParaRPr b="1">
                        <a:solidFill>
                          <a:srgbClr val="262626"/>
                        </a:solidFill>
                        <a:latin typeface="Poppins"/>
                        <a:ea typeface="Poppins"/>
                        <a:cs typeface="Poppins"/>
                        <a:sym typeface="Poppins"/>
                      </a:endParaRPr>
                    </a:p>
                    <a:p>
                      <a:pPr indent="0" lvl="0" marL="0" rtl="0" algn="ctr">
                        <a:spcBef>
                          <a:spcPts val="0"/>
                        </a:spcBef>
                        <a:spcAft>
                          <a:spcPts val="0"/>
                        </a:spcAft>
                        <a:buNone/>
                      </a:pPr>
                      <a:r>
                        <a:rPr b="1" lang="en">
                          <a:solidFill>
                            <a:srgbClr val="262626"/>
                          </a:solidFill>
                          <a:latin typeface="Poppins"/>
                          <a:ea typeface="Poppins"/>
                          <a:cs typeface="Poppins"/>
                          <a:sym typeface="Poppins"/>
                        </a:rPr>
                        <a:t>AND QUESTIONS</a:t>
                      </a:r>
                      <a:endParaRPr b="1">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471675">
                <a:tc>
                  <a:txBody>
                    <a:bodyPr/>
                    <a:lstStyle/>
                    <a:p>
                      <a:pPr indent="0" lvl="0" marL="0" rtl="0" algn="l">
                        <a:spcBef>
                          <a:spcPts val="0"/>
                        </a:spcBef>
                        <a:spcAft>
                          <a:spcPts val="0"/>
                        </a:spcAft>
                        <a:buNone/>
                      </a:pPr>
                      <a:r>
                        <a:rPr b="1" lang="en" sz="1700">
                          <a:latin typeface="Poppins"/>
                          <a:ea typeface="Poppins"/>
                          <a:cs typeface="Poppins"/>
                          <a:sym typeface="Poppins"/>
                        </a:rPr>
                        <a:t>Community Assets</a:t>
                      </a:r>
                      <a:endParaRPr b="1" sz="17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latin typeface="Poppins"/>
                          <a:ea typeface="Poppins"/>
                          <a:cs typeface="Poppins"/>
                          <a:sym typeface="Poppins"/>
                        </a:rPr>
                        <a:t>The unique strengths that students’ families and extended communities have and can contribute (e.g., language, culture, traditions, resources, etc.)</a:t>
                      </a:r>
                      <a:endParaRPr sz="17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solidFill>
                          <a:srgbClr val="262626"/>
                        </a:solidFill>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471675">
                <a:tc>
                  <a:txBody>
                    <a:bodyPr/>
                    <a:lstStyle/>
                    <a:p>
                      <a:pPr indent="0" lvl="0" marL="0" rtl="0" algn="l">
                        <a:spcBef>
                          <a:spcPts val="0"/>
                        </a:spcBef>
                        <a:spcAft>
                          <a:spcPts val="0"/>
                        </a:spcAft>
                        <a:buNone/>
                      </a:pPr>
                      <a:r>
                        <a:rPr b="1" lang="en" sz="1700">
                          <a:latin typeface="Poppins"/>
                          <a:ea typeface="Poppins"/>
                          <a:cs typeface="Poppins"/>
                          <a:sym typeface="Poppins"/>
                        </a:rPr>
                        <a:t>Digital Divide</a:t>
                      </a:r>
                      <a:endParaRPr b="1" sz="17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latin typeface="Poppins"/>
                          <a:ea typeface="Poppins"/>
                          <a:cs typeface="Poppins"/>
                          <a:sym typeface="Poppins"/>
                        </a:rPr>
                        <a:t>The disparities that can sometimes exist between the technology available to students in their homes vs. in their schools</a:t>
                      </a:r>
                      <a:endParaRPr sz="17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solidFill>
                          <a:srgbClr val="262626"/>
                        </a:solidFill>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1371" name="Google Shape;1371;p69">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2" name="Google Shape;1372;p69">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3" name="Google Shape;1373;p69">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4" name="Google Shape;1374;p69">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5" name="Google Shape;1375;p69">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6" name="Google Shape;1376;p69">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7" name="Google Shape;1377;p69">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8" name="Google Shape;1378;p69">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7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555"/>
              <a:t>Activity 2.8.1 - S</a:t>
            </a:r>
            <a:r>
              <a:rPr lang="en" sz="3555"/>
              <a:t>elf-Assess Family Engagement Practices</a:t>
            </a:r>
            <a:endParaRPr sz="3555"/>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84" name="Google Shape;1384;p70"/>
          <p:cNvSpPr txBox="1"/>
          <p:nvPr>
            <p:ph idx="1" type="body"/>
          </p:nvPr>
        </p:nvSpPr>
        <p:spPr>
          <a:xfrm>
            <a:off x="422450" y="1368525"/>
            <a:ext cx="6514500" cy="125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r>
              <a:rPr i="1" lang="en">
                <a:solidFill>
                  <a:schemeClr val="hlink"/>
                </a:solidFill>
              </a:rPr>
              <a:t>:</a:t>
            </a:r>
            <a:endParaRPr i="1">
              <a:solidFill>
                <a:schemeClr val="hlink"/>
              </a:solidFill>
            </a:endParaRPr>
          </a:p>
          <a:p>
            <a:pPr indent="0" lvl="0" marL="0" rtl="0" algn="l">
              <a:lnSpc>
                <a:spcPct val="80000"/>
              </a:lnSpc>
              <a:spcBef>
                <a:spcPts val="0"/>
              </a:spcBef>
              <a:spcAft>
                <a:spcPts val="0"/>
              </a:spcAft>
              <a:buClr>
                <a:schemeClr val="hlink"/>
              </a:buClr>
              <a:buSzPts val="852"/>
              <a:buFont typeface="Arial"/>
              <a:buNone/>
            </a:pPr>
            <a:r>
              <a:rPr i="1" lang="en" sz="1700">
                <a:solidFill>
                  <a:schemeClr val="hlink"/>
                </a:solidFill>
              </a:rPr>
              <a:t>INSTRUCTIONS: </a:t>
            </a:r>
            <a:endParaRPr i="1" sz="1700">
              <a:solidFill>
                <a:schemeClr val="hlink"/>
              </a:solidFill>
            </a:endParaRPr>
          </a:p>
          <a:p>
            <a:pPr indent="-336550" lvl="0" marL="457200" rtl="0" algn="l">
              <a:lnSpc>
                <a:spcPct val="80000"/>
              </a:lnSpc>
              <a:spcBef>
                <a:spcPts val="0"/>
              </a:spcBef>
              <a:spcAft>
                <a:spcPts val="0"/>
              </a:spcAft>
              <a:buClr>
                <a:schemeClr val="hlink"/>
              </a:buClr>
              <a:buSzPts val="1700"/>
              <a:buChar char="●"/>
            </a:pPr>
            <a:r>
              <a:rPr lang="en" sz="1700">
                <a:solidFill>
                  <a:schemeClr val="hlink"/>
                </a:solidFill>
              </a:rPr>
              <a:t>Self-assess your or your school’s family engagement practices by </a:t>
            </a:r>
            <a:r>
              <a:rPr lang="en" sz="1700">
                <a:solidFill>
                  <a:schemeClr val="hlink"/>
                </a:solidFill>
                <a:highlight>
                  <a:schemeClr val="accent4"/>
                </a:highlight>
              </a:rPr>
              <a:t>highlighting</a:t>
            </a:r>
            <a:r>
              <a:rPr lang="en" sz="1700">
                <a:solidFill>
                  <a:schemeClr val="hlink"/>
                </a:solidFill>
              </a:rPr>
              <a:t> or </a:t>
            </a:r>
            <a:r>
              <a:rPr b="1" lang="en" sz="1700">
                <a:solidFill>
                  <a:schemeClr val="hlink"/>
                </a:solidFill>
              </a:rPr>
              <a:t>bolding</a:t>
            </a:r>
            <a:r>
              <a:rPr lang="en" sz="1700">
                <a:solidFill>
                  <a:schemeClr val="hlink"/>
                </a:solidFill>
              </a:rPr>
              <a:t> your response. </a:t>
            </a:r>
            <a:r>
              <a:rPr lang="en">
                <a:solidFill>
                  <a:schemeClr val="hlink"/>
                </a:solidFill>
              </a:rPr>
              <a:t> </a:t>
            </a:r>
            <a:endParaRPr>
              <a:solidFill>
                <a:schemeClr val="hlink"/>
              </a:solidFill>
            </a:endParaRPr>
          </a:p>
        </p:txBody>
      </p:sp>
      <p:sp>
        <p:nvSpPr>
          <p:cNvPr id="1385" name="Google Shape;1385;p70">
            <a:hlinkClick/>
          </p:cNvPr>
          <p:cNvSpPr txBox="1"/>
          <p:nvPr/>
        </p:nvSpPr>
        <p:spPr>
          <a:xfrm rot="5400000">
            <a:off x="6492700" y="-6774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86" name="Google Shape;1386;p70">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7" name="Google Shape;1387;p70">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8" name="Google Shape;1388;p70">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9" name="Google Shape;1389;p70">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0" name="Google Shape;1390;p70">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1" name="Google Shape;1391;p70">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2" name="Google Shape;1392;p70">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93" name="Google Shape;1393;p70">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94" name="Google Shape;1394;p70"/>
          <p:cNvGraphicFramePr/>
          <p:nvPr/>
        </p:nvGraphicFramePr>
        <p:xfrm>
          <a:off x="216900" y="2826225"/>
          <a:ext cx="3000000" cy="3000000"/>
        </p:xfrm>
        <a:graphic>
          <a:graphicData uri="http://schemas.openxmlformats.org/drawingml/2006/table">
            <a:tbl>
              <a:tblPr>
                <a:noFill/>
                <a:tableStyleId>{48DB6E27-DFF5-402F-87BE-2395D4C3F5C3}</a:tableStyleId>
              </a:tblPr>
              <a:tblGrid>
                <a:gridCol w="2666775"/>
                <a:gridCol w="1422925"/>
                <a:gridCol w="1422925"/>
                <a:gridCol w="1422925"/>
              </a:tblGrid>
              <a:tr h="389700">
                <a:tc>
                  <a:txBody>
                    <a:bodyPr/>
                    <a:lstStyle/>
                    <a:p>
                      <a:pPr indent="0" lvl="0" marL="0" rtl="0" algn="ctr">
                        <a:spcBef>
                          <a:spcPts val="0"/>
                        </a:spcBef>
                        <a:spcAft>
                          <a:spcPts val="0"/>
                        </a:spcAft>
                        <a:buNone/>
                      </a:pPr>
                      <a:r>
                        <a:t/>
                      </a:r>
                      <a:endParaRPr b="1" sz="800">
                        <a:latin typeface="Caveat"/>
                        <a:ea typeface="Caveat"/>
                        <a:cs typeface="Caveat"/>
                        <a:sym typeface="Caveat"/>
                      </a:endParaRPr>
                    </a:p>
                    <a:p>
                      <a:pPr indent="0" lvl="0" marL="0" rtl="0" algn="ctr">
                        <a:spcBef>
                          <a:spcPts val="0"/>
                        </a:spcBef>
                        <a:spcAft>
                          <a:spcPts val="0"/>
                        </a:spcAft>
                        <a:buNone/>
                      </a:pPr>
                      <a:r>
                        <a:rPr b="1" lang="en" sz="2300">
                          <a:latin typeface="Caveat"/>
                          <a:ea typeface="Caveat"/>
                          <a:cs typeface="Caveat"/>
                          <a:sym typeface="Caveat"/>
                        </a:rPr>
                        <a:t>Practice</a:t>
                      </a:r>
                      <a:endParaRPr b="1" sz="2300">
                        <a:latin typeface="Caveat"/>
                        <a:ea typeface="Caveat"/>
                        <a:cs typeface="Caveat"/>
                        <a:sym typeface="Caveat"/>
                      </a:endParaRPr>
                    </a:p>
                    <a:p>
                      <a:pPr indent="0" lvl="0" marL="0" rtl="0" algn="ctr">
                        <a:spcBef>
                          <a:spcPts val="0"/>
                        </a:spcBef>
                        <a:spcAft>
                          <a:spcPts val="0"/>
                        </a:spcAft>
                        <a:buNone/>
                      </a:pPr>
                      <a:r>
                        <a:t/>
                      </a:r>
                      <a:endParaRPr b="1" sz="800">
                        <a:latin typeface="Caveat"/>
                        <a:ea typeface="Caveat"/>
                        <a:cs typeface="Caveat"/>
                        <a:sym typeface="Caveat"/>
                      </a:endParaRPr>
                    </a:p>
                  </a:txBody>
                  <a:tcPr marT="63500" marB="63500" marR="63500" marL="63500">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tcPr>
                </a:tc>
                <a:tc gridSpan="3">
                  <a:txBody>
                    <a:bodyPr/>
                    <a:lstStyle/>
                    <a:p>
                      <a:pPr indent="0" lvl="0" marL="0" rtl="0" algn="ctr">
                        <a:spcBef>
                          <a:spcPts val="0"/>
                        </a:spcBef>
                        <a:spcAft>
                          <a:spcPts val="0"/>
                        </a:spcAft>
                        <a:buNone/>
                      </a:pPr>
                      <a:r>
                        <a:t/>
                      </a:r>
                      <a:endParaRPr b="1" sz="800">
                        <a:latin typeface="Caveat"/>
                        <a:ea typeface="Caveat"/>
                        <a:cs typeface="Caveat"/>
                        <a:sym typeface="Caveat"/>
                      </a:endParaRPr>
                    </a:p>
                    <a:p>
                      <a:pPr indent="0" lvl="0" marL="0" rtl="0" algn="ctr">
                        <a:spcBef>
                          <a:spcPts val="0"/>
                        </a:spcBef>
                        <a:spcAft>
                          <a:spcPts val="0"/>
                        </a:spcAft>
                        <a:buNone/>
                      </a:pPr>
                      <a:r>
                        <a:rPr b="1" lang="en" sz="2300">
                          <a:latin typeface="Caveat"/>
                          <a:ea typeface="Caveat"/>
                          <a:cs typeface="Caveat"/>
                          <a:sym typeface="Caveat"/>
                        </a:rPr>
                        <a:t>Extent of Implementation </a:t>
                      </a:r>
                      <a:endParaRPr b="1" sz="2300">
                        <a:latin typeface="Caveat"/>
                        <a:ea typeface="Caveat"/>
                        <a:cs typeface="Caveat"/>
                        <a:sym typeface="Caveat"/>
                      </a:endParaRPr>
                    </a:p>
                  </a:txBody>
                  <a:tcPr marT="63500" marB="63500" marR="63500" marL="63500">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tcPr>
                </a:tc>
                <a:tc hMerge="1"/>
                <a:tc hMerge="1"/>
              </a:tr>
              <a:tr h="531875">
                <a:tc>
                  <a:txBody>
                    <a:bodyPr/>
                    <a:lstStyle/>
                    <a:p>
                      <a:pPr indent="0" lvl="0" marL="0" rtl="0" algn="l">
                        <a:spcBef>
                          <a:spcPts val="0"/>
                        </a:spcBef>
                        <a:spcAft>
                          <a:spcPts val="0"/>
                        </a:spcAft>
                        <a:buNone/>
                      </a:pPr>
                      <a:r>
                        <a:rPr lang="en" sz="1500">
                          <a:latin typeface="Poppins"/>
                          <a:ea typeface="Poppins"/>
                          <a:cs typeface="Poppins"/>
                          <a:sym typeface="Poppins"/>
                        </a:rPr>
                        <a:t>Communicate academic expectations</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Rarely</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Sometimes</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Often</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531875">
                <a:tc>
                  <a:txBody>
                    <a:bodyPr/>
                    <a:lstStyle/>
                    <a:p>
                      <a:pPr indent="0" lvl="0" marL="0" rtl="0" algn="l">
                        <a:spcBef>
                          <a:spcPts val="0"/>
                        </a:spcBef>
                        <a:spcAft>
                          <a:spcPts val="0"/>
                        </a:spcAft>
                        <a:buNone/>
                      </a:pPr>
                      <a:r>
                        <a:rPr lang="en" sz="1500">
                          <a:latin typeface="Poppins"/>
                          <a:ea typeface="Poppins"/>
                          <a:cs typeface="Poppins"/>
                          <a:sym typeface="Poppins"/>
                        </a:rPr>
                        <a:t>Provide progress reports on both academics and behavior</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Rarely</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Sometimes</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Often</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r>
              <a:tr h="589475">
                <a:tc>
                  <a:txBody>
                    <a:bodyPr/>
                    <a:lstStyle/>
                    <a:p>
                      <a:pPr indent="0" lvl="0" marL="0" rtl="0" algn="l">
                        <a:spcBef>
                          <a:spcPts val="0"/>
                        </a:spcBef>
                        <a:spcAft>
                          <a:spcPts val="0"/>
                        </a:spcAft>
                        <a:buNone/>
                      </a:pPr>
                      <a:r>
                        <a:rPr lang="en" sz="1500">
                          <a:latin typeface="Poppins"/>
                          <a:ea typeface="Poppins"/>
                          <a:cs typeface="Poppins"/>
                          <a:sym typeface="Poppins"/>
                        </a:rPr>
                        <a:t>Seek ways to learn more about families’ cultures and strengths</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Rarely</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Sometimes</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Often</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alpha val="0"/>
                        </a:schemeClr>
                      </a:solidFill>
                      <a:prstDash val="solid"/>
                      <a:round/>
                      <a:headEnd len="sm" w="sm" type="none"/>
                      <a:tailEnd len="sm" w="sm" type="none"/>
                    </a:lnB>
                  </a:tcPr>
                </a:tc>
              </a:tr>
              <a:tr h="531875">
                <a:tc>
                  <a:txBody>
                    <a:bodyPr/>
                    <a:lstStyle/>
                    <a:p>
                      <a:pPr indent="0" lvl="0" marL="0" rtl="0" algn="l">
                        <a:spcBef>
                          <a:spcPts val="0"/>
                        </a:spcBef>
                        <a:spcAft>
                          <a:spcPts val="0"/>
                        </a:spcAft>
                        <a:buNone/>
                      </a:pPr>
                      <a:r>
                        <a:rPr lang="en" sz="1500">
                          <a:latin typeface="Poppins"/>
                          <a:ea typeface="Poppins"/>
                          <a:cs typeface="Poppins"/>
                          <a:sym typeface="Poppins"/>
                        </a:rPr>
                        <a:t>Solicit feedback from families (providing insight on student’s personality, character, strengths, challenges, etc.)</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Rarely</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alpha val="0"/>
                        </a:schemeClr>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Sometimes</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alpha val="0"/>
                        </a:schemeClr>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Often</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alpha val="0"/>
                        </a:schemeClr>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r>
              <a:tr h="531875">
                <a:tc>
                  <a:txBody>
                    <a:bodyPr/>
                    <a:lstStyle/>
                    <a:p>
                      <a:pPr indent="0" lvl="0" marL="0" rtl="0" algn="l">
                        <a:spcBef>
                          <a:spcPts val="0"/>
                        </a:spcBef>
                        <a:spcAft>
                          <a:spcPts val="0"/>
                        </a:spcAft>
                        <a:buNone/>
                      </a:pPr>
                      <a:r>
                        <a:rPr lang="en" sz="1500">
                          <a:latin typeface="Poppins"/>
                          <a:ea typeface="Poppins"/>
                          <a:cs typeface="Poppins"/>
                          <a:sym typeface="Poppins"/>
                        </a:rPr>
                        <a:t>Invite families to co-create and/or contribute to the curriculum</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Rarely</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Sometimes</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Often</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alpha val="0"/>
                        </a:schemeClr>
                      </a:solidFill>
                      <a:prstDash val="solid"/>
                      <a:round/>
                      <a:headEnd len="sm" w="sm" type="none"/>
                      <a:tailEnd len="sm" w="sm" type="none"/>
                    </a:lnB>
                  </a:tcPr>
                </a:tc>
              </a:tr>
              <a:tr h="531875">
                <a:tc>
                  <a:txBody>
                    <a:bodyPr/>
                    <a:lstStyle/>
                    <a:p>
                      <a:pPr indent="0" lvl="0" marL="0" rtl="0" algn="l">
                        <a:spcBef>
                          <a:spcPts val="0"/>
                        </a:spcBef>
                        <a:spcAft>
                          <a:spcPts val="0"/>
                        </a:spcAft>
                        <a:buNone/>
                      </a:pPr>
                      <a:r>
                        <a:rPr lang="en" sz="1500">
                          <a:latin typeface="Poppins"/>
                          <a:ea typeface="Poppins"/>
                          <a:cs typeface="Poppins"/>
                          <a:sym typeface="Poppins"/>
                        </a:rPr>
                        <a:t>Check in with families on a regular basis (weekly, biweekly or monthly) to share &amp; receive updates</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Rarely</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alpha val="0"/>
                        </a:schemeClr>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Sometimes</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alpha val="0"/>
                        </a:schemeClr>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500">
                          <a:latin typeface="Poppins"/>
                          <a:ea typeface="Poppins"/>
                          <a:cs typeface="Poppins"/>
                          <a:sym typeface="Poppins"/>
                        </a:rPr>
                        <a:t>Often</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alpha val="0"/>
                        </a:schemeClr>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4"/>
                    </a:solidFill>
                  </a:tcPr>
                </a:tc>
              </a:tr>
              <a:tr h="597450">
                <a:tc>
                  <a:txBody>
                    <a:bodyPr/>
                    <a:lstStyle/>
                    <a:p>
                      <a:pPr indent="0" lvl="0" marL="0" rtl="0" algn="l">
                        <a:spcBef>
                          <a:spcPts val="0"/>
                        </a:spcBef>
                        <a:spcAft>
                          <a:spcPts val="0"/>
                        </a:spcAft>
                        <a:buNone/>
                      </a:pPr>
                      <a:r>
                        <a:rPr lang="en" sz="1500">
                          <a:latin typeface="Poppins"/>
                          <a:ea typeface="Poppins"/>
                          <a:cs typeface="Poppins"/>
                          <a:sym typeface="Poppins"/>
                        </a:rPr>
                        <a:t>Provide messaging in the home language</a:t>
                      </a:r>
                      <a:endParaRPr sz="1500">
                        <a:latin typeface="Poppins"/>
                        <a:ea typeface="Poppins"/>
                        <a:cs typeface="Poppins"/>
                        <a:sym typeface="Poppins"/>
                      </a:endParaRPr>
                    </a:p>
                  </a:txBody>
                  <a:tcPr marT="63500" marB="63500" marR="63500" marL="63500">
                    <a:lnL cap="flat" cmpd="sng" w="28575">
                      <a:solidFill>
                        <a:schemeClr val="accent4"/>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Rarely</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Sometimes</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alpha val="0"/>
                        </a:schemeClr>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oppins"/>
                          <a:ea typeface="Poppins"/>
                          <a:cs typeface="Poppins"/>
                          <a:sym typeface="Poppins"/>
                        </a:rPr>
                        <a:t>Often</a:t>
                      </a:r>
                      <a:endParaRPr sz="1500">
                        <a:latin typeface="Poppins"/>
                        <a:ea typeface="Poppins"/>
                        <a:cs typeface="Poppins"/>
                        <a:sym typeface="Poppins"/>
                      </a:endParaRPr>
                    </a:p>
                  </a:txBody>
                  <a:tcPr marT="63500" marB="63500" marR="63500" marL="63500">
                    <a:lnL cap="flat" cmpd="sng" w="28575">
                      <a:solidFill>
                        <a:schemeClr val="accent4">
                          <a:alpha val="0"/>
                        </a:schemeClr>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7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2.8.2 - </a:t>
            </a:r>
            <a:r>
              <a:rPr lang="en"/>
              <a:t>Introductory Letter to Families</a:t>
            </a:r>
            <a:endParaRPr/>
          </a:p>
        </p:txBody>
      </p:sp>
      <p:sp>
        <p:nvSpPr>
          <p:cNvPr id="1400" name="Google Shape;1400;p71"/>
          <p:cNvSpPr txBox="1"/>
          <p:nvPr>
            <p:ph idx="1" type="body"/>
          </p:nvPr>
        </p:nvSpPr>
        <p:spPr>
          <a:xfrm>
            <a:off x="374550" y="1521100"/>
            <a:ext cx="6617700" cy="2723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a:t>ENGAGE: Activate Prior Knowledge</a:t>
            </a:r>
            <a:endParaRPr/>
          </a:p>
          <a:p>
            <a:pPr indent="0" lvl="0" marL="0" rtl="0" algn="l">
              <a:lnSpc>
                <a:spcPct val="80000"/>
              </a:lnSpc>
              <a:spcBef>
                <a:spcPts val="0"/>
              </a:spcBef>
              <a:spcAft>
                <a:spcPts val="0"/>
              </a:spcAft>
              <a:buSzPts val="852"/>
              <a:buNone/>
            </a:pPr>
            <a:r>
              <a:t/>
            </a:r>
            <a:endParaRPr/>
          </a:p>
          <a:p>
            <a:pPr indent="0" lvl="0" marL="0" rtl="0" algn="l">
              <a:lnSpc>
                <a:spcPct val="80000"/>
              </a:lnSpc>
              <a:spcBef>
                <a:spcPts val="0"/>
              </a:spcBef>
              <a:spcAft>
                <a:spcPts val="0"/>
              </a:spcAft>
              <a:buSzPts val="852"/>
              <a:buNone/>
            </a:pPr>
            <a:r>
              <a:rPr i="1" lang="en">
                <a:solidFill>
                  <a:schemeClr val="hlink"/>
                </a:solidFill>
              </a:rPr>
              <a:t>INSTRUCTIONS: </a:t>
            </a:r>
            <a:endParaRPr i="1">
              <a:solidFill>
                <a:schemeClr val="hlink"/>
              </a:solidFill>
            </a:endParaRPr>
          </a:p>
          <a:p>
            <a:pPr indent="-349250" lvl="0" marL="457200" rtl="0" algn="l">
              <a:lnSpc>
                <a:spcPct val="80000"/>
              </a:lnSpc>
              <a:spcBef>
                <a:spcPts val="0"/>
              </a:spcBef>
              <a:spcAft>
                <a:spcPts val="0"/>
              </a:spcAft>
              <a:buClr>
                <a:schemeClr val="hlink"/>
              </a:buClr>
              <a:buSzPts val="1900"/>
              <a:buChar char="●"/>
            </a:pPr>
            <a:r>
              <a:rPr i="1" lang="en">
                <a:solidFill>
                  <a:schemeClr val="hlink"/>
                </a:solidFill>
              </a:rPr>
              <a:t>On the following page</a:t>
            </a:r>
            <a:r>
              <a:rPr lang="en">
                <a:solidFill>
                  <a:schemeClr val="hlink"/>
                </a:solidFill>
              </a:rPr>
              <a:t>, draft a letter to families that introduces yourself and (1) articulates the various ways that they can participate in their child’s learning and (2) how you will communicate with families. </a:t>
            </a:r>
            <a:endParaRPr>
              <a:solidFill>
                <a:schemeClr val="hlink"/>
              </a:solidFill>
            </a:endParaRPr>
          </a:p>
          <a:p>
            <a:pPr indent="-349250" lvl="0" marL="457200" rtl="0" algn="l">
              <a:lnSpc>
                <a:spcPct val="80000"/>
              </a:lnSpc>
              <a:spcBef>
                <a:spcPts val="0"/>
              </a:spcBef>
              <a:spcAft>
                <a:spcPts val="0"/>
              </a:spcAft>
              <a:buClr>
                <a:schemeClr val="hlink"/>
              </a:buClr>
              <a:buSzPts val="1900"/>
              <a:buChar char="●"/>
            </a:pPr>
            <a:r>
              <a:rPr lang="en">
                <a:solidFill>
                  <a:schemeClr val="hlink"/>
                </a:solidFill>
              </a:rPr>
              <a:t>Feel free to use the examples below in your letter in addition to your own ideas.</a:t>
            </a:r>
            <a:endParaRPr>
              <a:solidFill>
                <a:schemeClr val="hlink"/>
              </a:solidFill>
            </a:endParaRPr>
          </a:p>
          <a:p>
            <a:pPr indent="0" lvl="0" marL="457200" rtl="0" algn="l">
              <a:lnSpc>
                <a:spcPct val="80000"/>
              </a:lnSpc>
              <a:spcBef>
                <a:spcPts val="0"/>
              </a:spcBef>
              <a:spcAft>
                <a:spcPts val="0"/>
              </a:spcAft>
              <a:buNone/>
            </a:pPr>
            <a:r>
              <a:rPr lang="en" sz="1600">
                <a:solidFill>
                  <a:schemeClr val="hlink"/>
                </a:solidFill>
              </a:rPr>
              <a:t> </a:t>
            </a:r>
            <a:endParaRPr sz="1600">
              <a:solidFill>
                <a:schemeClr val="hlink"/>
              </a:solidFill>
            </a:endParaRPr>
          </a:p>
        </p:txBody>
      </p:sp>
      <p:sp>
        <p:nvSpPr>
          <p:cNvPr id="1401" name="Google Shape;1401;p71">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2" name="Google Shape;1402;p71">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3" name="Google Shape;1403;p71">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4" name="Google Shape;1404;p71">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5" name="Google Shape;1405;p71">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6" name="Google Shape;1406;p71">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7" name="Google Shape;1407;p71">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8" name="Google Shape;1408;p71">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9" name="Google Shape;1409;p7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graphicFrame>
        <p:nvGraphicFramePr>
          <p:cNvPr id="1410" name="Google Shape;1410;p71"/>
          <p:cNvGraphicFramePr/>
          <p:nvPr/>
        </p:nvGraphicFramePr>
        <p:xfrm>
          <a:off x="336450" y="4244800"/>
          <a:ext cx="3000000" cy="3000000"/>
        </p:xfrm>
        <a:graphic>
          <a:graphicData uri="http://schemas.openxmlformats.org/drawingml/2006/table">
            <a:tbl>
              <a:tblPr>
                <a:noFill/>
                <a:tableStyleId>{48DB6E27-DFF5-402F-87BE-2395D4C3F5C3}</a:tableStyleId>
              </a:tblPr>
              <a:tblGrid>
                <a:gridCol w="3346950"/>
                <a:gridCol w="3346950"/>
              </a:tblGrid>
              <a:tr h="266700">
                <a:tc gridSpan="2">
                  <a:txBody>
                    <a:bodyPr/>
                    <a:lstStyle/>
                    <a:p>
                      <a:pPr indent="0" lvl="0" marL="0" rtl="0" algn="ctr">
                        <a:spcBef>
                          <a:spcPts val="0"/>
                        </a:spcBef>
                        <a:spcAft>
                          <a:spcPts val="0"/>
                        </a:spcAft>
                        <a:buNone/>
                      </a:pPr>
                      <a:r>
                        <a:rPr b="1" lang="en" sz="2800">
                          <a:latin typeface="Caveat"/>
                          <a:ea typeface="Caveat"/>
                          <a:cs typeface="Caveat"/>
                          <a:sym typeface="Caveat"/>
                        </a:rPr>
                        <a:t>Examples</a:t>
                      </a:r>
                      <a:endParaRPr b="1" sz="2800">
                        <a:latin typeface="Caveat"/>
                        <a:ea typeface="Caveat"/>
                        <a:cs typeface="Caveat"/>
                        <a:sym typeface="Caveat"/>
                      </a:endParaRPr>
                    </a:p>
                  </a:txBody>
                  <a:tcPr marT="63500" marB="63500" marR="63500" marL="63500">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solidFill>
                      <a:schemeClr val="accent4"/>
                    </a:solidFill>
                  </a:tcPr>
                </a:tc>
                <a:tc hMerge="1"/>
              </a:tr>
              <a:tr h="12700">
                <a:tc>
                  <a:txBody>
                    <a:bodyPr/>
                    <a:lstStyle/>
                    <a:p>
                      <a:pPr indent="0" lvl="0" marL="0" rtl="0" algn="ctr">
                        <a:spcBef>
                          <a:spcPts val="0"/>
                        </a:spcBef>
                        <a:spcAft>
                          <a:spcPts val="0"/>
                        </a:spcAft>
                        <a:buNone/>
                      </a:pPr>
                      <a:r>
                        <a:rPr b="1" lang="en" sz="1600">
                          <a:latin typeface="Poppins"/>
                          <a:ea typeface="Poppins"/>
                          <a:cs typeface="Poppins"/>
                          <a:sym typeface="Poppins"/>
                        </a:rPr>
                        <a:t>Ways Families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Can Participate</a:t>
                      </a:r>
                      <a:endParaRPr b="1" sz="1600">
                        <a:latin typeface="Poppins"/>
                        <a:ea typeface="Poppins"/>
                        <a:cs typeface="Poppins"/>
                        <a:sym typeface="Poppins"/>
                      </a:endParaRPr>
                    </a:p>
                  </a:txBody>
                  <a:tcPr marT="63500" marB="63500" marR="63500" marL="63500">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600">
                          <a:latin typeface="Poppins"/>
                          <a:ea typeface="Poppins"/>
                          <a:cs typeface="Poppins"/>
                          <a:sym typeface="Poppins"/>
                        </a:rPr>
                        <a:t>Multimodal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Communication Methods</a:t>
                      </a:r>
                      <a:endParaRPr b="1" sz="1600">
                        <a:latin typeface="Poppins"/>
                        <a:ea typeface="Poppins"/>
                        <a:cs typeface="Poppins"/>
                        <a:sym typeface="Poppins"/>
                      </a:endParaRPr>
                    </a:p>
                  </a:txBody>
                  <a:tcPr marT="63500" marB="63500" marR="63500" marL="63500">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solidFill>
                      <a:srgbClr val="F3F3F3"/>
                    </a:solidFill>
                  </a:tcPr>
                </a:tc>
              </a:tr>
              <a:tr h="12700">
                <a:tc>
                  <a:txBody>
                    <a:bodyPr/>
                    <a:lstStyle/>
                    <a:p>
                      <a:pPr indent="0" lvl="0" marL="0" rtl="0" algn="l">
                        <a:spcBef>
                          <a:spcPts val="0"/>
                        </a:spcBef>
                        <a:spcAft>
                          <a:spcPts val="0"/>
                        </a:spcAft>
                        <a:buNone/>
                      </a:pPr>
                      <a:r>
                        <a:rPr lang="en" sz="1600">
                          <a:latin typeface="Poppins"/>
                          <a:ea typeface="Poppins"/>
                          <a:cs typeface="Poppins"/>
                          <a:sym typeface="Poppins"/>
                        </a:rPr>
                        <a:t>Volunteer in the classroom</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Group text</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762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600">
                          <a:latin typeface="Poppins"/>
                          <a:ea typeface="Poppins"/>
                          <a:cs typeface="Poppins"/>
                          <a:sym typeface="Poppins"/>
                        </a:rPr>
                        <a:t>Check for homework completion</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u="sng">
                          <a:solidFill>
                            <a:srgbClr val="1155CC"/>
                          </a:solidFill>
                          <a:latin typeface="Poppins"/>
                          <a:ea typeface="Poppins"/>
                          <a:cs typeface="Poppins"/>
                          <a:sym typeface="Poppins"/>
                          <a:hlinkClick r:id="rId11">
                            <a:extLst>
                              <a:ext uri="{A12FA001-AC4F-418D-AE19-62706E023703}">
                                <ahyp:hlinkClr val="tx"/>
                              </a:ext>
                            </a:extLst>
                          </a:hlinkClick>
                        </a:rPr>
                        <a:t>Class Dojo app</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600">
                          <a:latin typeface="Poppins"/>
                          <a:ea typeface="Poppins"/>
                          <a:cs typeface="Poppins"/>
                          <a:sym typeface="Poppins"/>
                        </a:rPr>
                        <a:t>Reviewing grades online</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u="sng">
                          <a:solidFill>
                            <a:srgbClr val="1155CC"/>
                          </a:solidFill>
                          <a:latin typeface="Poppins"/>
                          <a:ea typeface="Poppins"/>
                          <a:cs typeface="Poppins"/>
                          <a:sym typeface="Poppins"/>
                          <a:hlinkClick r:id="rId12">
                            <a:extLst>
                              <a:ext uri="{A12FA001-AC4F-418D-AE19-62706E023703}">
                                <ahyp:hlinkClr val="tx"/>
                              </a:ext>
                            </a:extLst>
                          </a:hlinkClick>
                        </a:rPr>
                        <a:t>Google Site</a:t>
                      </a:r>
                      <a:r>
                        <a:rPr lang="en" sz="1600">
                          <a:latin typeface="Poppins"/>
                          <a:ea typeface="Poppins"/>
                          <a:cs typeface="Poppins"/>
                          <a:sym typeface="Poppins"/>
                        </a:rPr>
                        <a:t> (private website)</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600">
                          <a:latin typeface="Poppins"/>
                          <a:ea typeface="Poppins"/>
                          <a:cs typeface="Poppins"/>
                          <a:sym typeface="Poppins"/>
                        </a:rPr>
                        <a:t>Attend PTA meetings</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u="sng">
                          <a:solidFill>
                            <a:srgbClr val="1155CC"/>
                          </a:solidFill>
                          <a:latin typeface="Poppins"/>
                          <a:ea typeface="Poppins"/>
                          <a:cs typeface="Poppins"/>
                          <a:sym typeface="Poppins"/>
                          <a:hlinkClick r:id="rId13">
                            <a:extLst>
                              <a:ext uri="{A12FA001-AC4F-418D-AE19-62706E023703}">
                                <ahyp:hlinkClr val="tx"/>
                              </a:ext>
                            </a:extLst>
                          </a:hlinkClick>
                        </a:rPr>
                        <a:t>Google Group</a:t>
                      </a:r>
                      <a:r>
                        <a:rPr lang="en" sz="1600">
                          <a:latin typeface="Poppins"/>
                          <a:ea typeface="Poppins"/>
                          <a:cs typeface="Poppins"/>
                          <a:sym typeface="Poppins"/>
                        </a:rPr>
                        <a:t> (private listserv)</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600">
                          <a:latin typeface="Poppins"/>
                          <a:ea typeface="Poppins"/>
                          <a:cs typeface="Poppins"/>
                          <a:sym typeface="Poppins"/>
                        </a:rPr>
                        <a:t>Co-create curriculum </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Mailed h</a:t>
                      </a:r>
                      <a:r>
                        <a:rPr lang="en" sz="1600">
                          <a:latin typeface="Poppins"/>
                          <a:ea typeface="Poppins"/>
                          <a:cs typeface="Poppins"/>
                          <a:sym typeface="Poppins"/>
                        </a:rPr>
                        <a:t>ard copy </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600">
                          <a:latin typeface="Poppins"/>
                          <a:ea typeface="Poppins"/>
                          <a:cs typeface="Poppins"/>
                          <a:sym typeface="Poppins"/>
                        </a:rPr>
                        <a:t>Read weekly/monthly newsletter</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Email</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600">
                          <a:latin typeface="Poppins"/>
                          <a:ea typeface="Poppins"/>
                          <a:cs typeface="Poppins"/>
                          <a:sym typeface="Poppins"/>
                        </a:rPr>
                        <a:t>Family</a:t>
                      </a:r>
                      <a:r>
                        <a:rPr lang="en" sz="1600">
                          <a:latin typeface="Poppins"/>
                          <a:ea typeface="Poppins"/>
                          <a:cs typeface="Poppins"/>
                          <a:sym typeface="Poppins"/>
                        </a:rPr>
                        <a:t> leadership or liaison roles</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Class visit</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600">
                          <a:latin typeface="Poppins"/>
                          <a:ea typeface="Poppins"/>
                          <a:cs typeface="Poppins"/>
                          <a:sym typeface="Poppins"/>
                        </a:rPr>
                        <a:t>Policy/program co-creators</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Phone </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600">
                          <a:latin typeface="Poppins"/>
                          <a:ea typeface="Poppins"/>
                          <a:cs typeface="Poppins"/>
                          <a:sym typeface="Poppins"/>
                        </a:rPr>
                        <a:t>Family</a:t>
                      </a:r>
                      <a:r>
                        <a:rPr lang="en" sz="1600">
                          <a:latin typeface="Poppins"/>
                          <a:ea typeface="Poppins"/>
                          <a:cs typeface="Poppins"/>
                          <a:sym typeface="Poppins"/>
                        </a:rPr>
                        <a:t> organizing bodies</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Conferences </a:t>
                      </a:r>
                      <a:endParaRPr sz="1600">
                        <a:latin typeface="Poppins"/>
                        <a:ea typeface="Poppins"/>
                        <a:cs typeface="Poppins"/>
                        <a:sym typeface="Poppins"/>
                      </a:endParaRPr>
                    </a:p>
                  </a:txBody>
                  <a:tcPr marT="63500" marB="63500" marR="63500" marL="63500">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7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2.8.2 - Introductory Letter to Families (Continued)</a:t>
            </a:r>
            <a:endParaRPr/>
          </a:p>
        </p:txBody>
      </p:sp>
      <p:sp>
        <p:nvSpPr>
          <p:cNvPr id="1416" name="Google Shape;1416;p72">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7" name="Google Shape;1417;p72">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8" name="Google Shape;1418;p72">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9" name="Google Shape;1419;p72">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0" name="Google Shape;1420;p72">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1" name="Google Shape;1421;p72">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2" name="Google Shape;1422;p72">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3" name="Google Shape;1423;p72">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4" name="Google Shape;1424;p72"/>
          <p:cNvSpPr txBox="1"/>
          <p:nvPr/>
        </p:nvSpPr>
        <p:spPr>
          <a:xfrm>
            <a:off x="583350" y="1831325"/>
            <a:ext cx="6305700" cy="7803900"/>
          </a:xfrm>
          <a:prstGeom prst="rect">
            <a:avLst/>
          </a:prstGeom>
          <a:noFill/>
          <a:ln cap="flat" cmpd="sng" w="15240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Poppins"/>
                <a:ea typeface="Poppins"/>
                <a:cs typeface="Poppins"/>
                <a:sym typeface="Poppins"/>
              </a:rPr>
              <a:t>Draft I</a:t>
            </a:r>
            <a:r>
              <a:rPr lang="en" sz="1900">
                <a:latin typeface="Poppins"/>
                <a:ea typeface="Poppins"/>
                <a:cs typeface="Poppins"/>
                <a:sym typeface="Poppins"/>
              </a:rPr>
              <a:t>ntroductory</a:t>
            </a:r>
            <a:r>
              <a:rPr lang="en" sz="1900">
                <a:latin typeface="Poppins"/>
                <a:ea typeface="Poppins"/>
                <a:cs typeface="Poppins"/>
                <a:sym typeface="Poppins"/>
              </a:rPr>
              <a:t> Letter to Families:</a:t>
            </a:r>
            <a:endParaRPr sz="1900">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73"/>
          <p:cNvSpPr txBox="1"/>
          <p:nvPr>
            <p:ph type="title"/>
          </p:nvPr>
        </p:nvSpPr>
        <p:spPr>
          <a:xfrm>
            <a:off x="374550" y="322825"/>
            <a:ext cx="576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t>Activity 2.8.3 - </a:t>
            </a:r>
            <a:r>
              <a:rPr lang="en" sz="4000"/>
              <a:t>Families As Curriculum Collaborators</a:t>
            </a:r>
            <a:endParaRPr sz="4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30" name="Google Shape;1430;p73"/>
          <p:cNvSpPr txBox="1"/>
          <p:nvPr>
            <p:ph idx="1" type="body"/>
          </p:nvPr>
        </p:nvSpPr>
        <p:spPr>
          <a:xfrm>
            <a:off x="374550" y="1589875"/>
            <a:ext cx="6514500" cy="756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Char char="●"/>
            </a:pPr>
            <a:r>
              <a:rPr i="1" lang="en">
                <a:solidFill>
                  <a:schemeClr val="hlink"/>
                </a:solidFill>
              </a:rPr>
              <a:t>On the following page, </a:t>
            </a:r>
            <a:r>
              <a:rPr lang="en">
                <a:solidFill>
                  <a:schemeClr val="hlink"/>
                </a:solidFill>
              </a:rPr>
              <a:t>draft a plan for family involvement within the unit you selected in activity 2.1.3. Make sure to include communication to families about the unit and invite them to share knowledge with their learners as well as with the class more broadly.</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Be mindful of giving families choice and flexibility to contribute in multiple ways.</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Please consider the following:</a:t>
            </a:r>
            <a:endParaRPr>
              <a:solidFill>
                <a:schemeClr val="hlink"/>
              </a:solidFill>
            </a:endParaRPr>
          </a:p>
          <a:p>
            <a:pPr indent="-349250" lvl="1" marL="914400" rtl="0" algn="l">
              <a:lnSpc>
                <a:spcPct val="115000"/>
              </a:lnSpc>
              <a:spcBef>
                <a:spcPts val="0"/>
              </a:spcBef>
              <a:spcAft>
                <a:spcPts val="0"/>
              </a:spcAft>
              <a:buClr>
                <a:schemeClr val="hlink"/>
              </a:buClr>
              <a:buSzPts val="1900"/>
              <a:buChar char="○"/>
            </a:pPr>
            <a:r>
              <a:rPr lang="en" sz="1900">
                <a:solidFill>
                  <a:schemeClr val="hlink"/>
                </a:solidFill>
              </a:rPr>
              <a:t>Can presentations to families be recorded to facilitate asynchronous learning and participation?</a:t>
            </a:r>
            <a:endParaRPr sz="1900">
              <a:solidFill>
                <a:schemeClr val="hlink"/>
              </a:solidFill>
            </a:endParaRPr>
          </a:p>
          <a:p>
            <a:pPr indent="-349250" lvl="1" marL="914400" rtl="0" algn="l">
              <a:lnSpc>
                <a:spcPct val="115000"/>
              </a:lnSpc>
              <a:spcBef>
                <a:spcPts val="0"/>
              </a:spcBef>
              <a:spcAft>
                <a:spcPts val="0"/>
              </a:spcAft>
              <a:buClr>
                <a:schemeClr val="hlink"/>
              </a:buClr>
              <a:buSzPts val="1900"/>
              <a:buChar char="○"/>
            </a:pPr>
            <a:r>
              <a:rPr lang="en" sz="1900">
                <a:solidFill>
                  <a:schemeClr val="hlink"/>
                </a:solidFill>
              </a:rPr>
              <a:t>What kinds of activities can you invite parents and family members to join (e.g., cooking, art, storytelling)?</a:t>
            </a:r>
            <a:endParaRPr sz="1900">
              <a:solidFill>
                <a:schemeClr val="hlink"/>
              </a:solidFill>
            </a:endParaRPr>
          </a:p>
          <a:p>
            <a:pPr indent="-349250" lvl="1" marL="914400" rtl="0" algn="l">
              <a:lnSpc>
                <a:spcPct val="115000"/>
              </a:lnSpc>
              <a:spcBef>
                <a:spcPts val="0"/>
              </a:spcBef>
              <a:spcAft>
                <a:spcPts val="0"/>
              </a:spcAft>
              <a:buClr>
                <a:schemeClr val="hlink"/>
              </a:buClr>
              <a:buSzPts val="1900"/>
              <a:buChar char="○"/>
            </a:pPr>
            <a:r>
              <a:rPr lang="en" sz="1900">
                <a:solidFill>
                  <a:schemeClr val="hlink"/>
                </a:solidFill>
              </a:rPr>
              <a:t>How can families contribute across learning environments (i.e., remote, hybrid, etc.)?</a:t>
            </a:r>
            <a:endParaRPr sz="1900">
              <a:solidFill>
                <a:schemeClr val="hlink"/>
              </a:solidFill>
            </a:endParaRPr>
          </a:p>
          <a:p>
            <a:pPr indent="-349250" lvl="1" marL="914400" rtl="0" algn="l">
              <a:lnSpc>
                <a:spcPct val="115000"/>
              </a:lnSpc>
              <a:spcBef>
                <a:spcPts val="0"/>
              </a:spcBef>
              <a:spcAft>
                <a:spcPts val="0"/>
              </a:spcAft>
              <a:buClr>
                <a:schemeClr val="hlink"/>
              </a:buClr>
              <a:buSzPts val="1900"/>
              <a:buChar char="○"/>
            </a:pPr>
            <a:r>
              <a:rPr lang="en" sz="1900">
                <a:solidFill>
                  <a:schemeClr val="hlink"/>
                </a:solidFill>
              </a:rPr>
              <a:t>How can you support the participation of families who might be hesitant due to child care or transportation needs?</a:t>
            </a:r>
            <a:endParaRPr sz="1900">
              <a:solidFill>
                <a:schemeClr val="hlink"/>
              </a:solidFill>
            </a:endParaRPr>
          </a:p>
          <a:p>
            <a:pPr indent="0" lvl="0" marL="0" rtl="0" algn="l">
              <a:lnSpc>
                <a:spcPct val="115000"/>
              </a:lnSpc>
              <a:spcBef>
                <a:spcPts val="0"/>
              </a:spcBef>
              <a:spcAft>
                <a:spcPts val="0"/>
              </a:spcAft>
              <a:buNone/>
            </a:pPr>
            <a:r>
              <a:rPr lang="en">
                <a:solidFill>
                  <a:schemeClr val="hlink"/>
                </a:solidFill>
              </a:rPr>
              <a:t>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431" name="Google Shape;1431;p7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432" name="Google Shape;1432;p73">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3" name="Google Shape;1433;p73">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4" name="Google Shape;1434;p73">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5" name="Google Shape;1435;p73">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6" name="Google Shape;1436;p73">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7" name="Google Shape;1437;p73">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8" name="Google Shape;1438;p73">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9" name="Google Shape;1439;p73">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0" name="Google Shape;1440;p7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74"/>
          <p:cNvSpPr txBox="1"/>
          <p:nvPr>
            <p:ph type="title"/>
          </p:nvPr>
        </p:nvSpPr>
        <p:spPr>
          <a:xfrm>
            <a:off x="374550" y="322825"/>
            <a:ext cx="576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777"/>
              <a:t>Activity 2.8.3 - </a:t>
            </a:r>
            <a:r>
              <a:rPr lang="en" sz="3777"/>
              <a:t>Families As Curriculum Collaborators (Continued)</a:t>
            </a:r>
            <a:endParaRPr sz="3777"/>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46" name="Google Shape;1446;p7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447" name="Google Shape;1447;p74">
            <a:hlinkClick action="ppaction://hlinksldjump" r:id="rId4"/>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8" name="Google Shape;1448;p74">
            <a:hlinkClick action="ppaction://hlinksldjump" r:id="rId5"/>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9" name="Google Shape;1449;p74">
            <a:hlinkClick action="ppaction://hlinksldjump" r:id="rId6"/>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0" name="Google Shape;1450;p74">
            <a:hlinkClick action="ppaction://hlinksldjump" r:id="rId7"/>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1" name="Google Shape;1451;p74">
            <a:hlinkClick action="ppaction://hlinksldjump" r:id="rId8"/>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2" name="Google Shape;1452;p74">
            <a:hlinkClick action="ppaction://hlinksldjump" r:id="rId9"/>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3" name="Google Shape;1453;p74">
            <a:hlinkClick action="ppaction://hlinksldjump" r:id="rId10"/>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4" name="Google Shape;1454;p74">
            <a:hlinkClick action="ppaction://hlinksldjump" r:id="rId11"/>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5" name="Google Shape;1455;p74"/>
          <p:cNvSpPr txBox="1"/>
          <p:nvPr/>
        </p:nvSpPr>
        <p:spPr>
          <a:xfrm>
            <a:off x="583350" y="1831325"/>
            <a:ext cx="6305700" cy="7819200"/>
          </a:xfrm>
          <a:prstGeom prst="rect">
            <a:avLst/>
          </a:prstGeom>
          <a:solidFill>
            <a:schemeClr val="accent4"/>
          </a:solidFill>
          <a:ln cap="flat" cmpd="sng" w="28575">
            <a:solidFill>
              <a:srgbClr val="25252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353535"/>
                </a:solidFill>
                <a:latin typeface="Caveat"/>
                <a:ea typeface="Caveat"/>
                <a:cs typeface="Caveat"/>
                <a:sym typeface="Caveat"/>
              </a:rPr>
              <a:t>My </a:t>
            </a:r>
            <a:r>
              <a:rPr b="1" lang="en" sz="3000">
                <a:solidFill>
                  <a:srgbClr val="353535"/>
                </a:solidFill>
                <a:latin typeface="Caveat"/>
                <a:ea typeface="Caveat"/>
                <a:cs typeface="Caveat"/>
                <a:sym typeface="Caveat"/>
              </a:rPr>
              <a:t>Families As Curriculum Collaborators Plan</a:t>
            </a:r>
            <a:endParaRPr b="1" sz="3000">
              <a:solidFill>
                <a:srgbClr val="353535"/>
              </a:solidFill>
              <a:latin typeface="Caveat"/>
              <a:ea typeface="Caveat"/>
              <a:cs typeface="Caveat"/>
              <a:sym typeface="Caveat"/>
            </a:endParaRPr>
          </a:p>
          <a:p>
            <a:pPr indent="0" lvl="0" marL="0" rtl="0" algn="ctr">
              <a:spcBef>
                <a:spcPts val="0"/>
              </a:spcBef>
              <a:spcAft>
                <a:spcPts val="0"/>
              </a:spcAft>
              <a:buClr>
                <a:schemeClr val="hlink"/>
              </a:buClr>
              <a:buSzPts val="1100"/>
              <a:buFont typeface="Arial"/>
              <a:buNone/>
            </a:pPr>
            <a:r>
              <a:t/>
            </a:r>
            <a:endParaRPr b="1" sz="1800">
              <a:solidFill>
                <a:srgbClr val="353535"/>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75"/>
          <p:cNvSpPr txBox="1"/>
          <p:nvPr>
            <p:ph idx="1" type="body"/>
          </p:nvPr>
        </p:nvSpPr>
        <p:spPr>
          <a:xfrm>
            <a:off x="287975" y="980625"/>
            <a:ext cx="6705600" cy="860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hlink"/>
              </a:buClr>
              <a:buSzPts val="1100"/>
              <a:buFont typeface="Arial"/>
              <a:buNone/>
            </a:pPr>
            <a:r>
              <a:rPr b="1" lang="en" sz="1400">
                <a:solidFill>
                  <a:srgbClr val="333333"/>
                </a:solidFill>
              </a:rPr>
              <a:t>About the TALE Academy</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lang="en" sz="1400">
                <a:solidFill>
                  <a:srgbClr val="333333"/>
                </a:solidFill>
              </a:rPr>
              <a:t>The TALE Academy is a series of virtual learning experiences available to all New York State educators and offers a rich array of resources on topics related to teaching across learning environments (TALE). The TALE Academy is built upon the work New York State educators carried out during emergency remote teaching (ERT) throughout the COVID-19 pandemic and extends it toward the future. TALE invites educators to think beyond online learning to consider a broader perspective on teaching and learning that encompasses teaching across multiple environments (in-person, remote, and hybrid). </a:t>
            </a:r>
            <a:endParaRPr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b="1" lang="en" sz="1400">
                <a:solidFill>
                  <a:srgbClr val="333333"/>
                </a:solidFill>
              </a:rPr>
              <a:t>About Teaching in Remote/Hybrid Learning Environments </a:t>
            </a:r>
            <a:endParaRPr b="1"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lang="en" sz="1400">
                <a:solidFill>
                  <a:srgbClr val="333333"/>
                </a:solidFill>
              </a:rPr>
              <a:t>The TALE Academy is a part of a broader New York State Education Department (NYSED) initiative known as Teaching in Remote/Hybrid Learning Environments (TRLE). In July 2020, NYSED was </a:t>
            </a:r>
            <a:r>
              <a:rPr lang="en" sz="1400" u="sng">
                <a:solidFill>
                  <a:srgbClr val="333333"/>
                </a:solidFill>
                <a:hlinkClick r:id="rId3">
                  <a:extLst>
                    <a:ext uri="{A12FA001-AC4F-418D-AE19-62706E023703}">
                      <ahyp:hlinkClr val="tx"/>
                    </a:ext>
                  </a:extLst>
                </a:hlinkClick>
              </a:rPr>
              <a:t>awarded funding</a:t>
            </a:r>
            <a:r>
              <a:rPr lang="en" sz="1400">
                <a:solidFill>
                  <a:srgbClr val="333333"/>
                </a:solidFill>
              </a:rPr>
              <a:t> through the United States Department of Education’s </a:t>
            </a:r>
            <a:r>
              <a:rPr lang="en" sz="1400" u="sng">
                <a:solidFill>
                  <a:srgbClr val="333333"/>
                </a:solidFill>
                <a:hlinkClick r:id="rId4">
                  <a:extLst>
                    <a:ext uri="{A12FA001-AC4F-418D-AE19-62706E023703}">
                      <ahyp:hlinkClr val="tx"/>
                    </a:ext>
                  </a:extLst>
                </a:hlinkClick>
              </a:rPr>
              <a:t>Education Stabilization Fund-Rethink K-12 Education Models Grant</a:t>
            </a:r>
            <a:r>
              <a:rPr lang="en" sz="1400">
                <a:solidFill>
                  <a:srgbClr val="333333"/>
                </a:solidFill>
              </a:rPr>
              <a:t> to implement TRLE – a three-year project to build the capacity of teachers and educational leaders to effectively implement remote/hybrid learning for all students. To learn more, visit NYSED’s TRLE website: </a:t>
            </a:r>
            <a:r>
              <a:rPr lang="en" sz="1400" u="sng">
                <a:solidFill>
                  <a:srgbClr val="333333"/>
                </a:solidFill>
                <a:hlinkClick r:id="rId5">
                  <a:extLst>
                    <a:ext uri="{A12FA001-AC4F-418D-AE19-62706E023703}">
                      <ahyp:hlinkClr val="tx"/>
                    </a:ext>
                  </a:extLst>
                </a:hlinkClick>
              </a:rPr>
              <a:t>http://www.nysed.gov/trle</a:t>
            </a:r>
            <a:r>
              <a:rPr lang="en" sz="1400">
                <a:solidFill>
                  <a:srgbClr val="333333"/>
                </a:solidFill>
              </a:rPr>
              <a:t>.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b="1" lang="en" sz="1400">
                <a:solidFill>
                  <a:srgbClr val="333333"/>
                </a:solidFill>
              </a:rPr>
              <a:t>The content of the TALE Academy was produced in whole or in part with funds from Contract C014452 and does not necessarily reflect the position or policy of the New York State Education Department (NYSED), nor does mention of trade names, commercial products, or organizations imply endorsement by NYSED. In addition, NYSED, its employees, officers, and agencies make no representations as to the accuracy, completeness, currency, or suitability of the content herein and disclaim any express or implied warranty as to the same.</a:t>
            </a:r>
            <a:endParaRPr b="1" sz="1400">
              <a:solidFill>
                <a:srgbClr val="333333"/>
              </a:solidFill>
            </a:endParaRPr>
          </a:p>
          <a:p>
            <a:pPr indent="0" lvl="0" marL="0" rtl="0" algn="l">
              <a:lnSpc>
                <a:spcPct val="120000"/>
              </a:lnSpc>
              <a:spcBef>
                <a:spcPts val="800"/>
              </a:spcBef>
              <a:spcAft>
                <a:spcPts val="0"/>
              </a:spcAft>
              <a:buSzPts val="852"/>
              <a:buNone/>
            </a:pPr>
            <a:r>
              <a:t/>
            </a:r>
            <a:endParaRPr sz="1500"/>
          </a:p>
        </p:txBody>
      </p:sp>
      <p:pic>
        <p:nvPicPr>
          <p:cNvPr id="1461" name="Google Shape;1461;p75"/>
          <p:cNvPicPr preferRelativeResize="0"/>
          <p:nvPr/>
        </p:nvPicPr>
        <p:blipFill rotWithShape="1">
          <a:blip r:embed="rId6">
            <a:alphaModFix/>
          </a:blip>
          <a:srcRect b="19302" l="0" r="0" t="25875"/>
          <a:stretch/>
        </p:blipFill>
        <p:spPr>
          <a:xfrm>
            <a:off x="1794362" y="12"/>
            <a:ext cx="3692826" cy="980624"/>
          </a:xfrm>
          <a:prstGeom prst="rect">
            <a:avLst/>
          </a:prstGeom>
          <a:noFill/>
          <a:ln>
            <a:noFill/>
          </a:ln>
        </p:spPr>
      </p:pic>
      <p:pic>
        <p:nvPicPr>
          <p:cNvPr id="1462" name="Google Shape;1462;p75"/>
          <p:cNvPicPr preferRelativeResize="0"/>
          <p:nvPr/>
        </p:nvPicPr>
        <p:blipFill>
          <a:blip r:embed="rId7">
            <a:alphaModFix/>
          </a:blip>
          <a:stretch>
            <a:fillRect/>
          </a:stretch>
        </p:blipFill>
        <p:spPr>
          <a:xfrm>
            <a:off x="2065150" y="8906750"/>
            <a:ext cx="3151251" cy="799375"/>
          </a:xfrm>
          <a:prstGeom prst="rect">
            <a:avLst/>
          </a:prstGeom>
          <a:noFill/>
          <a:ln>
            <a:noFill/>
          </a:ln>
        </p:spPr>
      </p:pic>
      <p:sp>
        <p:nvSpPr>
          <p:cNvPr id="1463" name="Google Shape;1463;p75"/>
          <p:cNvSpPr txBox="1"/>
          <p:nvPr/>
        </p:nvSpPr>
        <p:spPr>
          <a:xfrm>
            <a:off x="2140775" y="9706125"/>
            <a:ext cx="30000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000">
                <a:solidFill>
                  <a:srgbClr val="333333"/>
                </a:solidFill>
                <a:latin typeface="Poppins"/>
                <a:ea typeface="Poppins"/>
                <a:cs typeface="Poppins"/>
                <a:sym typeface="Poppins"/>
              </a:rPr>
              <a:t>Slide template: </a:t>
            </a:r>
            <a:r>
              <a:rPr lang="en" sz="1000">
                <a:solidFill>
                  <a:srgbClr val="3F3F3F"/>
                </a:solidFill>
                <a:latin typeface="Poppins"/>
                <a:ea typeface="Poppins"/>
                <a:cs typeface="Poppins"/>
                <a:sym typeface="Poppins"/>
              </a:rPr>
              <a:t>slidesmania.com</a:t>
            </a:r>
            <a:endParaRPr sz="1000">
              <a:solidFill>
                <a:srgbClr val="333333"/>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3700"/>
              <a:t>Stickers</a:t>
            </a:r>
            <a:endParaRPr b="0" i="1" sz="3700">
              <a:latin typeface="Yeseva One"/>
              <a:ea typeface="Yeseva One"/>
              <a:cs typeface="Yeseva One"/>
              <a:sym typeface="Yeseva One"/>
            </a:endParaRPr>
          </a:p>
        </p:txBody>
      </p:sp>
      <p:grpSp>
        <p:nvGrpSpPr>
          <p:cNvPr id="362" name="Google Shape;362;p25"/>
          <p:cNvGrpSpPr/>
          <p:nvPr/>
        </p:nvGrpSpPr>
        <p:grpSpPr>
          <a:xfrm>
            <a:off x="3245640" y="5287275"/>
            <a:ext cx="415409" cy="1807140"/>
            <a:chOff x="3640477" y="1538105"/>
            <a:chExt cx="317203" cy="1380023"/>
          </a:xfrm>
        </p:grpSpPr>
        <p:sp>
          <p:nvSpPr>
            <p:cNvPr id="363" name="Google Shape;363;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4" name="Google Shape;364;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5" name="Google Shape;365;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6" name="Google Shape;366;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7" name="Google Shape;367;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8" name="Google Shape;368;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9" name="Google Shape;369;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0" name="Google Shape;370;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1" name="Google Shape;371;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2" name="Google Shape;372;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3" name="Google Shape;373;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4" name="Google Shape;374;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5" name="Google Shape;375;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6" name="Google Shape;376;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7" name="Google Shape;377;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8" name="Google Shape;378;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9" name="Google Shape;379;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0" name="Google Shape;380;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1" name="Google Shape;381;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2" name="Google Shape;382;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3" name="Google Shape;383;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4" name="Google Shape;384;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5" name="Google Shape;385;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6" name="Google Shape;386;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387" name="Google Shape;387;p25"/>
          <p:cNvGrpSpPr/>
          <p:nvPr/>
        </p:nvGrpSpPr>
        <p:grpSpPr>
          <a:xfrm>
            <a:off x="3759990" y="5287275"/>
            <a:ext cx="415409" cy="1807140"/>
            <a:chOff x="3640477" y="1538105"/>
            <a:chExt cx="317203" cy="1380023"/>
          </a:xfrm>
        </p:grpSpPr>
        <p:sp>
          <p:nvSpPr>
            <p:cNvPr id="388" name="Google Shape;388;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9" name="Google Shape;389;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0" name="Google Shape;390;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1" name="Google Shape;391;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2" name="Google Shape;392;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3" name="Google Shape;393;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4" name="Google Shape;394;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5" name="Google Shape;395;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6" name="Google Shape;396;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7" name="Google Shape;397;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8" name="Google Shape;398;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9" name="Google Shape;399;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0" name="Google Shape;400;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1" name="Google Shape;401;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2" name="Google Shape;402;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3" name="Google Shape;403;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4" name="Google Shape;404;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5" name="Google Shape;405;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6" name="Google Shape;406;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7" name="Google Shape;407;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8" name="Google Shape;408;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9" name="Google Shape;409;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0" name="Google Shape;410;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1" name="Google Shape;411;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12" name="Google Shape;412;p25"/>
          <p:cNvGrpSpPr/>
          <p:nvPr/>
        </p:nvGrpSpPr>
        <p:grpSpPr>
          <a:xfrm>
            <a:off x="4274340" y="5287275"/>
            <a:ext cx="415409" cy="1807140"/>
            <a:chOff x="3640477" y="1538105"/>
            <a:chExt cx="317203" cy="1380023"/>
          </a:xfrm>
        </p:grpSpPr>
        <p:sp>
          <p:nvSpPr>
            <p:cNvPr id="413" name="Google Shape;413;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4" name="Google Shape;414;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5" name="Google Shape;415;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6" name="Google Shape;416;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7" name="Google Shape;417;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8" name="Google Shape;418;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9" name="Google Shape;419;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0" name="Google Shape;420;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1" name="Google Shape;421;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2" name="Google Shape;422;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3" name="Google Shape;423;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4" name="Google Shape;424;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5" name="Google Shape;425;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6" name="Google Shape;426;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7" name="Google Shape;427;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8" name="Google Shape;428;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9" name="Google Shape;429;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0" name="Google Shape;430;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1" name="Google Shape;431;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2" name="Google Shape;432;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3" name="Google Shape;433;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4" name="Google Shape;434;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5" name="Google Shape;435;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6" name="Google Shape;436;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37" name="Google Shape;437;p25"/>
          <p:cNvGrpSpPr/>
          <p:nvPr/>
        </p:nvGrpSpPr>
        <p:grpSpPr>
          <a:xfrm>
            <a:off x="4788690" y="5287275"/>
            <a:ext cx="415409" cy="1807140"/>
            <a:chOff x="3640477" y="1538105"/>
            <a:chExt cx="317203" cy="1380023"/>
          </a:xfrm>
        </p:grpSpPr>
        <p:sp>
          <p:nvSpPr>
            <p:cNvPr id="438" name="Google Shape;438;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9" name="Google Shape;439;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0" name="Google Shape;440;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1" name="Google Shape;441;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2" name="Google Shape;442;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3" name="Google Shape;443;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4" name="Google Shape;444;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5" name="Google Shape;445;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6" name="Google Shape;446;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7" name="Google Shape;447;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8" name="Google Shape;448;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9" name="Google Shape;449;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0" name="Google Shape;450;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1" name="Google Shape;451;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2" name="Google Shape;452;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3" name="Google Shape;453;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4" name="Google Shape;454;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5" name="Google Shape;455;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6" name="Google Shape;456;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7" name="Google Shape;457;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8" name="Google Shape;458;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9" name="Google Shape;459;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0" name="Google Shape;460;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1" name="Google Shape;461;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62" name="Google Shape;462;p25"/>
          <p:cNvGrpSpPr/>
          <p:nvPr/>
        </p:nvGrpSpPr>
        <p:grpSpPr>
          <a:xfrm>
            <a:off x="5303040" y="5287275"/>
            <a:ext cx="415409" cy="1807140"/>
            <a:chOff x="3640477" y="1538105"/>
            <a:chExt cx="317203" cy="1380023"/>
          </a:xfrm>
        </p:grpSpPr>
        <p:sp>
          <p:nvSpPr>
            <p:cNvPr id="463" name="Google Shape;463;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4" name="Google Shape;464;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5" name="Google Shape;465;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6" name="Google Shape;466;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7" name="Google Shape;467;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8" name="Google Shape;468;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9" name="Google Shape;469;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0" name="Google Shape;470;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1" name="Google Shape;471;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2" name="Google Shape;472;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3" name="Google Shape;473;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4" name="Google Shape;474;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5" name="Google Shape;475;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6" name="Google Shape;476;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7" name="Google Shape;477;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8" name="Google Shape;478;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9" name="Google Shape;479;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0" name="Google Shape;480;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1" name="Google Shape;481;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2" name="Google Shape;482;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3" name="Google Shape;483;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4" name="Google Shape;484;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5" name="Google Shape;485;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6" name="Google Shape;486;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87" name="Google Shape;487;p25"/>
          <p:cNvGrpSpPr/>
          <p:nvPr/>
        </p:nvGrpSpPr>
        <p:grpSpPr>
          <a:xfrm>
            <a:off x="5817390" y="5287275"/>
            <a:ext cx="415409" cy="1807140"/>
            <a:chOff x="3640477" y="1538105"/>
            <a:chExt cx="317203" cy="1380023"/>
          </a:xfrm>
        </p:grpSpPr>
        <p:sp>
          <p:nvSpPr>
            <p:cNvPr id="488" name="Google Shape;488;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9" name="Google Shape;489;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0" name="Google Shape;490;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1" name="Google Shape;491;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2" name="Google Shape;492;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3" name="Google Shape;493;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4" name="Google Shape;494;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5" name="Google Shape;495;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6" name="Google Shape;496;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7" name="Google Shape;497;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8" name="Google Shape;498;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9" name="Google Shape;499;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0" name="Google Shape;500;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1" name="Google Shape;501;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2" name="Google Shape;502;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3" name="Google Shape;503;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4" name="Google Shape;504;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5" name="Google Shape;505;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6" name="Google Shape;506;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7" name="Google Shape;507;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8" name="Google Shape;508;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9" name="Google Shape;509;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0" name="Google Shape;510;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1" name="Google Shape;511;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512" name="Google Shape;512;p25"/>
          <p:cNvSpPr/>
          <p:nvPr/>
        </p:nvSpPr>
        <p:spPr>
          <a:xfrm>
            <a:off x="3344263"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3" name="Google Shape;513;p25"/>
          <p:cNvSpPr/>
          <p:nvPr/>
        </p:nvSpPr>
        <p:spPr>
          <a:xfrm>
            <a:off x="3957270"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4" name="Google Shape;514;p25"/>
          <p:cNvSpPr/>
          <p:nvPr/>
        </p:nvSpPr>
        <p:spPr>
          <a:xfrm>
            <a:off x="4570276"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5" name="Google Shape;515;p25"/>
          <p:cNvSpPr/>
          <p:nvPr/>
        </p:nvSpPr>
        <p:spPr>
          <a:xfrm>
            <a:off x="5183282"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6" name="Google Shape;516;p25"/>
          <p:cNvSpPr/>
          <p:nvPr/>
        </p:nvSpPr>
        <p:spPr>
          <a:xfrm>
            <a:off x="5796288"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7" name="Google Shape;517;p25"/>
          <p:cNvSpPr/>
          <p:nvPr/>
        </p:nvSpPr>
        <p:spPr>
          <a:xfrm>
            <a:off x="3344276"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8" name="Google Shape;518;p25"/>
          <p:cNvSpPr/>
          <p:nvPr/>
        </p:nvSpPr>
        <p:spPr>
          <a:xfrm>
            <a:off x="3957282"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9" name="Google Shape;519;p25"/>
          <p:cNvSpPr/>
          <p:nvPr/>
        </p:nvSpPr>
        <p:spPr>
          <a:xfrm>
            <a:off x="4570288"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0" name="Google Shape;520;p25"/>
          <p:cNvSpPr/>
          <p:nvPr/>
        </p:nvSpPr>
        <p:spPr>
          <a:xfrm>
            <a:off x="5183295"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1" name="Google Shape;521;p25"/>
          <p:cNvSpPr/>
          <p:nvPr/>
        </p:nvSpPr>
        <p:spPr>
          <a:xfrm>
            <a:off x="5796301"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2" name="Google Shape;522;p25"/>
          <p:cNvSpPr/>
          <p:nvPr/>
        </p:nvSpPr>
        <p:spPr>
          <a:xfrm>
            <a:off x="33443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23" name="Google Shape;523;p25"/>
          <p:cNvSpPr/>
          <p:nvPr/>
        </p:nvSpPr>
        <p:spPr>
          <a:xfrm>
            <a:off x="39470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24" name="Google Shape;524;p25"/>
          <p:cNvSpPr/>
          <p:nvPr/>
        </p:nvSpPr>
        <p:spPr>
          <a:xfrm>
            <a:off x="45496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25" name="Google Shape;525;p25"/>
          <p:cNvSpPr/>
          <p:nvPr/>
        </p:nvSpPr>
        <p:spPr>
          <a:xfrm>
            <a:off x="51523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26" name="Google Shape;526;p25"/>
          <p:cNvSpPr/>
          <p:nvPr/>
        </p:nvSpPr>
        <p:spPr>
          <a:xfrm>
            <a:off x="57549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27" name="Google Shape;527;p25"/>
          <p:cNvSpPr/>
          <p:nvPr/>
        </p:nvSpPr>
        <p:spPr>
          <a:xfrm>
            <a:off x="33650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28" name="Google Shape;528;p25"/>
          <p:cNvSpPr/>
          <p:nvPr/>
        </p:nvSpPr>
        <p:spPr>
          <a:xfrm>
            <a:off x="39677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29" name="Google Shape;529;p25"/>
          <p:cNvSpPr/>
          <p:nvPr/>
        </p:nvSpPr>
        <p:spPr>
          <a:xfrm>
            <a:off x="45703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30" name="Google Shape;530;p25"/>
          <p:cNvSpPr/>
          <p:nvPr/>
        </p:nvSpPr>
        <p:spPr>
          <a:xfrm>
            <a:off x="51730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31" name="Google Shape;531;p25"/>
          <p:cNvSpPr/>
          <p:nvPr/>
        </p:nvSpPr>
        <p:spPr>
          <a:xfrm>
            <a:off x="57756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grpSp>
        <p:nvGrpSpPr>
          <p:cNvPr id="532" name="Google Shape;532;p25"/>
          <p:cNvGrpSpPr/>
          <p:nvPr/>
        </p:nvGrpSpPr>
        <p:grpSpPr>
          <a:xfrm>
            <a:off x="1228621" y="7357843"/>
            <a:ext cx="800410" cy="800410"/>
            <a:chOff x="1923959" y="3509316"/>
            <a:chExt cx="299835" cy="299835"/>
          </a:xfrm>
        </p:grpSpPr>
        <p:sp>
          <p:nvSpPr>
            <p:cNvPr id="533" name="Google Shape;533;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4" name="Google Shape;534;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5" name="Google Shape;535;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6" name="Google Shape;536;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7" name="Google Shape;537;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38" name="Google Shape;538;p25"/>
          <p:cNvGrpSpPr/>
          <p:nvPr/>
        </p:nvGrpSpPr>
        <p:grpSpPr>
          <a:xfrm>
            <a:off x="2273858" y="7357843"/>
            <a:ext cx="800410" cy="800410"/>
            <a:chOff x="1923959" y="3509316"/>
            <a:chExt cx="299835" cy="299835"/>
          </a:xfrm>
        </p:grpSpPr>
        <p:sp>
          <p:nvSpPr>
            <p:cNvPr id="539" name="Google Shape;539;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0" name="Google Shape;540;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1" name="Google Shape;541;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2" name="Google Shape;542;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3" name="Google Shape;543;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44" name="Google Shape;544;p25"/>
          <p:cNvGrpSpPr/>
          <p:nvPr/>
        </p:nvGrpSpPr>
        <p:grpSpPr>
          <a:xfrm>
            <a:off x="3319096" y="7357843"/>
            <a:ext cx="800410" cy="800410"/>
            <a:chOff x="1923959" y="3509316"/>
            <a:chExt cx="299835" cy="299835"/>
          </a:xfrm>
        </p:grpSpPr>
        <p:sp>
          <p:nvSpPr>
            <p:cNvPr id="545" name="Google Shape;545;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6" name="Google Shape;546;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7" name="Google Shape;547;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8" name="Google Shape;548;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9" name="Google Shape;549;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50" name="Google Shape;550;p25"/>
          <p:cNvGrpSpPr/>
          <p:nvPr/>
        </p:nvGrpSpPr>
        <p:grpSpPr>
          <a:xfrm>
            <a:off x="4364333" y="7357843"/>
            <a:ext cx="800410" cy="800410"/>
            <a:chOff x="1923959" y="3509316"/>
            <a:chExt cx="299835" cy="299835"/>
          </a:xfrm>
        </p:grpSpPr>
        <p:sp>
          <p:nvSpPr>
            <p:cNvPr id="551" name="Google Shape;551;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2" name="Google Shape;552;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3" name="Google Shape;553;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4" name="Google Shape;554;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5" name="Google Shape;555;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56" name="Google Shape;556;p25"/>
          <p:cNvGrpSpPr/>
          <p:nvPr/>
        </p:nvGrpSpPr>
        <p:grpSpPr>
          <a:xfrm>
            <a:off x="5409571" y="7357843"/>
            <a:ext cx="800410" cy="800410"/>
            <a:chOff x="1923959" y="3509316"/>
            <a:chExt cx="299835" cy="299835"/>
          </a:xfrm>
        </p:grpSpPr>
        <p:sp>
          <p:nvSpPr>
            <p:cNvPr id="557" name="Google Shape;557;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8" name="Google Shape;558;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9" name="Google Shape;559;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0" name="Google Shape;560;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1" name="Google Shape;561;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62" name="Google Shape;562;p25"/>
          <p:cNvGrpSpPr/>
          <p:nvPr/>
        </p:nvGrpSpPr>
        <p:grpSpPr>
          <a:xfrm>
            <a:off x="1228621" y="8252118"/>
            <a:ext cx="800410" cy="800410"/>
            <a:chOff x="1923959" y="3509316"/>
            <a:chExt cx="299835" cy="299835"/>
          </a:xfrm>
        </p:grpSpPr>
        <p:sp>
          <p:nvSpPr>
            <p:cNvPr id="563" name="Google Shape;563;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4" name="Google Shape;564;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5" name="Google Shape;565;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6" name="Google Shape;566;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7" name="Google Shape;567;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68" name="Google Shape;568;p25"/>
          <p:cNvGrpSpPr/>
          <p:nvPr/>
        </p:nvGrpSpPr>
        <p:grpSpPr>
          <a:xfrm>
            <a:off x="2273858" y="8252118"/>
            <a:ext cx="800410" cy="800410"/>
            <a:chOff x="1923959" y="3509316"/>
            <a:chExt cx="299835" cy="299835"/>
          </a:xfrm>
        </p:grpSpPr>
        <p:sp>
          <p:nvSpPr>
            <p:cNvPr id="569" name="Google Shape;569;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0" name="Google Shape;570;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1" name="Google Shape;571;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2" name="Google Shape;572;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3" name="Google Shape;573;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74" name="Google Shape;574;p25"/>
          <p:cNvGrpSpPr/>
          <p:nvPr/>
        </p:nvGrpSpPr>
        <p:grpSpPr>
          <a:xfrm>
            <a:off x="3319096" y="8252118"/>
            <a:ext cx="800410" cy="800410"/>
            <a:chOff x="1923959" y="3509316"/>
            <a:chExt cx="299835" cy="299835"/>
          </a:xfrm>
        </p:grpSpPr>
        <p:sp>
          <p:nvSpPr>
            <p:cNvPr id="575" name="Google Shape;575;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6" name="Google Shape;576;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7" name="Google Shape;577;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8" name="Google Shape;578;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9" name="Google Shape;579;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0" name="Google Shape;580;p25"/>
          <p:cNvGrpSpPr/>
          <p:nvPr/>
        </p:nvGrpSpPr>
        <p:grpSpPr>
          <a:xfrm>
            <a:off x="4364333" y="8252118"/>
            <a:ext cx="800410" cy="800410"/>
            <a:chOff x="1923959" y="3509316"/>
            <a:chExt cx="299835" cy="299835"/>
          </a:xfrm>
        </p:grpSpPr>
        <p:sp>
          <p:nvSpPr>
            <p:cNvPr id="581" name="Google Shape;581;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2" name="Google Shape;582;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3" name="Google Shape;583;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4" name="Google Shape;584;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5" name="Google Shape;585;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6" name="Google Shape;586;p25"/>
          <p:cNvGrpSpPr/>
          <p:nvPr/>
        </p:nvGrpSpPr>
        <p:grpSpPr>
          <a:xfrm>
            <a:off x="5409571" y="8252118"/>
            <a:ext cx="800410" cy="800410"/>
            <a:chOff x="1923959" y="3509316"/>
            <a:chExt cx="299835" cy="299835"/>
          </a:xfrm>
        </p:grpSpPr>
        <p:sp>
          <p:nvSpPr>
            <p:cNvPr id="587" name="Google Shape;587;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8" name="Google Shape;588;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9" name="Google Shape;589;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0" name="Google Shape;590;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1" name="Google Shape;591;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592" name="Google Shape;592;p25"/>
          <p:cNvSpPr/>
          <p:nvPr/>
        </p:nvSpPr>
        <p:spPr>
          <a:xfrm>
            <a:off x="953746" y="2642050"/>
            <a:ext cx="1913100" cy="3762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3" name="Google Shape;593;p25"/>
          <p:cNvSpPr/>
          <p:nvPr/>
        </p:nvSpPr>
        <p:spPr>
          <a:xfrm>
            <a:off x="953746" y="3189044"/>
            <a:ext cx="1913100" cy="376200"/>
          </a:xfrm>
          <a:prstGeom prst="chevron">
            <a:avLst>
              <a:gd fmla="val 50000" name="adj"/>
            </a:avLst>
          </a:pr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94" name="Google Shape;594;p25"/>
          <p:cNvSpPr/>
          <p:nvPr/>
        </p:nvSpPr>
        <p:spPr>
          <a:xfrm>
            <a:off x="953746" y="3800650"/>
            <a:ext cx="1913100" cy="376200"/>
          </a:xfrm>
          <a:prstGeom prst="chevron">
            <a:avLst>
              <a:gd fmla="val 50000" name="adj"/>
            </a:avLst>
          </a:pr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5" name="Google Shape;595;p25"/>
          <p:cNvSpPr/>
          <p:nvPr/>
        </p:nvSpPr>
        <p:spPr>
          <a:xfrm>
            <a:off x="953746" y="4347644"/>
            <a:ext cx="1913100" cy="376200"/>
          </a:xfrm>
          <a:prstGeom prst="chevron">
            <a:avLst>
              <a:gd fmla="val 50000" name="adj"/>
            </a:avLst>
          </a:pr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6" name="Google Shape;596;p25"/>
          <p:cNvSpPr/>
          <p:nvPr/>
        </p:nvSpPr>
        <p:spPr>
          <a:xfrm>
            <a:off x="953735" y="4959251"/>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97" name="Google Shape;597;p25"/>
          <p:cNvSpPr/>
          <p:nvPr/>
        </p:nvSpPr>
        <p:spPr>
          <a:xfrm>
            <a:off x="953735" y="5570803"/>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98" name="Google Shape;598;p25"/>
          <p:cNvSpPr/>
          <p:nvPr/>
        </p:nvSpPr>
        <p:spPr>
          <a:xfrm>
            <a:off x="953735" y="6182356"/>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99" name="Google Shape;599;p25"/>
          <p:cNvSpPr txBox="1"/>
          <p:nvPr/>
        </p:nvSpPr>
        <p:spPr>
          <a:xfrm>
            <a:off x="565350" y="1151850"/>
            <a:ext cx="6199800" cy="1296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900">
                <a:solidFill>
                  <a:srgbClr val="353535"/>
                </a:solidFill>
                <a:latin typeface="Poppins"/>
                <a:ea typeface="Poppins"/>
                <a:cs typeface="Poppins"/>
                <a:sym typeface="Poppins"/>
              </a:rPr>
              <a:t>You can copy and paste the stickers below to note important text in your workbook. This is </a:t>
            </a:r>
            <a:r>
              <a:rPr lang="en" sz="1900">
                <a:solidFill>
                  <a:srgbClr val="353535"/>
                </a:solidFill>
                <a:latin typeface="Poppins"/>
                <a:ea typeface="Poppins"/>
                <a:cs typeface="Poppins"/>
                <a:sym typeface="Poppins"/>
              </a:rPr>
              <a:t>optional</a:t>
            </a:r>
            <a:r>
              <a:rPr lang="en" sz="1900">
                <a:solidFill>
                  <a:srgbClr val="353535"/>
                </a:solidFill>
                <a:latin typeface="Poppins"/>
                <a:ea typeface="Poppins"/>
                <a:cs typeface="Poppins"/>
                <a:sym typeface="Poppins"/>
              </a:rPr>
              <a:t>. </a:t>
            </a:r>
            <a:r>
              <a:rPr b="1" lang="en" sz="1900">
                <a:solidFill>
                  <a:srgbClr val="353535"/>
                </a:solidFill>
                <a:latin typeface="Poppins"/>
                <a:ea typeface="Poppins"/>
                <a:cs typeface="Poppins"/>
                <a:sym typeface="Poppins"/>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graphicFrame>
        <p:nvGraphicFramePr>
          <p:cNvPr id="604" name="Google Shape;604;p26"/>
          <p:cNvGraphicFramePr/>
          <p:nvPr/>
        </p:nvGraphicFramePr>
        <p:xfrm>
          <a:off x="347700" y="1037750"/>
          <a:ext cx="3000000" cy="3000000"/>
        </p:xfrm>
        <a:graphic>
          <a:graphicData uri="http://schemas.openxmlformats.org/drawingml/2006/table">
            <a:tbl>
              <a:tblPr>
                <a:noFill/>
                <a:tableStyleId>{9F0515EE-3964-47E0-9E8B-9FF3161C2D9F}</a:tableStyleId>
              </a:tblPr>
              <a:tblGrid>
                <a:gridCol w="2398975"/>
                <a:gridCol w="4073225"/>
              </a:tblGrid>
              <a:tr h="779500">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SESSION</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FFFFFF">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CONTENTS</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05" name="Google Shape;605;p26"/>
          <p:cNvSpPr txBox="1"/>
          <p:nvPr>
            <p:ph type="title"/>
          </p:nvPr>
        </p:nvSpPr>
        <p:spPr>
          <a:xfrm>
            <a:off x="347725" y="437125"/>
            <a:ext cx="6514500" cy="5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i="1" lang="en" sz="3700"/>
              <a:t>Table of Contents</a:t>
            </a:r>
            <a:endParaRPr i="1" sz="3700"/>
          </a:p>
        </p:txBody>
      </p:sp>
      <p:sp>
        <p:nvSpPr>
          <p:cNvPr id="606" name="Google Shape;606;p26">
            <a:hlinkClick action="ppaction://hlinksldjump" r:id="rId3"/>
          </p:cNvPr>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08</a:t>
            </a:r>
            <a:endParaRPr/>
          </a:p>
        </p:txBody>
      </p:sp>
      <p:sp>
        <p:nvSpPr>
          <p:cNvPr id="607" name="Google Shape;607;p26">
            <a:hlinkClick action="ppaction://hlinksldjump" r:id="rId4"/>
          </p:cNvPr>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07</a:t>
            </a:r>
            <a:endParaRPr/>
          </a:p>
        </p:txBody>
      </p:sp>
      <p:sp>
        <p:nvSpPr>
          <p:cNvPr id="608" name="Google Shape;608;p26">
            <a:hlinkClick action="ppaction://hlinksldjump" r:id="rId5"/>
          </p:cNvPr>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06</a:t>
            </a:r>
            <a:endParaRPr/>
          </a:p>
        </p:txBody>
      </p:sp>
      <p:sp>
        <p:nvSpPr>
          <p:cNvPr id="609" name="Google Shape;609;p26">
            <a:hlinkClick action="ppaction://hlinksldjump" r:id="rId6"/>
          </p:cNvPr>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05</a:t>
            </a:r>
            <a:endParaRPr/>
          </a:p>
        </p:txBody>
      </p:sp>
      <p:sp>
        <p:nvSpPr>
          <p:cNvPr id="610" name="Google Shape;610;p26">
            <a:hlinkClick action="ppaction://hlinksldjump" r:id="rId7"/>
          </p:cNvPr>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04</a:t>
            </a:r>
            <a:endParaRPr/>
          </a:p>
        </p:txBody>
      </p:sp>
      <p:sp>
        <p:nvSpPr>
          <p:cNvPr id="611" name="Google Shape;611;p26">
            <a:hlinkClick action="ppaction://hlinksldjump" r:id="rId8"/>
          </p:cNvPr>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03</a:t>
            </a:r>
            <a:endParaRPr/>
          </a:p>
        </p:txBody>
      </p:sp>
      <p:sp>
        <p:nvSpPr>
          <p:cNvPr id="612" name="Google Shape;612;p26">
            <a:hlinkClick action="ppaction://hlinksldjump" r:id="rId9"/>
          </p:cNvPr>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02</a:t>
            </a:r>
            <a:endParaRPr/>
          </a:p>
        </p:txBody>
      </p:sp>
      <p:sp>
        <p:nvSpPr>
          <p:cNvPr id="613" name="Google Shape;613;p26">
            <a:hlinkClick action="ppaction://hlinksldjump" r:id="rId10"/>
          </p:cNvPr>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01</a:t>
            </a:r>
            <a:endParaRPr/>
          </a:p>
        </p:txBody>
      </p:sp>
      <p:sp>
        <p:nvSpPr>
          <p:cNvPr id="614" name="Google Shape;614;p26"/>
          <p:cNvSpPr txBox="1"/>
          <p:nvPr>
            <p:ph idx="16" type="body"/>
          </p:nvPr>
        </p:nvSpPr>
        <p:spPr>
          <a:xfrm>
            <a:off x="2831200" y="7273750"/>
            <a:ext cx="3930300" cy="768000"/>
          </a:xfrm>
          <a:prstGeom prst="rect">
            <a:avLst/>
          </a:prstGeom>
        </p:spPr>
        <p:txBody>
          <a:bodyPr anchorCtr="0" anchor="ctr" bIns="91425" lIns="91425" spcFirstLastPara="1" rIns="91425" wrap="square" tIns="91425">
            <a:normAutofit fontScale="85000"/>
          </a:bodyPr>
          <a:lstStyle/>
          <a:p>
            <a:pPr indent="0" lvl="0" marL="0" rtl="0" algn="l">
              <a:spcBef>
                <a:spcPts val="0"/>
              </a:spcBef>
              <a:spcAft>
                <a:spcPts val="0"/>
              </a:spcAft>
              <a:buNone/>
            </a:pPr>
            <a:r>
              <a:rPr lang="en"/>
              <a:t>CRSE in the Home: </a:t>
            </a:r>
            <a:r>
              <a:rPr lang="en"/>
              <a:t>Inviting Families into the Learning Process</a:t>
            </a:r>
            <a:endParaRPr/>
          </a:p>
        </p:txBody>
      </p:sp>
      <p:sp>
        <p:nvSpPr>
          <p:cNvPr id="615" name="Google Shape;615;p26"/>
          <p:cNvSpPr txBox="1"/>
          <p:nvPr>
            <p:ph idx="17" type="body"/>
          </p:nvPr>
        </p:nvSpPr>
        <p:spPr>
          <a:xfrm>
            <a:off x="2831200" y="6476074"/>
            <a:ext cx="3930300" cy="7893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en"/>
              <a:t>Curriculum as Catalyst: Selecting Culturally Responsive Content </a:t>
            </a:r>
            <a:endParaRPr/>
          </a:p>
        </p:txBody>
      </p:sp>
      <p:sp>
        <p:nvSpPr>
          <p:cNvPr id="616" name="Google Shape;616;p26"/>
          <p:cNvSpPr txBox="1"/>
          <p:nvPr>
            <p:ph idx="18" type="body"/>
          </p:nvPr>
        </p:nvSpPr>
        <p:spPr>
          <a:xfrm>
            <a:off x="2831200" y="5699600"/>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Culturally Responsive Assessment Practices</a:t>
            </a:r>
            <a:endParaRPr/>
          </a:p>
        </p:txBody>
      </p:sp>
      <p:sp>
        <p:nvSpPr>
          <p:cNvPr id="617" name="Google Shape;617;p26"/>
          <p:cNvSpPr txBox="1"/>
          <p:nvPr>
            <p:ph idx="19" type="body"/>
          </p:nvPr>
        </p:nvSpPr>
        <p:spPr>
          <a:xfrm>
            <a:off x="2831200" y="4923151"/>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Developing Sociopolitical Consciousness</a:t>
            </a:r>
            <a:endParaRPr/>
          </a:p>
        </p:txBody>
      </p:sp>
      <p:sp>
        <p:nvSpPr>
          <p:cNvPr id="618" name="Google Shape;618;p26"/>
          <p:cNvSpPr txBox="1"/>
          <p:nvPr>
            <p:ph idx="20" type="body"/>
          </p:nvPr>
        </p:nvSpPr>
        <p:spPr>
          <a:xfrm>
            <a:off x="2831200" y="4146675"/>
            <a:ext cx="40311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Putting Relationships First</a:t>
            </a:r>
            <a:endParaRPr/>
          </a:p>
        </p:txBody>
      </p:sp>
      <p:sp>
        <p:nvSpPr>
          <p:cNvPr id="619" name="Google Shape;619;p26"/>
          <p:cNvSpPr txBox="1"/>
          <p:nvPr>
            <p:ph idx="21" type="body"/>
          </p:nvPr>
        </p:nvSpPr>
        <p:spPr>
          <a:xfrm>
            <a:off x="2831200" y="3370200"/>
            <a:ext cx="3845700" cy="7893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Clr>
                <a:schemeClr val="hlink"/>
              </a:buClr>
              <a:buSzPct val="57894"/>
              <a:buFont typeface="Arial"/>
              <a:buNone/>
            </a:pPr>
            <a:r>
              <a:rPr lang="en"/>
              <a:t>A Seat At The Table:</a:t>
            </a:r>
            <a:endParaRPr/>
          </a:p>
          <a:p>
            <a:pPr indent="0" lvl="0" marL="0" rtl="0" algn="l">
              <a:spcBef>
                <a:spcPts val="0"/>
              </a:spcBef>
              <a:spcAft>
                <a:spcPts val="0"/>
              </a:spcAft>
              <a:buClr>
                <a:schemeClr val="hlink"/>
              </a:buClr>
              <a:buSzPct val="57894"/>
              <a:buFont typeface="Arial"/>
              <a:buNone/>
            </a:pPr>
            <a:r>
              <a:rPr lang="en"/>
              <a:t>Student-Centered Approaches to Engage and Empower</a:t>
            </a:r>
            <a:endParaRPr/>
          </a:p>
        </p:txBody>
      </p:sp>
      <p:sp>
        <p:nvSpPr>
          <p:cNvPr id="620" name="Google Shape;620;p26"/>
          <p:cNvSpPr txBox="1"/>
          <p:nvPr>
            <p:ph idx="22" type="body"/>
          </p:nvPr>
        </p:nvSpPr>
        <p:spPr>
          <a:xfrm>
            <a:off x="2831200" y="2593752"/>
            <a:ext cx="3930300" cy="7893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Cultivating Welcoming and Affirming Communities Across Learning Environments</a:t>
            </a:r>
            <a:endParaRPr/>
          </a:p>
        </p:txBody>
      </p:sp>
      <p:sp>
        <p:nvSpPr>
          <p:cNvPr id="621" name="Google Shape;621;p26"/>
          <p:cNvSpPr txBox="1"/>
          <p:nvPr>
            <p:ph idx="23" type="body"/>
          </p:nvPr>
        </p:nvSpPr>
        <p:spPr>
          <a:xfrm>
            <a:off x="2831200" y="1799125"/>
            <a:ext cx="3777900" cy="7893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What is CRSE and Why Does It Matter When Teaching Across Learning Environments?</a:t>
            </a:r>
            <a:endParaRPr/>
          </a:p>
        </p:txBody>
      </p:sp>
      <p:sp>
        <p:nvSpPr>
          <p:cNvPr id="622" name="Google Shape;622;p26">
            <a:hlinkClick action="ppaction://hlinksldjump" r:id="rId11"/>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23" name="Google Shape;623;p26">
            <a:hlinkClick action="ppaction://hlinksldjump" r:id="rId12"/>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24" name="Google Shape;624;p26">
            <a:hlinkClick action="ppaction://hlinksldjump" r:id="rId13"/>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25" name="Google Shape;625;p26">
            <a:hlinkClick action="ppaction://hlinksldjump" r:id="rId14"/>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26" name="Google Shape;626;p26">
            <a:hlinkClick action="ppaction://hlinksldjump" r:id="rId15"/>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27" name="Google Shape;627;p26">
            <a:hlinkClick action="ppaction://hlinksldjump" r:id="rId16"/>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28" name="Google Shape;628;p26">
            <a:hlinkClick action="ppaction://hlinksldjump" r:id="rId17"/>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29" name="Google Shape;629;p26">
            <a:hlinkClick action="ppaction://hlinksldjump" r:id="rId18"/>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grpSp>
        <p:nvGrpSpPr>
          <p:cNvPr id="634" name="Google Shape;634;p27"/>
          <p:cNvGrpSpPr/>
          <p:nvPr/>
        </p:nvGrpSpPr>
        <p:grpSpPr>
          <a:xfrm>
            <a:off x="224350" y="224350"/>
            <a:ext cx="7116900" cy="9597300"/>
            <a:chOff x="224350" y="224350"/>
            <a:chExt cx="7116900" cy="9597300"/>
          </a:xfrm>
        </p:grpSpPr>
        <p:sp>
          <p:nvSpPr>
            <p:cNvPr id="635" name="Google Shape;635;p27"/>
            <p:cNvSpPr/>
            <p:nvPr/>
          </p:nvSpPr>
          <p:spPr>
            <a:xfrm>
              <a:off x="224350" y="224350"/>
              <a:ext cx="6967500" cy="95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7"/>
            <p:cNvSpPr/>
            <p:nvPr/>
          </p:nvSpPr>
          <p:spPr>
            <a:xfrm rot="5400000">
              <a:off x="6936250" y="479950"/>
              <a:ext cx="660600" cy="149400"/>
            </a:xfrm>
            <a:prstGeom prst="triangle">
              <a:avLst>
                <a:gd fmla="val 5088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7" name="Google Shape;637;p2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01</a:t>
            </a:r>
            <a:endParaRPr/>
          </a:p>
        </p:txBody>
      </p:sp>
      <p:cxnSp>
        <p:nvCxnSpPr>
          <p:cNvPr id="638" name="Google Shape;638;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639" name="Google Shape;639;p2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hlink"/>
              </a:buClr>
              <a:buSzPts val="1100"/>
              <a:buFont typeface="Arial"/>
              <a:buNone/>
            </a:pPr>
            <a:r>
              <a:rPr lang="en"/>
              <a:t>What is CRSE and Why Does It Matter When Teaching Across Learning Environments?</a:t>
            </a:r>
            <a:endParaRPr/>
          </a:p>
        </p:txBody>
      </p:sp>
      <p:pic>
        <p:nvPicPr>
          <p:cNvPr id="640" name="Google Shape;640;p27">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641" name="Google Shape;641;p27">
            <a:hlinkClick action="ppaction://hlinksldjump" r:id="rId5"/>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2" name="Google Shape;642;p27">
            <a:hlinkClick action="ppaction://hlinksldjump" r:id="rId6"/>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3" name="Google Shape;643;p27">
            <a:hlinkClick action="ppaction://hlinksldjump" r:id="rId7"/>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4" name="Google Shape;644;p27">
            <a:hlinkClick action="ppaction://hlinksldjump" r:id="rId8"/>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5" name="Google Shape;645;p27">
            <a:hlinkClick action="ppaction://hlinksldjump" r:id="rId9"/>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6" name="Google Shape;646;p2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7" name="Google Shape;647;p27">
            <a:hlinkClick action="ppaction://hlinksldjump" r:id="rId11"/>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8" name="Google Shape;648;p27">
            <a:hlinkClick action="ppaction://hlinksldjump" r:id="rId12"/>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654" name="Google Shape;654;p2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655" name="Google Shape;655;p28"/>
          <p:cNvGraphicFramePr/>
          <p:nvPr/>
        </p:nvGraphicFramePr>
        <p:xfrm>
          <a:off x="504825" y="1090700"/>
          <a:ext cx="3000000" cy="3000000"/>
        </p:xfrm>
        <a:graphic>
          <a:graphicData uri="http://schemas.openxmlformats.org/drawingml/2006/table">
            <a:tbl>
              <a:tblPr>
                <a:noFill/>
                <a:tableStyleId>{9F0515EE-3964-47E0-9E8B-9FF3161C2D9F}</a:tableStyleId>
              </a:tblPr>
              <a:tblGrid>
                <a:gridCol w="1594275"/>
                <a:gridCol w="2701525"/>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a:t>
                      </a:r>
                      <a:r>
                        <a:rPr b="1" lang="en" sz="1600">
                          <a:solidFill>
                            <a:srgbClr val="262626"/>
                          </a:solidFill>
                          <a:latin typeface="Poppins"/>
                          <a:ea typeface="Poppins"/>
                          <a:cs typeface="Poppins"/>
                          <a:sym typeface="Poppins"/>
                        </a:rPr>
                        <a:t>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450200">
                <a:tc>
                  <a:txBody>
                    <a:bodyPr/>
                    <a:lstStyle/>
                    <a:p>
                      <a:pPr indent="0" lvl="0" marL="0" rtl="0" algn="l">
                        <a:spcBef>
                          <a:spcPts val="0"/>
                        </a:spcBef>
                        <a:spcAft>
                          <a:spcPts val="0"/>
                        </a:spcAft>
                        <a:buNone/>
                      </a:pPr>
                      <a:r>
                        <a:rPr b="1" lang="en">
                          <a:latin typeface="Poppins"/>
                          <a:ea typeface="Poppins"/>
                          <a:cs typeface="Poppins"/>
                          <a:sym typeface="Poppins"/>
                        </a:rPr>
                        <a:t>Culturally Responsive-</a:t>
                      </a:r>
                      <a:endParaRPr b="1">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Sustaining Education (CRSE)</a:t>
                      </a:r>
                      <a:endParaRPr b="1">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A framework that helps educators create student-centered learning environments that affirm identities and build upon cultural assets</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644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Culture</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The various facets of one’s identity, including race, gender, socioeconomic background, language, sexual orientation, nationality, religion, and ability</a:t>
                      </a:r>
                      <a:endParaRPr>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74985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Diversity</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social environment that includes non-dominant ethnic backgrounds, religious beliefs, socioeconomic standing, and other markers of identity</a:t>
                      </a:r>
                      <a:endParaRPr>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129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Equity</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response to imbalanced social systems that proposes allocation of resources and opportunities so that they are accessible to all students</a:t>
                      </a:r>
                      <a:endParaRPr>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4502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Inclusion</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The activity of ensuring that each member of a school community feels valued and respected as an individual</a:t>
                      </a:r>
                      <a:endParaRPr>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656" name="Google Shape;656;p2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657" name="Google Shape;657;p28">
            <a:hlinkClick action="ppaction://hlinksldjump" r:id="rId3"/>
          </p:cNvPr>
          <p:cNvSpPr txBox="1"/>
          <p:nvPr/>
        </p:nvSpPr>
        <p:spPr>
          <a:xfrm rot="5400000">
            <a:off x="7053300" y="43101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8" name="Google Shape;658;p28">
            <a:hlinkClick action="ppaction://hlinksldjump" r:id="rId4"/>
          </p:cNvPr>
          <p:cNvSpPr txBox="1"/>
          <p:nvPr/>
        </p:nvSpPr>
        <p:spPr>
          <a:xfrm rot="5400000">
            <a:off x="7053300" y="5570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9" name="Google Shape;659;p28">
            <a:hlinkClick action="ppaction://hlinksldjump" r:id="rId5"/>
          </p:cNvPr>
          <p:cNvSpPr txBox="1"/>
          <p:nvPr/>
        </p:nvSpPr>
        <p:spPr>
          <a:xfrm rot="5400000">
            <a:off x="7053300" y="6734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0" name="Google Shape;660;p28">
            <a:hlinkClick action="ppaction://hlinksldjump" r:id="rId6"/>
          </p:cNvPr>
          <p:cNvSpPr txBox="1"/>
          <p:nvPr/>
        </p:nvSpPr>
        <p:spPr>
          <a:xfrm rot="5400000">
            <a:off x="7053300" y="7899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1" name="Google Shape;661;p28">
            <a:hlinkClick action="ppaction://hlinksldjump" r:id="rId7"/>
          </p:cNvPr>
          <p:cNvSpPr txBox="1"/>
          <p:nvPr/>
        </p:nvSpPr>
        <p:spPr>
          <a:xfrm rot="5400000">
            <a:off x="7053300" y="9035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2" name="Google Shape;662;p28">
            <a:hlinkClick action="ppaction://hlinksldjump" r:id="rId8"/>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3" name="Google Shape;663;p28">
            <a:hlinkClick action="ppaction://hlinksldjump" r:id="rId9"/>
          </p:cNvPr>
          <p:cNvSpPr txBox="1"/>
          <p:nvPr/>
        </p:nvSpPr>
        <p:spPr>
          <a:xfrm rot="5400000">
            <a:off x="7053300" y="16874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4" name="Google Shape;664;p28">
            <a:hlinkClick action="ppaction://hlinksldjump" r:id="rId10"/>
          </p:cNvPr>
          <p:cNvSpPr txBox="1"/>
          <p:nvPr/>
        </p:nvSpPr>
        <p:spPr>
          <a:xfrm rot="5400000">
            <a:off x="7010250" y="29527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5" name="Google Shape;665;p28">
            <a:hlinkClick action="ppaction://hlinksldjump" r:id="rId11"/>
          </p:cNvPr>
          <p:cNvSpPr txBox="1"/>
          <p:nvPr/>
        </p:nvSpPr>
        <p:spPr>
          <a:xfrm rot="5400000">
            <a:off x="7205700" y="44625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6" name="Google Shape;666;p28">
            <a:hlinkClick action="ppaction://hlinksldjump" r:id="rId12"/>
          </p:cNvPr>
          <p:cNvSpPr txBox="1"/>
          <p:nvPr/>
        </p:nvSpPr>
        <p:spPr>
          <a:xfrm rot="5400000">
            <a:off x="7205700" y="5722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7" name="Google Shape;667;p28">
            <a:hlinkClick action="ppaction://hlinksldjump" r:id="rId13"/>
          </p:cNvPr>
          <p:cNvSpPr txBox="1"/>
          <p:nvPr/>
        </p:nvSpPr>
        <p:spPr>
          <a:xfrm rot="5400000">
            <a:off x="7205700" y="6887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8" name="Google Shape;668;p28">
            <a:hlinkClick action="ppaction://hlinksldjump" r:id="rId14"/>
          </p:cNvPr>
          <p:cNvSpPr txBox="1"/>
          <p:nvPr/>
        </p:nvSpPr>
        <p:spPr>
          <a:xfrm rot="5400000">
            <a:off x="7205700" y="80520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69" name="Google Shape;669;p28">
            <a:hlinkClick action="ppaction://hlinksldjump" r:id="rId15"/>
          </p:cNvPr>
          <p:cNvSpPr txBox="1"/>
          <p:nvPr/>
        </p:nvSpPr>
        <p:spPr>
          <a:xfrm rot="5400000">
            <a:off x="7205700" y="91879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0" name="Google Shape;670;p28">
            <a:hlinkClick action="ppaction://hlinksldjump" r:id="rId16"/>
          </p:cNvPr>
          <p:cNvSpPr txBox="1"/>
          <p:nvPr/>
        </p:nvSpPr>
        <p:spPr>
          <a:xfrm rot="5400000">
            <a:off x="7205700" y="617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1" name="Google Shape;671;p28">
            <a:hlinkClick action="ppaction://hlinksldjump" r:id="rId17"/>
          </p:cNvPr>
          <p:cNvSpPr txBox="1"/>
          <p:nvPr/>
        </p:nvSpPr>
        <p:spPr>
          <a:xfrm rot="5400000">
            <a:off x="7205700" y="1839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2" name="Google Shape;672;p28">
            <a:hlinkClick action="ppaction://hlinksldjump" r:id="rId18"/>
          </p:cNvPr>
          <p:cNvSpPr txBox="1"/>
          <p:nvPr/>
        </p:nvSpPr>
        <p:spPr>
          <a:xfrm rot="5400000">
            <a:off x="7162650" y="310515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3" name="Google Shape;673;p28">
            <a:hlinkClick action="ppaction://hlinksldjump" r:id="rId19"/>
          </p:cNvPr>
          <p:cNvSpPr txBox="1"/>
          <p:nvPr/>
        </p:nvSpPr>
        <p:spPr>
          <a:xfrm rot="5400000">
            <a:off x="7053300" y="41638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4" name="Google Shape;674;p28">
            <a:hlinkClick action="ppaction://hlinksldjump" r:id="rId20"/>
          </p:cNvPr>
          <p:cNvSpPr txBox="1"/>
          <p:nvPr/>
        </p:nvSpPr>
        <p:spPr>
          <a:xfrm rot="5400000">
            <a:off x="7053300" y="54238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5" name="Google Shape;675;p28">
            <a:hlinkClick action="ppaction://hlinksldjump" r:id="rId21"/>
          </p:cNvPr>
          <p:cNvSpPr txBox="1"/>
          <p:nvPr/>
        </p:nvSpPr>
        <p:spPr>
          <a:xfrm rot="5400000">
            <a:off x="7053300" y="65885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6" name="Google Shape;676;p28">
            <a:hlinkClick action="ppaction://hlinksldjump" r:id="rId22"/>
          </p:cNvPr>
          <p:cNvSpPr txBox="1"/>
          <p:nvPr/>
        </p:nvSpPr>
        <p:spPr>
          <a:xfrm rot="5400000">
            <a:off x="7053300" y="77533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7" name="Google Shape;677;p28">
            <a:hlinkClick action="ppaction://hlinksldjump" r:id="rId23"/>
          </p:cNvPr>
          <p:cNvSpPr txBox="1"/>
          <p:nvPr/>
        </p:nvSpPr>
        <p:spPr>
          <a:xfrm rot="5400000">
            <a:off x="7053300" y="88893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8" name="Google Shape;678;p28">
            <a:hlinkClick action="ppaction://hlinksldjump" r:id="rId24"/>
          </p:cNvPr>
          <p:cNvSpPr txBox="1"/>
          <p:nvPr/>
        </p:nvSpPr>
        <p:spPr>
          <a:xfrm rot="5400000">
            <a:off x="7053300" y="318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9" name="Google Shape;679;p28">
            <a:hlinkClick action="ppaction://hlinksldjump" r:id="rId25"/>
          </p:cNvPr>
          <p:cNvSpPr txBox="1"/>
          <p:nvPr/>
        </p:nvSpPr>
        <p:spPr>
          <a:xfrm rot="5400000">
            <a:off x="7053300" y="154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0" name="Google Shape;680;p28">
            <a:hlinkClick action="ppaction://hlinksldjump" r:id="rId26"/>
          </p:cNvPr>
          <p:cNvSpPr txBox="1"/>
          <p:nvPr/>
        </p:nvSpPr>
        <p:spPr>
          <a:xfrm rot="5400000">
            <a:off x="7010250" y="2806500"/>
            <a:ext cx="11241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Notebook">
  <a:themeElements>
    <a:clrScheme name="Simple Light">
      <a:dk1>
        <a:srgbClr val="8FCEC3"/>
      </a:dk1>
      <a:lt1>
        <a:srgbClr val="D0E4A7"/>
      </a:lt1>
      <a:dk2>
        <a:srgbClr val="FFDC98"/>
      </a:dk2>
      <a:lt2>
        <a:srgbClr val="FFCAA5"/>
      </a:lt2>
      <a:accent1>
        <a:srgbClr val="F8B1AD"/>
      </a:accent1>
      <a:accent2>
        <a:srgbClr val="FACCCF"/>
      </a:accent2>
      <a:accent3>
        <a:srgbClr val="F2C6DE"/>
      </a:accent3>
      <a:accent4>
        <a:srgbClr val="DBCDF0"/>
      </a:accent4>
      <a:accent5>
        <a:srgbClr val="C4B9DB"/>
      </a:accent5>
      <a:accent6>
        <a:srgbClr val="B6D4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