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10058400" cx="7772400"/>
  <p:notesSz cx="6858000" cy="9144000"/>
  <p:embeddedFontLst>
    <p:embeddedFont>
      <p:font typeface="Caveat"/>
      <p:regular r:id="rId69"/>
      <p:bold r:id="rId70"/>
    </p:embeddedFont>
    <p:embeddedFont>
      <p:font typeface="Poppins"/>
      <p:regular r:id="rId71"/>
      <p:bold r:id="rId72"/>
      <p:italic r:id="rId73"/>
      <p:boldItalic r:id="rId74"/>
    </p:embeddedFont>
    <p:embeddedFont>
      <p:font typeface="Barlow Condensed"/>
      <p:regular r:id="rId75"/>
      <p:bold r:id="rId76"/>
      <p:italic r:id="rId77"/>
      <p:boldItalic r:id="rId78"/>
    </p:embeddedFont>
    <p:embeddedFont>
      <p:font typeface="Yeseva One"/>
      <p:regular r:id="rId79"/>
    </p:embeddedFont>
    <p:embeddedFont>
      <p:font typeface="Esteban"/>
      <p:regular r:id="rId80"/>
    </p:embeddedFont>
    <p:embeddedFont>
      <p:font typeface="Homemade Apple"/>
      <p:regular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36E646-BA19-49F3-A631-8C6D100191D4}">
  <a:tblStyle styleId="{DC36E646-BA19-49F3-A631-8C6D100191D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60045E7-4C93-4C04-B42A-4A521509F03D}"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931BBB7-2FFD-4692-B58A-33CF56E4B499}" styleName="Table_2">
    <a:wholeTbl>
      <a:tcTxStyle>
        <a:font>
          <a:latin typeface="Arial"/>
          <a:ea typeface="Arial"/>
          <a:cs typeface="Arial"/>
        </a:font>
        <a:srgbClr val="000000"/>
      </a:tcTxStyle>
      <a:tcStyle>
        <a:tcBdr>
          <a:left>
            <a:ln cap="flat" cmpd="sng">
              <a:solidFill>
                <a:srgbClr val="808080"/>
              </a:solidFill>
              <a:prstDash val="solid"/>
              <a:round/>
              <a:headEnd len="sm" w="sm" type="none"/>
              <a:tailEnd len="sm" w="sm" type="none"/>
            </a:ln>
          </a:left>
          <a:right>
            <a:ln cap="flat" cmpd="sng">
              <a:solidFill>
                <a:srgbClr val="808080"/>
              </a:solidFill>
              <a:prstDash val="solid"/>
              <a:round/>
              <a:headEnd len="sm" w="sm" type="none"/>
              <a:tailEnd len="sm" w="sm" type="none"/>
            </a:ln>
          </a:right>
          <a:top>
            <a:ln cap="flat" cmpd="sng">
              <a:solidFill>
                <a:srgbClr val="808080"/>
              </a:solidFill>
              <a:prstDash val="solid"/>
              <a:round/>
              <a:headEnd len="sm" w="sm" type="none"/>
              <a:tailEnd len="sm" w="sm" type="none"/>
            </a:ln>
          </a:top>
          <a:bottom>
            <a:ln cap="flat" cmpd="sng">
              <a:solidFill>
                <a:srgbClr val="808080"/>
              </a:solidFill>
              <a:prstDash val="solid"/>
              <a:round/>
              <a:headEnd len="sm" w="sm" type="none"/>
              <a:tailEnd len="sm" w="sm" type="none"/>
            </a:ln>
          </a:bottom>
          <a:insideH>
            <a:ln cap="flat" cmpd="sng">
              <a:solidFill>
                <a:srgbClr val="808080"/>
              </a:solidFill>
              <a:prstDash val="solid"/>
              <a:round/>
              <a:headEnd len="sm" w="sm" type="none"/>
              <a:tailEnd len="sm" w="sm" type="none"/>
            </a:ln>
          </a:insideH>
          <a:insideV>
            <a:ln cap="flat" cmpd="sng">
              <a:solidFill>
                <a:srgbClr val="80808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Esteban-regular.fntdata"/><Relationship Id="rId81" Type="http://schemas.openxmlformats.org/officeDocument/2006/relationships/font" Target="fonts/HomemadeAppl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Poppins-italic.fntdata"/><Relationship Id="rId72" Type="http://schemas.openxmlformats.org/officeDocument/2006/relationships/font" Target="fonts/Poppins-bold.fntdata"/><Relationship Id="rId31" Type="http://schemas.openxmlformats.org/officeDocument/2006/relationships/slide" Target="slides/slide25.xml"/><Relationship Id="rId75" Type="http://schemas.openxmlformats.org/officeDocument/2006/relationships/font" Target="fonts/BarlowCondensed-regular.fntdata"/><Relationship Id="rId30" Type="http://schemas.openxmlformats.org/officeDocument/2006/relationships/slide" Target="slides/slide24.xml"/><Relationship Id="rId74" Type="http://schemas.openxmlformats.org/officeDocument/2006/relationships/font" Target="fonts/Poppins-boldItalic.fntdata"/><Relationship Id="rId33" Type="http://schemas.openxmlformats.org/officeDocument/2006/relationships/slide" Target="slides/slide27.xml"/><Relationship Id="rId77" Type="http://schemas.openxmlformats.org/officeDocument/2006/relationships/font" Target="fonts/BarlowCondensed-italic.fntdata"/><Relationship Id="rId32" Type="http://schemas.openxmlformats.org/officeDocument/2006/relationships/slide" Target="slides/slide26.xml"/><Relationship Id="rId76" Type="http://schemas.openxmlformats.org/officeDocument/2006/relationships/font" Target="fonts/BarlowCondensed-bold.fntdata"/><Relationship Id="rId35" Type="http://schemas.openxmlformats.org/officeDocument/2006/relationships/slide" Target="slides/slide29.xml"/><Relationship Id="rId79" Type="http://schemas.openxmlformats.org/officeDocument/2006/relationships/font" Target="fonts/YesevaOne-regular.fntdata"/><Relationship Id="rId34" Type="http://schemas.openxmlformats.org/officeDocument/2006/relationships/slide" Target="slides/slide28.xml"/><Relationship Id="rId78" Type="http://schemas.openxmlformats.org/officeDocument/2006/relationships/font" Target="fonts/BarlowCondensed-boldItalic.fntdata"/><Relationship Id="rId71" Type="http://schemas.openxmlformats.org/officeDocument/2006/relationships/font" Target="fonts/Poppins-regular.fntdata"/><Relationship Id="rId70" Type="http://schemas.openxmlformats.org/officeDocument/2006/relationships/font" Target="fonts/Caveat-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Cavea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e90ff1895_1_7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e90ff1895_1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13e90ff1895_1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13e90ff1895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13e90ff1895_1_1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13e90ff1895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9766bc3a49_0_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19766bc3a4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13e90ff1895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13e90ff1895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1a9b65837e5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1a9b65837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19766bc3a49_0_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19766bc3a4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13ba9f4b5db_2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13ba9f4b5db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13e90ff1895_1_3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13e90ff1895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19766bc3a49_0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19766bc3a4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14b572f6c9c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14b572f6c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40018fb131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40018fb1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4b572f6c9c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14b572f6c9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19766bc3a49_0_1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19766bc3a4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168c654f8aa_0_1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168c654f8aa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148b2163e2e_0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148b2163e2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168c654f8aa_0_2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168c654f8aa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168c654f8aa_0_3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168c654f8aa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168c654f8aa_0_3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168c654f8aa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19766bc3a49_0_13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19766bc3a4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168c654f8aa_0_3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168c654f8aa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19766bc3a49_0_1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19766bc3a49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e90ff1895_1_2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e90ff1895_1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148b2163e2e_0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148b2163e2e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16cd57ce4d4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6" name="Google Shape;1196;g16cd57ce4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16cd57ce4d4_0_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5" name="Google Shape;1215;g16cd57ce4d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16cd57ce4d4_0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16cd57ce4d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19766bc3a49_0_2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19766bc3a4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19766bc3a49_0_2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19766bc3a49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16cd57ce4d4_0_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16cd57ce4d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g148b2163e2e_0_5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0" name="Google Shape;1310;g148b2163e2e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10028b31c75_0_1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10028b31c75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10028b31c75_0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10028b31c7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3ee06e9441_2_1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3ee06e9441_2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g10028b31c75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9" name="Google Shape;1389;g10028b31c7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19766bc3a49_0_2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9" name="Google Shape;1409;g19766bc3a4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19766bc3a49_0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8" name="Google Shape;1428;g19766bc3a49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g10028b31c75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7" name="Google Shape;1447;g10028b31c7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g148b2163e2e_0_78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7" name="Google Shape;1467;g148b2163e2e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10028b31c75_0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10028b31c7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g19766bc3a49_0_3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8" name="Google Shape;1528;g19766bc3a49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10028b31c75_0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10028b31c75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g10028b31c75_0_2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6" name="Google Shape;1566;g10028b31c75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g19766bc3a49_0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5" name="Google Shape;1585;g19766bc3a49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3ba9f4b5db_2_1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3ba9f4b5db_2_1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g10028b31c75_0_3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3" name="Google Shape;1603;g10028b31c75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1" name="Shape 1621"/>
        <p:cNvGrpSpPr/>
        <p:nvPr/>
      </p:nvGrpSpPr>
      <p:grpSpPr>
        <a:xfrm>
          <a:off x="0" y="0"/>
          <a:ext cx="0" cy="0"/>
          <a:chOff x="0" y="0"/>
          <a:chExt cx="0" cy="0"/>
        </a:xfrm>
      </p:grpSpPr>
      <p:sp>
        <p:nvSpPr>
          <p:cNvPr id="1622" name="Google Shape;1622;g148b2163e2e_0_10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3" name="Google Shape;1623;g148b2163e2e_0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g10028b31c75_0_4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64" name="Google Shape;1664;g10028b31c75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1" name="Shape 1681"/>
        <p:cNvGrpSpPr/>
        <p:nvPr/>
      </p:nvGrpSpPr>
      <p:grpSpPr>
        <a:xfrm>
          <a:off x="0" y="0"/>
          <a:ext cx="0" cy="0"/>
          <a:chOff x="0" y="0"/>
          <a:chExt cx="0" cy="0"/>
        </a:xfrm>
      </p:grpSpPr>
      <p:sp>
        <p:nvSpPr>
          <p:cNvPr id="1682" name="Google Shape;1682;g10028b31c75_0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83" name="Google Shape;1683;g10028b31c75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0" name="Shape 1700"/>
        <p:cNvGrpSpPr/>
        <p:nvPr/>
      </p:nvGrpSpPr>
      <p:grpSpPr>
        <a:xfrm>
          <a:off x="0" y="0"/>
          <a:ext cx="0" cy="0"/>
          <a:chOff x="0" y="0"/>
          <a:chExt cx="0" cy="0"/>
        </a:xfrm>
      </p:grpSpPr>
      <p:sp>
        <p:nvSpPr>
          <p:cNvPr id="1701" name="Google Shape;1701;g10028b31c75_0_6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2" name="Google Shape;1702;g10028b31c75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0" name="Shape 1720"/>
        <p:cNvGrpSpPr/>
        <p:nvPr/>
      </p:nvGrpSpPr>
      <p:grpSpPr>
        <a:xfrm>
          <a:off x="0" y="0"/>
          <a:ext cx="0" cy="0"/>
          <a:chOff x="0" y="0"/>
          <a:chExt cx="0" cy="0"/>
        </a:xfrm>
      </p:grpSpPr>
      <p:sp>
        <p:nvSpPr>
          <p:cNvPr id="1721" name="Google Shape;1721;g19766bc3a49_0_3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22" name="Google Shape;1722;g19766bc3a49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8" name="Shape 1738"/>
        <p:cNvGrpSpPr/>
        <p:nvPr/>
      </p:nvGrpSpPr>
      <p:grpSpPr>
        <a:xfrm>
          <a:off x="0" y="0"/>
          <a:ext cx="0" cy="0"/>
          <a:chOff x="0" y="0"/>
          <a:chExt cx="0" cy="0"/>
        </a:xfrm>
      </p:grpSpPr>
      <p:sp>
        <p:nvSpPr>
          <p:cNvPr id="1739" name="Google Shape;1739;g10028b31c75_0_5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40" name="Google Shape;1740;g10028b31c75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8" name="Shape 1758"/>
        <p:cNvGrpSpPr/>
        <p:nvPr/>
      </p:nvGrpSpPr>
      <p:grpSpPr>
        <a:xfrm>
          <a:off x="0" y="0"/>
          <a:ext cx="0" cy="0"/>
          <a:chOff x="0" y="0"/>
          <a:chExt cx="0" cy="0"/>
        </a:xfrm>
      </p:grpSpPr>
      <p:sp>
        <p:nvSpPr>
          <p:cNvPr id="1759" name="Google Shape;1759;g148b2163e2e_0_12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60" name="Google Shape;1760;g148b2163e2e_0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g10028b31c75_0_6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01" name="Google Shape;1801;g10028b31c75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g10028b31c75_0_6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20" name="Google Shape;1820;g10028b31c75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e7ae25d076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e7ae25d07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7" name="Shape 1837"/>
        <p:cNvGrpSpPr/>
        <p:nvPr/>
      </p:nvGrpSpPr>
      <p:grpSpPr>
        <a:xfrm>
          <a:off x="0" y="0"/>
          <a:ext cx="0" cy="0"/>
          <a:chOff x="0" y="0"/>
          <a:chExt cx="0" cy="0"/>
        </a:xfrm>
      </p:grpSpPr>
      <p:sp>
        <p:nvSpPr>
          <p:cNvPr id="1838" name="Google Shape;1838;g10028b31c75_0_7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39" name="Google Shape;1839;g10028b31c75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g10028b31c75_0_8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58" name="Google Shape;1858;g10028b31c75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g138b397fbff_0_1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78" name="Google Shape;1878;g138b397fbff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13ba9f4b5db_2_17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13ba9f4b5db_2_1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13ba9f4b5db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13ba9f4b5d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3e90ff1895_1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13e90ff1895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s://slidesmania.com/questions-powerpoint-google-slides/can-i-use-these-templates/" TargetMode="External"/><Relationship Id="rId4" Type="http://schemas.openxmlformats.org/officeDocument/2006/relationships/hyperlink" Target="https://www.facebook.com/SlidesManiaSM/" TargetMode="External"/><Relationship Id="rId11" Type="http://schemas.openxmlformats.org/officeDocument/2006/relationships/image" Target="../media/image6.png"/><Relationship Id="rId10" Type="http://schemas.openxmlformats.org/officeDocument/2006/relationships/hyperlink" Target="https://www.instagram.com/slidesmania/" TargetMode="External"/><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hyperlink" Target="https://twitter.com/SlidesManiaSM/" TargetMode="External"/><Relationship Id="rId7" Type="http://schemas.openxmlformats.org/officeDocument/2006/relationships/image" Target="../media/image5.png"/><Relationship Id="rId8"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CUSTOM">
    <p:spTree>
      <p:nvGrpSpPr>
        <p:cNvPr id="27" name="Shape 27"/>
        <p:cNvGrpSpPr/>
        <p:nvPr/>
      </p:nvGrpSpPr>
      <p:grpSpPr>
        <a:xfrm>
          <a:off x="0" y="0"/>
          <a:ext cx="0" cy="0"/>
          <a:chOff x="0" y="0"/>
          <a:chExt cx="0" cy="0"/>
        </a:xfrm>
      </p:grpSpPr>
      <p:sp>
        <p:nvSpPr>
          <p:cNvPr id="28" name="Google Shape;28;p2"/>
          <p:cNvSpPr/>
          <p:nvPr/>
        </p:nvSpPr>
        <p:spPr>
          <a:xfrm rot="5400000">
            <a:off x="-1307150" y="1307250"/>
            <a:ext cx="10058400" cy="7443900"/>
          </a:xfrm>
          <a:prstGeom prst="round2SameRect">
            <a:avLst>
              <a:gd fmla="val 2439"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35" name="Google Shape;35;p2"/>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cxnSp>
        <p:nvCxnSpPr>
          <p:cNvPr id="36" name="Google Shape;36;p2"/>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37" name="Google Shape;37;p2"/>
          <p:cNvGrpSpPr/>
          <p:nvPr/>
        </p:nvGrpSpPr>
        <p:grpSpPr>
          <a:xfrm>
            <a:off x="6631550" y="-62325"/>
            <a:ext cx="321900" cy="10177725"/>
            <a:chOff x="6402950" y="-62325"/>
            <a:chExt cx="321900" cy="10177725"/>
          </a:xfrm>
        </p:grpSpPr>
        <p:sp>
          <p:nvSpPr>
            <p:cNvPr id="38" name="Google Shape;38;p2"/>
            <p:cNvSpPr/>
            <p:nvPr/>
          </p:nvSpPr>
          <p:spPr>
            <a:xfrm>
              <a:off x="6402950" y="-62325"/>
              <a:ext cx="321900" cy="10172400"/>
            </a:xfrm>
            <a:prstGeom prst="rect">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0">
  <p:cSld name="CUSTOM_3_1_1_1_1_1_1_1_1">
    <p:spTree>
      <p:nvGrpSpPr>
        <p:cNvPr id="152" name="Shape 152"/>
        <p:cNvGrpSpPr/>
        <p:nvPr/>
      </p:nvGrpSpPr>
      <p:grpSpPr>
        <a:xfrm>
          <a:off x="0" y="0"/>
          <a:ext cx="0" cy="0"/>
          <a:chOff x="0" y="0"/>
          <a:chExt cx="0" cy="0"/>
        </a:xfrm>
      </p:grpSpPr>
      <p:sp>
        <p:nvSpPr>
          <p:cNvPr id="153" name="Google Shape;153;p11"/>
          <p:cNvSpPr/>
          <p:nvPr/>
        </p:nvSpPr>
        <p:spPr>
          <a:xfrm rot="5400000">
            <a:off x="-1307150" y="1307250"/>
            <a:ext cx="10058400" cy="7443900"/>
          </a:xfrm>
          <a:prstGeom prst="round2SameRect">
            <a:avLst>
              <a:gd fmla="val 2439" name="adj1"/>
              <a:gd fmla="val 0" name="adj2"/>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60" name="Google Shape;160;p11"/>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61" name="Google Shape;161;p11"/>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62" name="Google Shape;162;p11"/>
          <p:cNvGrpSpPr/>
          <p:nvPr/>
        </p:nvGrpSpPr>
        <p:grpSpPr>
          <a:xfrm>
            <a:off x="6631550" y="-62325"/>
            <a:ext cx="321900" cy="10177725"/>
            <a:chOff x="6402950" y="-62325"/>
            <a:chExt cx="321900" cy="10177725"/>
          </a:xfrm>
        </p:grpSpPr>
        <p:sp>
          <p:nvSpPr>
            <p:cNvPr id="163" name="Google Shape;163;p11"/>
            <p:cNvSpPr/>
            <p:nvPr/>
          </p:nvSpPr>
          <p:spPr>
            <a:xfrm>
              <a:off x="6402950" y="-62325"/>
              <a:ext cx="321900" cy="10172400"/>
            </a:xfrm>
            <a:prstGeom prst="rect">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11"/>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p:cSld name="CUSTOM_2">
    <p:spTree>
      <p:nvGrpSpPr>
        <p:cNvPr id="166" name="Shape 166"/>
        <p:cNvGrpSpPr/>
        <p:nvPr/>
      </p:nvGrpSpPr>
      <p:grpSpPr>
        <a:xfrm>
          <a:off x="0" y="0"/>
          <a:ext cx="0" cy="0"/>
          <a:chOff x="0" y="0"/>
          <a:chExt cx="0" cy="0"/>
        </a:xfrm>
      </p:grpSpPr>
      <p:sp>
        <p:nvSpPr>
          <p:cNvPr id="167" name="Google Shape;167;p12"/>
          <p:cNvSpPr/>
          <p:nvPr/>
        </p:nvSpPr>
        <p:spPr>
          <a:xfrm>
            <a:off x="0" y="0"/>
            <a:ext cx="7418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
          <p:cNvSpPr txBox="1"/>
          <p:nvPr>
            <p:ph type="title"/>
          </p:nvPr>
        </p:nvSpPr>
        <p:spPr>
          <a:xfrm>
            <a:off x="1429550" y="3744525"/>
            <a:ext cx="4584900" cy="20607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10000"/>
              <a:buNone/>
              <a:defRPr sz="10000">
                <a:solidFill>
                  <a:srgbClr val="353535"/>
                </a:solidFill>
              </a:defRPr>
            </a:lvl1pPr>
            <a:lvl2pPr lvl="1"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9pPr>
          </a:lstStyle>
          <a:p/>
        </p:txBody>
      </p:sp>
      <p:sp>
        <p:nvSpPr>
          <p:cNvPr id="169" name="Google Shape;169;p12"/>
          <p:cNvSpPr txBox="1"/>
          <p:nvPr>
            <p:ph idx="1" type="subTitle"/>
          </p:nvPr>
        </p:nvSpPr>
        <p:spPr>
          <a:xfrm>
            <a:off x="1520150" y="5855600"/>
            <a:ext cx="4403700" cy="540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9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tabs">
  <p:cSld name="CUSTOM_2_1">
    <p:spTree>
      <p:nvGrpSpPr>
        <p:cNvPr id="170" name="Shape 170"/>
        <p:cNvGrpSpPr/>
        <p:nvPr/>
      </p:nvGrpSpPr>
      <p:grpSpPr>
        <a:xfrm>
          <a:off x="0" y="0"/>
          <a:ext cx="0" cy="0"/>
          <a:chOff x="0" y="0"/>
          <a:chExt cx="0" cy="0"/>
        </a:xfrm>
      </p:grpSpPr>
      <p:sp>
        <p:nvSpPr>
          <p:cNvPr id="171" name="Google Shape;171;p13"/>
          <p:cNvSpPr/>
          <p:nvPr/>
        </p:nvSpPr>
        <p:spPr>
          <a:xfrm>
            <a:off x="0" y="0"/>
            <a:ext cx="77724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73" name="Shape 173"/>
        <p:cNvGrpSpPr/>
        <p:nvPr/>
      </p:nvGrpSpPr>
      <p:grpSpPr>
        <a:xfrm>
          <a:off x="0" y="0"/>
          <a:ext cx="0" cy="0"/>
          <a:chOff x="0" y="0"/>
          <a:chExt cx="0" cy="0"/>
        </a:xfrm>
      </p:grpSpPr>
      <p:sp>
        <p:nvSpPr>
          <p:cNvPr id="174" name="Google Shape;174;p14"/>
          <p:cNvSpPr txBox="1"/>
          <p:nvPr>
            <p:ph idx="1" type="body"/>
          </p:nvPr>
        </p:nvSpPr>
        <p:spPr>
          <a:xfrm>
            <a:off x="412125" y="8958783"/>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5" name="Google Shape;175;p14"/>
          <p:cNvSpPr txBox="1"/>
          <p:nvPr>
            <p:ph idx="2" type="body"/>
          </p:nvPr>
        </p:nvSpPr>
        <p:spPr>
          <a:xfrm>
            <a:off x="2831200" y="895878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76" name="Google Shape;176;p14"/>
          <p:cNvSpPr txBox="1"/>
          <p:nvPr>
            <p:ph idx="3" type="body"/>
          </p:nvPr>
        </p:nvSpPr>
        <p:spPr>
          <a:xfrm>
            <a:off x="412125" y="818230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7" name="Google Shape;177;p14"/>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8" name="Google Shape;178;p14"/>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9" name="Google Shape;179;p14"/>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0" name="Google Shape;180;p14"/>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1" name="Google Shape;181;p14"/>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2" name="Google Shape;182;p14"/>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3" name="Google Shape;183;p14"/>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4" name="Google Shape;184;p14"/>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5" name="Google Shape;185;p14"/>
          <p:cNvSpPr txBox="1"/>
          <p:nvPr>
            <p:ph idx="15" type="body"/>
          </p:nvPr>
        </p:nvSpPr>
        <p:spPr>
          <a:xfrm>
            <a:off x="2831200" y="8182315"/>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6" name="Google Shape;186;p14"/>
          <p:cNvSpPr txBox="1"/>
          <p:nvPr>
            <p:ph idx="16" type="body"/>
          </p:nvPr>
        </p:nvSpPr>
        <p:spPr>
          <a:xfrm>
            <a:off x="2831200" y="7405848"/>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7" name="Google Shape;187;p14"/>
          <p:cNvSpPr txBox="1"/>
          <p:nvPr>
            <p:ph idx="17" type="body"/>
          </p:nvPr>
        </p:nvSpPr>
        <p:spPr>
          <a:xfrm>
            <a:off x="2831200" y="6629380"/>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8" name="Google Shape;188;p14"/>
          <p:cNvSpPr txBox="1"/>
          <p:nvPr>
            <p:ph idx="18" type="body"/>
          </p:nvPr>
        </p:nvSpPr>
        <p:spPr>
          <a:xfrm>
            <a:off x="2831200" y="5852912"/>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9" name="Google Shape;189;p14"/>
          <p:cNvSpPr txBox="1"/>
          <p:nvPr>
            <p:ph idx="19" type="body"/>
          </p:nvPr>
        </p:nvSpPr>
        <p:spPr>
          <a:xfrm>
            <a:off x="2831200" y="5076444"/>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0" name="Google Shape;190;p14"/>
          <p:cNvSpPr txBox="1"/>
          <p:nvPr>
            <p:ph idx="20" type="body"/>
          </p:nvPr>
        </p:nvSpPr>
        <p:spPr>
          <a:xfrm>
            <a:off x="2831200" y="4299977"/>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1" name="Google Shape;191;p14"/>
          <p:cNvSpPr txBox="1"/>
          <p:nvPr>
            <p:ph idx="21" type="body"/>
          </p:nvPr>
        </p:nvSpPr>
        <p:spPr>
          <a:xfrm>
            <a:off x="2831200" y="3523509"/>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2" name="Google Shape;192;p14"/>
          <p:cNvSpPr txBox="1"/>
          <p:nvPr>
            <p:ph idx="22" type="body"/>
          </p:nvPr>
        </p:nvSpPr>
        <p:spPr>
          <a:xfrm>
            <a:off x="2831200" y="2747041"/>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3" name="Google Shape;193;p14"/>
          <p:cNvSpPr txBox="1"/>
          <p:nvPr>
            <p:ph idx="23" type="body"/>
          </p:nvPr>
        </p:nvSpPr>
        <p:spPr>
          <a:xfrm>
            <a:off x="2831200" y="197057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4" name="Google Shape;194;p14"/>
          <p:cNvSpPr txBox="1"/>
          <p:nvPr>
            <p:ph type="title"/>
          </p:nvPr>
        </p:nvSpPr>
        <p:spPr>
          <a:xfrm>
            <a:off x="347725" y="437125"/>
            <a:ext cx="6514500" cy="5802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4000"/>
              <a:buNone/>
              <a:defRPr i="1"/>
            </a:lvl1pPr>
            <a:lvl2pPr lvl="1" rtl="0" algn="ctr">
              <a:spcBef>
                <a:spcPts val="0"/>
              </a:spcBef>
              <a:spcAft>
                <a:spcPts val="0"/>
              </a:spcAft>
              <a:buSzPts val="4000"/>
              <a:buNone/>
              <a:defRPr i="1"/>
            </a:lvl2pPr>
            <a:lvl3pPr lvl="2" rtl="0" algn="ctr">
              <a:spcBef>
                <a:spcPts val="0"/>
              </a:spcBef>
              <a:spcAft>
                <a:spcPts val="0"/>
              </a:spcAft>
              <a:buSzPts val="4000"/>
              <a:buNone/>
              <a:defRPr i="1"/>
            </a:lvl3pPr>
            <a:lvl4pPr lvl="3" rtl="0" algn="ctr">
              <a:spcBef>
                <a:spcPts val="0"/>
              </a:spcBef>
              <a:spcAft>
                <a:spcPts val="0"/>
              </a:spcAft>
              <a:buSzPts val="4000"/>
              <a:buNone/>
              <a:defRPr i="1"/>
            </a:lvl4pPr>
            <a:lvl5pPr lvl="4" rtl="0" algn="ctr">
              <a:spcBef>
                <a:spcPts val="0"/>
              </a:spcBef>
              <a:spcAft>
                <a:spcPts val="0"/>
              </a:spcAft>
              <a:buSzPts val="4000"/>
              <a:buNone/>
              <a:defRPr i="1"/>
            </a:lvl5pPr>
            <a:lvl6pPr lvl="5" rtl="0" algn="ctr">
              <a:spcBef>
                <a:spcPts val="0"/>
              </a:spcBef>
              <a:spcAft>
                <a:spcPts val="0"/>
              </a:spcAft>
              <a:buSzPts val="4000"/>
              <a:buNone/>
              <a:defRPr i="1"/>
            </a:lvl6pPr>
            <a:lvl7pPr lvl="6" rtl="0" algn="ctr">
              <a:spcBef>
                <a:spcPts val="0"/>
              </a:spcBef>
              <a:spcAft>
                <a:spcPts val="0"/>
              </a:spcAft>
              <a:buSzPts val="4000"/>
              <a:buNone/>
              <a:defRPr i="1"/>
            </a:lvl7pPr>
            <a:lvl8pPr lvl="7" rtl="0" algn="ctr">
              <a:spcBef>
                <a:spcPts val="0"/>
              </a:spcBef>
              <a:spcAft>
                <a:spcPts val="0"/>
              </a:spcAft>
              <a:buSzPts val="4000"/>
              <a:buNone/>
              <a:defRPr i="1"/>
            </a:lvl8pPr>
            <a:lvl9pPr lvl="8" rtl="0" algn="ctr">
              <a:spcBef>
                <a:spcPts val="0"/>
              </a:spcBef>
              <a:spcAft>
                <a:spcPts val="0"/>
              </a:spcAft>
              <a:buSzPts val="4000"/>
              <a:buNone/>
              <a:defRPr i="1"/>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Line">
  <p:cSld name="CUSTOM_1_2">
    <p:spTree>
      <p:nvGrpSpPr>
        <p:cNvPr id="195" name="Shape 195"/>
        <p:cNvGrpSpPr/>
        <p:nvPr/>
      </p:nvGrpSpPr>
      <p:grpSpPr>
        <a:xfrm>
          <a:off x="0" y="0"/>
          <a:ext cx="0" cy="0"/>
          <a:chOff x="0" y="0"/>
          <a:chExt cx="0" cy="0"/>
        </a:xfrm>
      </p:grpSpPr>
      <p:graphicFrame>
        <p:nvGraphicFramePr>
          <p:cNvPr id="196" name="Google Shape;196;p15"/>
          <p:cNvGraphicFramePr/>
          <p:nvPr/>
        </p:nvGraphicFramePr>
        <p:xfrm>
          <a:off x="89400" y="150200"/>
          <a:ext cx="3000000" cy="3000000"/>
        </p:xfrm>
        <a:graphic>
          <a:graphicData uri="http://schemas.openxmlformats.org/drawingml/2006/table">
            <a:tbl>
              <a:tblPr>
                <a:noFill/>
                <a:tableStyleId>{DC36E646-BA19-49F3-A631-8C6D100191D4}</a:tableStyleId>
              </a:tblPr>
              <a:tblGrid>
                <a:gridCol w="6987900"/>
              </a:tblGrid>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bl>
          </a:graphicData>
        </a:graphic>
      </p:graphicFrame>
      <p:sp>
        <p:nvSpPr>
          <p:cNvPr id="197" name="Google Shape;197;p15"/>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98" name="Google Shape;198;p15"/>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Blank">
  <p:cSld name="CUSTOM_1_1">
    <p:spTree>
      <p:nvGrpSpPr>
        <p:cNvPr id="199" name="Shape 199"/>
        <p:cNvGrpSpPr/>
        <p:nvPr/>
      </p:nvGrpSpPr>
      <p:grpSpPr>
        <a:xfrm>
          <a:off x="0" y="0"/>
          <a:ext cx="0" cy="0"/>
          <a:chOff x="0" y="0"/>
          <a:chExt cx="0" cy="0"/>
        </a:xfrm>
      </p:grpSpPr>
      <p:sp>
        <p:nvSpPr>
          <p:cNvPr id="200" name="Google Shape;200;p16"/>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1" name="Google Shape;201;p16"/>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Dot">
  <p:cSld name="CUSTOM_1_1_1">
    <p:spTree>
      <p:nvGrpSpPr>
        <p:cNvPr id="202" name="Shape 202"/>
        <p:cNvGrpSpPr/>
        <p:nvPr/>
      </p:nvGrpSpPr>
      <p:grpSpPr>
        <a:xfrm>
          <a:off x="0" y="0"/>
          <a:ext cx="0" cy="0"/>
          <a:chOff x="0" y="0"/>
          <a:chExt cx="0" cy="0"/>
        </a:xfrm>
      </p:grpSpPr>
      <p:pic>
        <p:nvPicPr>
          <p:cNvPr id="203" name="Google Shape;203;p17"/>
          <p:cNvPicPr preferRelativeResize="0"/>
          <p:nvPr/>
        </p:nvPicPr>
        <p:blipFill rotWithShape="1">
          <a:blip r:embed="rId2">
            <a:alphaModFix/>
          </a:blip>
          <a:srcRect b="5096" l="0" r="0" t="0"/>
          <a:stretch/>
        </p:blipFill>
        <p:spPr>
          <a:xfrm>
            <a:off x="361200" y="256200"/>
            <a:ext cx="6635200" cy="9545999"/>
          </a:xfrm>
          <a:prstGeom prst="rect">
            <a:avLst/>
          </a:prstGeom>
          <a:noFill/>
          <a:ln>
            <a:noFill/>
          </a:ln>
        </p:spPr>
      </p:pic>
      <p:sp>
        <p:nvSpPr>
          <p:cNvPr id="204" name="Google Shape;204;p17"/>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5" name="Google Shape;205;p1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Grid">
  <p:cSld name="CUSTOM_1_1_1_1">
    <p:spTree>
      <p:nvGrpSpPr>
        <p:cNvPr id="206" name="Shape 206"/>
        <p:cNvGrpSpPr/>
        <p:nvPr/>
      </p:nvGrpSpPr>
      <p:grpSpPr>
        <a:xfrm>
          <a:off x="0" y="0"/>
          <a:ext cx="0" cy="0"/>
          <a:chOff x="0" y="0"/>
          <a:chExt cx="0" cy="0"/>
        </a:xfrm>
      </p:grpSpPr>
      <p:sp>
        <p:nvSpPr>
          <p:cNvPr id="207" name="Google Shape;207;p18"/>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8" name="Google Shape;208;p1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pic>
        <p:nvPicPr>
          <p:cNvPr id="209" name="Google Shape;209;p18"/>
          <p:cNvPicPr preferRelativeResize="0"/>
          <p:nvPr/>
        </p:nvPicPr>
        <p:blipFill>
          <a:blip r:embed="rId2">
            <a:alphaModFix/>
          </a:blip>
          <a:stretch>
            <a:fillRect/>
          </a:stretch>
        </p:blipFill>
        <p:spPr>
          <a:xfrm flipH="1" rot="10800000">
            <a:off x="76200" y="0"/>
            <a:ext cx="7219075" cy="10058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Credit slide, do not remove layout">
  <p:cSld name="CUSTOM_4">
    <p:spTree>
      <p:nvGrpSpPr>
        <p:cNvPr id="210" name="Shape 210"/>
        <p:cNvGrpSpPr/>
        <p:nvPr/>
      </p:nvGrpSpPr>
      <p:grpSpPr>
        <a:xfrm>
          <a:off x="0" y="0"/>
          <a:ext cx="0" cy="0"/>
          <a:chOff x="0" y="0"/>
          <a:chExt cx="0" cy="0"/>
        </a:xfrm>
      </p:grpSpPr>
      <p:grpSp>
        <p:nvGrpSpPr>
          <p:cNvPr id="211" name="Google Shape;211;p19"/>
          <p:cNvGrpSpPr/>
          <p:nvPr/>
        </p:nvGrpSpPr>
        <p:grpSpPr>
          <a:xfrm>
            <a:off x="0" y="0"/>
            <a:ext cx="7772400" cy="10058400"/>
            <a:chOff x="0" y="0"/>
            <a:chExt cx="7772400" cy="10058400"/>
          </a:xfrm>
        </p:grpSpPr>
        <p:sp>
          <p:nvSpPr>
            <p:cNvPr id="212" name="Google Shape;212;p19"/>
            <p:cNvSpPr/>
            <p:nvPr/>
          </p:nvSpPr>
          <p:spPr>
            <a:xfrm>
              <a:off x="0" y="0"/>
              <a:ext cx="7772400" cy="10058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19"/>
            <p:cNvPicPr preferRelativeResize="0"/>
            <p:nvPr/>
          </p:nvPicPr>
          <p:blipFill rotWithShape="1">
            <a:blip r:embed="rId2">
              <a:alphaModFix/>
            </a:blip>
            <a:srcRect b="20906" l="0" r="0" t="16256"/>
            <a:stretch/>
          </p:blipFill>
          <p:spPr>
            <a:xfrm>
              <a:off x="103174" y="493725"/>
              <a:ext cx="7580250" cy="2071125"/>
            </a:xfrm>
            <a:prstGeom prst="rect">
              <a:avLst/>
            </a:prstGeom>
            <a:noFill/>
            <a:ln>
              <a:noFill/>
            </a:ln>
          </p:spPr>
        </p:pic>
        <p:sp>
          <p:nvSpPr>
            <p:cNvPr id="214" name="Google Shape;214;p19"/>
            <p:cNvSpPr txBox="1"/>
            <p:nvPr/>
          </p:nvSpPr>
          <p:spPr>
            <a:xfrm>
              <a:off x="463500" y="2858050"/>
              <a:ext cx="6568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900">
                  <a:solidFill>
                    <a:srgbClr val="3F3F3F"/>
                  </a:solidFill>
                  <a:latin typeface="Poppins"/>
                  <a:ea typeface="Poppins"/>
                  <a:cs typeface="Poppins"/>
                  <a:sym typeface="Poppins"/>
                </a:rPr>
                <a:t>Free </a:t>
              </a:r>
              <a:r>
                <a:rPr lang="en" sz="2900">
                  <a:solidFill>
                    <a:srgbClr val="3F3F3F"/>
                  </a:solidFill>
                  <a:latin typeface="Poppins"/>
                  <a:ea typeface="Poppins"/>
                  <a:cs typeface="Poppins"/>
                  <a:sym typeface="Poppins"/>
                </a:rPr>
                <a:t>themes and templates for </a:t>
              </a:r>
              <a:r>
                <a:rPr b="1" lang="en" sz="2900">
                  <a:solidFill>
                    <a:srgbClr val="3F3F3F"/>
                  </a:solidFill>
                  <a:latin typeface="Poppins"/>
                  <a:ea typeface="Poppins"/>
                  <a:cs typeface="Poppins"/>
                  <a:sym typeface="Poppins"/>
                </a:rPr>
                <a:t>Google Slides</a:t>
              </a:r>
              <a:r>
                <a:rPr lang="en" sz="2900">
                  <a:solidFill>
                    <a:srgbClr val="3F3F3F"/>
                  </a:solidFill>
                  <a:latin typeface="Poppins"/>
                  <a:ea typeface="Poppins"/>
                  <a:cs typeface="Poppins"/>
                  <a:sym typeface="Poppins"/>
                </a:rPr>
                <a:t> or </a:t>
              </a:r>
              <a:r>
                <a:rPr b="1" lang="en" sz="2900">
                  <a:solidFill>
                    <a:srgbClr val="3F3F3F"/>
                  </a:solidFill>
                  <a:latin typeface="Poppins"/>
                  <a:ea typeface="Poppins"/>
                  <a:cs typeface="Poppins"/>
                  <a:sym typeface="Poppins"/>
                </a:rPr>
                <a:t>PowerPoint</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rPr b="1" lang="en" sz="2300">
                  <a:solidFill>
                    <a:srgbClr val="FFCB25"/>
                  </a:solidFill>
                  <a:latin typeface="Poppins"/>
                  <a:ea typeface="Poppins"/>
                  <a:cs typeface="Poppins"/>
                  <a:sym typeface="Poppins"/>
                </a:rPr>
                <a:t>NOT to be sold as is or modified!</a:t>
              </a:r>
              <a:endParaRPr b="1" sz="2300">
                <a:solidFill>
                  <a:srgbClr val="FFCB25"/>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3">
                    <a:extLst>
                      <a:ext uri="{A12FA001-AC4F-418D-AE19-62706E023703}">
                        <ahyp:hlinkClr val="tx"/>
                      </a:ext>
                    </a:extLst>
                  </a:hlinkClick>
                </a:rPr>
                <a:t>FAQ</a:t>
              </a:r>
              <a:r>
                <a:rPr b="1" lang="en" sz="3700">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a:p>
              <a:pPr indent="0" lvl="0" marL="0" rtl="0" algn="l">
                <a:spcBef>
                  <a:spcPts val="0"/>
                </a:spcBef>
                <a:spcAft>
                  <a:spcPts val="0"/>
                </a:spcAft>
                <a:buNone/>
              </a:pPr>
              <a:r>
                <a:rPr lang="en" sz="1300">
                  <a:solidFill>
                    <a:srgbClr val="3F3F3F"/>
                  </a:solidFill>
                  <a:latin typeface="Poppins"/>
                  <a:ea typeface="Poppins"/>
                  <a:cs typeface="Poppins"/>
                  <a:sym typeface="Poppins"/>
                </a:rPr>
                <a:t>Do not remove the slidesmania.com text on the sides.</a:t>
              </a:r>
              <a:endParaRPr sz="1300">
                <a:solidFill>
                  <a:srgbClr val="3F3F3F"/>
                </a:solidFill>
                <a:latin typeface="Poppins"/>
                <a:ea typeface="Poppins"/>
                <a:cs typeface="Poppins"/>
                <a:sym typeface="Poppins"/>
              </a:endParaRPr>
            </a:p>
          </p:txBody>
        </p:sp>
        <p:pic>
          <p:nvPicPr>
            <p:cNvPr id="215" name="Google Shape;215;p19">
              <a:hlinkClick r:id="rId4"/>
            </p:cNvPr>
            <p:cNvPicPr preferRelativeResize="0"/>
            <p:nvPr/>
          </p:nvPicPr>
          <p:blipFill>
            <a:blip r:embed="rId5">
              <a:alphaModFix/>
            </a:blip>
            <a:stretch>
              <a:fillRect/>
            </a:stretch>
          </p:blipFill>
          <p:spPr>
            <a:xfrm>
              <a:off x="4590858" y="9157781"/>
              <a:ext cx="713232" cy="637863"/>
            </a:xfrm>
            <a:prstGeom prst="rect">
              <a:avLst/>
            </a:prstGeom>
            <a:noFill/>
            <a:ln>
              <a:noFill/>
            </a:ln>
          </p:spPr>
        </p:pic>
        <p:pic>
          <p:nvPicPr>
            <p:cNvPr id="216" name="Google Shape;216;p19">
              <a:hlinkClick r:id="rId6"/>
            </p:cNvPr>
            <p:cNvPicPr preferRelativeResize="0"/>
            <p:nvPr/>
          </p:nvPicPr>
          <p:blipFill>
            <a:blip r:embed="rId7">
              <a:alphaModFix/>
            </a:blip>
            <a:stretch>
              <a:fillRect/>
            </a:stretch>
          </p:blipFill>
          <p:spPr>
            <a:xfrm>
              <a:off x="5372728" y="9162273"/>
              <a:ext cx="708660" cy="628879"/>
            </a:xfrm>
            <a:prstGeom prst="rect">
              <a:avLst/>
            </a:prstGeom>
            <a:noFill/>
            <a:ln>
              <a:noFill/>
            </a:ln>
          </p:spPr>
        </p:pic>
        <p:pic>
          <p:nvPicPr>
            <p:cNvPr id="217" name="Google Shape;217;p19">
              <a:hlinkClick r:id="rId8"/>
            </p:cNvPr>
            <p:cNvPicPr preferRelativeResize="0"/>
            <p:nvPr/>
          </p:nvPicPr>
          <p:blipFill>
            <a:blip r:embed="rId9">
              <a:alphaModFix/>
            </a:blip>
            <a:stretch>
              <a:fillRect/>
            </a:stretch>
          </p:blipFill>
          <p:spPr>
            <a:xfrm>
              <a:off x="6150015" y="9151044"/>
              <a:ext cx="612648" cy="624387"/>
            </a:xfrm>
            <a:prstGeom prst="rect">
              <a:avLst/>
            </a:prstGeom>
            <a:noFill/>
            <a:ln>
              <a:noFill/>
            </a:ln>
          </p:spPr>
        </p:pic>
        <p:pic>
          <p:nvPicPr>
            <p:cNvPr id="218" name="Google Shape;218;p19">
              <a:hlinkClick r:id="rId10"/>
            </p:cNvPr>
            <p:cNvPicPr preferRelativeResize="0"/>
            <p:nvPr/>
          </p:nvPicPr>
          <p:blipFill>
            <a:blip r:embed="rId11">
              <a:alphaModFix/>
            </a:blip>
            <a:stretch>
              <a:fillRect/>
            </a:stretch>
          </p:blipFill>
          <p:spPr>
            <a:xfrm>
              <a:off x="6827349" y="9162274"/>
              <a:ext cx="699516" cy="601927"/>
            </a:xfrm>
            <a:prstGeom prst="rect">
              <a:avLst/>
            </a:prstGeom>
            <a:noFill/>
            <a:ln>
              <a:noFill/>
            </a:ln>
          </p:spPr>
        </p:pic>
        <p:sp>
          <p:nvSpPr>
            <p:cNvPr id="219" name="Google Shape;219;p19"/>
            <p:cNvSpPr txBox="1"/>
            <p:nvPr/>
          </p:nvSpPr>
          <p:spPr>
            <a:xfrm>
              <a:off x="2680800" y="8287450"/>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rgbClr val="252525"/>
                  </a:solidFill>
                  <a:latin typeface="Homemade Apple"/>
                  <a:ea typeface="Homemade Apple"/>
                  <a:cs typeface="Homemade Apple"/>
                  <a:sym typeface="Homemade Apple"/>
                </a:rPr>
                <a:t>Sharing is caring!</a:t>
              </a:r>
              <a:endParaRPr b="1" sz="2000">
                <a:solidFill>
                  <a:srgbClr val="252525"/>
                </a:solidFill>
                <a:latin typeface="Homemade Apple"/>
                <a:ea typeface="Homemade Apple"/>
                <a:cs typeface="Homemade Apple"/>
                <a:sym typeface="Homemade Apple"/>
              </a:endParaRPr>
            </a:p>
          </p:txBody>
        </p:sp>
        <p:cxnSp>
          <p:nvCxnSpPr>
            <p:cNvPr id="220" name="Google Shape;220;p19"/>
            <p:cNvCxnSpPr/>
            <p:nvPr/>
          </p:nvCxnSpPr>
          <p:spPr>
            <a:xfrm>
              <a:off x="6293277" y="8947208"/>
              <a:ext cx="1233600" cy="12900"/>
            </a:xfrm>
            <a:prstGeom prst="straightConnector1">
              <a:avLst/>
            </a:prstGeom>
            <a:noFill/>
            <a:ln cap="flat" cmpd="sng" w="38100">
              <a:solidFill>
                <a:srgbClr val="FFCB25"/>
              </a:solidFill>
              <a:prstDash val="solid"/>
              <a:round/>
              <a:headEnd len="med" w="med" type="none"/>
              <a:tailEnd len="med" w="med"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CUSTOM_3">
    <p:spTree>
      <p:nvGrpSpPr>
        <p:cNvPr id="40" name="Shape 40"/>
        <p:cNvGrpSpPr/>
        <p:nvPr/>
      </p:nvGrpSpPr>
      <p:grpSpPr>
        <a:xfrm>
          <a:off x="0" y="0"/>
          <a:ext cx="0" cy="0"/>
          <a:chOff x="0" y="0"/>
          <a:chExt cx="0" cy="0"/>
        </a:xfrm>
      </p:grpSpPr>
      <p:sp>
        <p:nvSpPr>
          <p:cNvPr id="41" name="Google Shape;41;p3"/>
          <p:cNvSpPr/>
          <p:nvPr/>
        </p:nvSpPr>
        <p:spPr>
          <a:xfrm rot="5400000">
            <a:off x="-1307150" y="1307250"/>
            <a:ext cx="10058400" cy="7443900"/>
          </a:xfrm>
          <a:prstGeom prst="round2SameRect">
            <a:avLst>
              <a:gd fmla="val 2439" name="adj1"/>
              <a:gd fmla="val 0" name="adj2"/>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48" name="Google Shape;48;p3"/>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49" name="Google Shape;49;p3"/>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50" name="Google Shape;50;p3"/>
          <p:cNvGrpSpPr/>
          <p:nvPr/>
        </p:nvGrpSpPr>
        <p:grpSpPr>
          <a:xfrm>
            <a:off x="6631550" y="-62325"/>
            <a:ext cx="321900" cy="10177725"/>
            <a:chOff x="6402950" y="-62325"/>
            <a:chExt cx="321900" cy="10177725"/>
          </a:xfrm>
        </p:grpSpPr>
        <p:sp>
          <p:nvSpPr>
            <p:cNvPr id="51" name="Google Shape;51;p3"/>
            <p:cNvSpPr/>
            <p:nvPr/>
          </p:nvSpPr>
          <p:spPr>
            <a:xfrm>
              <a:off x="6402950" y="-62325"/>
              <a:ext cx="321900" cy="10172400"/>
            </a:xfrm>
            <a:prstGeom prst="rect">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3"/>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3">
  <p:cSld name="CUSTOM_3_1">
    <p:spTree>
      <p:nvGrpSpPr>
        <p:cNvPr id="54" name="Shape 54"/>
        <p:cNvGrpSpPr/>
        <p:nvPr/>
      </p:nvGrpSpPr>
      <p:grpSpPr>
        <a:xfrm>
          <a:off x="0" y="0"/>
          <a:ext cx="0" cy="0"/>
          <a:chOff x="0" y="0"/>
          <a:chExt cx="0" cy="0"/>
        </a:xfrm>
      </p:grpSpPr>
      <p:sp>
        <p:nvSpPr>
          <p:cNvPr id="55" name="Google Shape;55;p4"/>
          <p:cNvSpPr/>
          <p:nvPr/>
        </p:nvSpPr>
        <p:spPr>
          <a:xfrm rot="5400000">
            <a:off x="-1307150" y="1307250"/>
            <a:ext cx="10058400" cy="7443900"/>
          </a:xfrm>
          <a:prstGeom prst="round2SameRect">
            <a:avLst>
              <a:gd fmla="val 2439" name="adj1"/>
              <a:gd fmla="val 0" name="adj2"/>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62" name="Google Shape;62;p4"/>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63" name="Google Shape;63;p4"/>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64" name="Google Shape;64;p4"/>
          <p:cNvGrpSpPr/>
          <p:nvPr/>
        </p:nvGrpSpPr>
        <p:grpSpPr>
          <a:xfrm>
            <a:off x="6631550" y="-62325"/>
            <a:ext cx="321900" cy="10177725"/>
            <a:chOff x="6402950" y="-62325"/>
            <a:chExt cx="321900" cy="10177725"/>
          </a:xfrm>
        </p:grpSpPr>
        <p:sp>
          <p:nvSpPr>
            <p:cNvPr id="65" name="Google Shape;65;p4"/>
            <p:cNvSpPr/>
            <p:nvPr/>
          </p:nvSpPr>
          <p:spPr>
            <a:xfrm>
              <a:off x="6402950" y="-62325"/>
              <a:ext cx="321900" cy="101724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4"/>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4">
  <p:cSld name="CUSTOM_3_1_1">
    <p:spTree>
      <p:nvGrpSpPr>
        <p:cNvPr id="68" name="Shape 68"/>
        <p:cNvGrpSpPr/>
        <p:nvPr/>
      </p:nvGrpSpPr>
      <p:grpSpPr>
        <a:xfrm>
          <a:off x="0" y="0"/>
          <a:ext cx="0" cy="0"/>
          <a:chOff x="0" y="0"/>
          <a:chExt cx="0" cy="0"/>
        </a:xfrm>
      </p:grpSpPr>
      <p:sp>
        <p:nvSpPr>
          <p:cNvPr id="69" name="Google Shape;69;p5"/>
          <p:cNvSpPr/>
          <p:nvPr/>
        </p:nvSpPr>
        <p:spPr>
          <a:xfrm rot="5400000">
            <a:off x="-1307150" y="1307250"/>
            <a:ext cx="10058400" cy="7443900"/>
          </a:xfrm>
          <a:prstGeom prst="round2SameRect">
            <a:avLst>
              <a:gd fmla="val 2439" name="adj1"/>
              <a:gd fmla="val 0" name="adj2"/>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76" name="Google Shape;76;p5"/>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77" name="Google Shape;77;p5"/>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78" name="Google Shape;78;p5"/>
          <p:cNvGrpSpPr/>
          <p:nvPr/>
        </p:nvGrpSpPr>
        <p:grpSpPr>
          <a:xfrm>
            <a:off x="6631550" y="-62325"/>
            <a:ext cx="321900" cy="10177725"/>
            <a:chOff x="6402950" y="-62325"/>
            <a:chExt cx="321900" cy="10177725"/>
          </a:xfrm>
        </p:grpSpPr>
        <p:sp>
          <p:nvSpPr>
            <p:cNvPr id="79" name="Google Shape;79;p5"/>
            <p:cNvSpPr/>
            <p:nvPr/>
          </p:nvSpPr>
          <p:spPr>
            <a:xfrm>
              <a:off x="6402950" y="-62325"/>
              <a:ext cx="321900" cy="10172400"/>
            </a:xfrm>
            <a:prstGeom prst="rect">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5"/>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5">
  <p:cSld name="CUSTOM_3_1_1_1">
    <p:spTree>
      <p:nvGrpSpPr>
        <p:cNvPr id="82" name="Shape 82"/>
        <p:cNvGrpSpPr/>
        <p:nvPr/>
      </p:nvGrpSpPr>
      <p:grpSpPr>
        <a:xfrm>
          <a:off x="0" y="0"/>
          <a:ext cx="0" cy="0"/>
          <a:chOff x="0" y="0"/>
          <a:chExt cx="0" cy="0"/>
        </a:xfrm>
      </p:grpSpPr>
      <p:sp>
        <p:nvSpPr>
          <p:cNvPr id="83" name="Google Shape;83;p6"/>
          <p:cNvSpPr/>
          <p:nvPr/>
        </p:nvSpPr>
        <p:spPr>
          <a:xfrm rot="5400000">
            <a:off x="-1307150" y="1307250"/>
            <a:ext cx="10058400" cy="7443900"/>
          </a:xfrm>
          <a:prstGeom prst="round2SameRect">
            <a:avLst>
              <a:gd fmla="val 2439" name="adj1"/>
              <a:gd fmla="val 0" name="adj2"/>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90" name="Google Shape;90;p6"/>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91" name="Google Shape;91;p6"/>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92" name="Google Shape;92;p6"/>
          <p:cNvGrpSpPr/>
          <p:nvPr/>
        </p:nvGrpSpPr>
        <p:grpSpPr>
          <a:xfrm>
            <a:off x="6631550" y="-62325"/>
            <a:ext cx="321900" cy="10177725"/>
            <a:chOff x="6402950" y="-62325"/>
            <a:chExt cx="321900" cy="10177725"/>
          </a:xfrm>
        </p:grpSpPr>
        <p:sp>
          <p:nvSpPr>
            <p:cNvPr id="93" name="Google Shape;93;p6"/>
            <p:cNvSpPr/>
            <p:nvPr/>
          </p:nvSpPr>
          <p:spPr>
            <a:xfrm>
              <a:off x="6402950" y="-62325"/>
              <a:ext cx="321900" cy="101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6"/>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6">
  <p:cSld name="CUSTOM_3_1_1_1_1">
    <p:spTree>
      <p:nvGrpSpPr>
        <p:cNvPr id="96" name="Shape 96"/>
        <p:cNvGrpSpPr/>
        <p:nvPr/>
      </p:nvGrpSpPr>
      <p:grpSpPr>
        <a:xfrm>
          <a:off x="0" y="0"/>
          <a:ext cx="0" cy="0"/>
          <a:chOff x="0" y="0"/>
          <a:chExt cx="0" cy="0"/>
        </a:xfrm>
      </p:grpSpPr>
      <p:sp>
        <p:nvSpPr>
          <p:cNvPr id="97" name="Google Shape;97;p7"/>
          <p:cNvSpPr/>
          <p:nvPr/>
        </p:nvSpPr>
        <p:spPr>
          <a:xfrm rot="5400000">
            <a:off x="-1307150" y="1307250"/>
            <a:ext cx="10058400" cy="7443900"/>
          </a:xfrm>
          <a:prstGeom prst="round2SameRect">
            <a:avLst>
              <a:gd fmla="val 2439" name="adj1"/>
              <a:gd fmla="val 0" name="adj2"/>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04" name="Google Shape;104;p7"/>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05" name="Google Shape;105;p7"/>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06" name="Google Shape;106;p7"/>
          <p:cNvGrpSpPr/>
          <p:nvPr/>
        </p:nvGrpSpPr>
        <p:grpSpPr>
          <a:xfrm>
            <a:off x="6631550" y="-62325"/>
            <a:ext cx="321900" cy="10177725"/>
            <a:chOff x="6402950" y="-62325"/>
            <a:chExt cx="321900" cy="10177725"/>
          </a:xfrm>
        </p:grpSpPr>
        <p:sp>
          <p:nvSpPr>
            <p:cNvPr id="107" name="Google Shape;107;p7"/>
            <p:cNvSpPr/>
            <p:nvPr/>
          </p:nvSpPr>
          <p:spPr>
            <a:xfrm>
              <a:off x="6402950" y="-62325"/>
              <a:ext cx="321900" cy="10172400"/>
            </a:xfrm>
            <a:prstGeom prst="rect">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7">
  <p:cSld name="CUSTOM_3_1_1_1_1_1">
    <p:spTree>
      <p:nvGrpSpPr>
        <p:cNvPr id="110" name="Shape 110"/>
        <p:cNvGrpSpPr/>
        <p:nvPr/>
      </p:nvGrpSpPr>
      <p:grpSpPr>
        <a:xfrm>
          <a:off x="0" y="0"/>
          <a:ext cx="0" cy="0"/>
          <a:chOff x="0" y="0"/>
          <a:chExt cx="0" cy="0"/>
        </a:xfrm>
      </p:grpSpPr>
      <p:sp>
        <p:nvSpPr>
          <p:cNvPr id="111" name="Google Shape;111;p8"/>
          <p:cNvSpPr/>
          <p:nvPr/>
        </p:nvSpPr>
        <p:spPr>
          <a:xfrm rot="5400000">
            <a:off x="-1307150" y="1307250"/>
            <a:ext cx="10058400" cy="7443900"/>
          </a:xfrm>
          <a:prstGeom prst="round2SameRect">
            <a:avLst>
              <a:gd fmla="val 2439" name="adj1"/>
              <a:gd fmla="val 0" name="adj2"/>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18" name="Google Shape;118;p8"/>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19" name="Google Shape;119;p8"/>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20" name="Google Shape;120;p8"/>
          <p:cNvGrpSpPr/>
          <p:nvPr/>
        </p:nvGrpSpPr>
        <p:grpSpPr>
          <a:xfrm>
            <a:off x="6631550" y="-62325"/>
            <a:ext cx="321900" cy="10177725"/>
            <a:chOff x="6402950" y="-62325"/>
            <a:chExt cx="321900" cy="10177725"/>
          </a:xfrm>
        </p:grpSpPr>
        <p:sp>
          <p:nvSpPr>
            <p:cNvPr id="121" name="Google Shape;121;p8"/>
            <p:cNvSpPr/>
            <p:nvPr/>
          </p:nvSpPr>
          <p:spPr>
            <a:xfrm>
              <a:off x="6402950" y="-62325"/>
              <a:ext cx="321900" cy="10172400"/>
            </a:xfrm>
            <a:prstGeom prst="rect">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8"/>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8">
  <p:cSld name="CUSTOM_3_1_1_1_1_1_1">
    <p:spTree>
      <p:nvGrpSpPr>
        <p:cNvPr id="124" name="Shape 124"/>
        <p:cNvGrpSpPr/>
        <p:nvPr/>
      </p:nvGrpSpPr>
      <p:grpSpPr>
        <a:xfrm>
          <a:off x="0" y="0"/>
          <a:ext cx="0" cy="0"/>
          <a:chOff x="0" y="0"/>
          <a:chExt cx="0" cy="0"/>
        </a:xfrm>
      </p:grpSpPr>
      <p:sp>
        <p:nvSpPr>
          <p:cNvPr id="125" name="Google Shape;125;p9"/>
          <p:cNvSpPr/>
          <p:nvPr/>
        </p:nvSpPr>
        <p:spPr>
          <a:xfrm rot="5400000">
            <a:off x="-1307150" y="1307250"/>
            <a:ext cx="10058400" cy="7443900"/>
          </a:xfrm>
          <a:prstGeom prst="round2SameRect">
            <a:avLst>
              <a:gd fmla="val 2439"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9"/>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32" name="Google Shape;132;p9"/>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33" name="Google Shape;133;p9"/>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34" name="Google Shape;134;p9"/>
          <p:cNvGrpSpPr/>
          <p:nvPr/>
        </p:nvGrpSpPr>
        <p:grpSpPr>
          <a:xfrm>
            <a:off x="6631550" y="-62325"/>
            <a:ext cx="321900" cy="10177725"/>
            <a:chOff x="6402950" y="-62325"/>
            <a:chExt cx="321900" cy="10177725"/>
          </a:xfrm>
        </p:grpSpPr>
        <p:sp>
          <p:nvSpPr>
            <p:cNvPr id="135" name="Google Shape;135;p9"/>
            <p:cNvSpPr/>
            <p:nvPr/>
          </p:nvSpPr>
          <p:spPr>
            <a:xfrm>
              <a:off x="6402950" y="-62325"/>
              <a:ext cx="321900" cy="10172400"/>
            </a:xfrm>
            <a:prstGeom prst="rect">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9"/>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9">
  <p:cSld name="CUSTOM_3_1_1_1_1_1_1_1">
    <p:spTree>
      <p:nvGrpSpPr>
        <p:cNvPr id="138" name="Shape 138"/>
        <p:cNvGrpSpPr/>
        <p:nvPr/>
      </p:nvGrpSpPr>
      <p:grpSpPr>
        <a:xfrm>
          <a:off x="0" y="0"/>
          <a:ext cx="0" cy="0"/>
          <a:chOff x="0" y="0"/>
          <a:chExt cx="0" cy="0"/>
        </a:xfrm>
      </p:grpSpPr>
      <p:sp>
        <p:nvSpPr>
          <p:cNvPr id="139" name="Google Shape;139;p10"/>
          <p:cNvSpPr/>
          <p:nvPr/>
        </p:nvSpPr>
        <p:spPr>
          <a:xfrm rot="5400000">
            <a:off x="-1307150" y="1307250"/>
            <a:ext cx="10058400" cy="7443900"/>
          </a:xfrm>
          <a:prstGeom prst="round2SameRect">
            <a:avLst>
              <a:gd fmla="val 2439" name="adj1"/>
              <a:gd fmla="val 0" name="adj2"/>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0"/>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46" name="Google Shape;146;p10"/>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47" name="Google Shape;147;p10"/>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48" name="Google Shape;148;p10"/>
          <p:cNvGrpSpPr/>
          <p:nvPr/>
        </p:nvGrpSpPr>
        <p:grpSpPr>
          <a:xfrm>
            <a:off x="6631550" y="-62325"/>
            <a:ext cx="321900" cy="10177725"/>
            <a:chOff x="6402950" y="-62325"/>
            <a:chExt cx="321900" cy="10177725"/>
          </a:xfrm>
        </p:grpSpPr>
        <p:sp>
          <p:nvSpPr>
            <p:cNvPr id="149" name="Google Shape;149;p10"/>
            <p:cNvSpPr/>
            <p:nvPr/>
          </p:nvSpPr>
          <p:spPr>
            <a:xfrm>
              <a:off x="6402950" y="-62325"/>
              <a:ext cx="321900" cy="101724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0"/>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10"/>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a:off x="7392400" y="7848693"/>
            <a:ext cx="380100" cy="2209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rot="5400000">
            <a:off x="6871650" y="8987575"/>
            <a:ext cx="1348200" cy="488700"/>
          </a:xfrm>
          <a:prstGeom prst="round2SameRect">
            <a:avLst>
              <a:gd fmla="val 16667" name="adj1"/>
              <a:gd fmla="val 0" name="adj2"/>
            </a:avLst>
          </a:prstGeom>
          <a:solidFill>
            <a:schemeClr val="accent4"/>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 name="Google Shape;8;p1"/>
          <p:cNvSpPr/>
          <p:nvPr/>
        </p:nvSpPr>
        <p:spPr>
          <a:xfrm rot="5400000">
            <a:off x="6871650" y="7765014"/>
            <a:ext cx="1348200" cy="488700"/>
          </a:xfrm>
          <a:prstGeom prst="round2SameRect">
            <a:avLst>
              <a:gd fmla="val 16667" name="adj1"/>
              <a:gd fmla="val 0" name="adj2"/>
            </a:avLst>
          </a:prstGeom>
          <a:solidFill>
            <a:schemeClr val="accent3"/>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 name="Google Shape;9;p1"/>
          <p:cNvSpPr/>
          <p:nvPr/>
        </p:nvSpPr>
        <p:spPr>
          <a:xfrm rot="5400000">
            <a:off x="6871650" y="6542453"/>
            <a:ext cx="1348200" cy="488700"/>
          </a:xfrm>
          <a:prstGeom prst="round2SameRect">
            <a:avLst>
              <a:gd fmla="val 16667" name="adj1"/>
              <a:gd fmla="val 0" name="adj2"/>
            </a:avLst>
          </a:prstGeom>
          <a:solidFill>
            <a:schemeClr val="accen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 name="Google Shape;10;p1"/>
          <p:cNvSpPr/>
          <p:nvPr/>
        </p:nvSpPr>
        <p:spPr>
          <a:xfrm rot="5400000">
            <a:off x="6871650" y="5319893"/>
            <a:ext cx="1348200" cy="488700"/>
          </a:xfrm>
          <a:prstGeom prst="round2SameRect">
            <a:avLst>
              <a:gd fmla="val 16667" name="adj1"/>
              <a:gd fmla="val 0" name="adj2"/>
            </a:avLst>
          </a:prstGeom>
          <a:solidFill>
            <a:schemeClr val="accen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 name="Google Shape;11;p1"/>
          <p:cNvSpPr/>
          <p:nvPr/>
        </p:nvSpPr>
        <p:spPr>
          <a:xfrm rot="5400000">
            <a:off x="6871650" y="4097332"/>
            <a:ext cx="1348200" cy="488700"/>
          </a:xfrm>
          <a:prstGeom prst="round2SameRect">
            <a:avLst>
              <a:gd fmla="val 16667" name="adj1"/>
              <a:gd fmla="val 0" name="adj2"/>
            </a:avLst>
          </a:prstGeom>
          <a:solidFill>
            <a:schemeClr val="l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 name="Google Shape;12;p1"/>
          <p:cNvSpPr/>
          <p:nvPr/>
        </p:nvSpPr>
        <p:spPr>
          <a:xfrm rot="5400000">
            <a:off x="6871650" y="2874771"/>
            <a:ext cx="1348200" cy="488700"/>
          </a:xfrm>
          <a:prstGeom prst="round2SameRect">
            <a:avLst>
              <a:gd fmla="val 16667" name="adj1"/>
              <a:gd fmla="val 0" name="adj2"/>
            </a:avLst>
          </a:prstGeom>
          <a:solidFill>
            <a:schemeClr val="dk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 name="Google Shape;13;p1"/>
          <p:cNvSpPr/>
          <p:nvPr/>
        </p:nvSpPr>
        <p:spPr>
          <a:xfrm rot="5400000">
            <a:off x="6871650" y="1652211"/>
            <a:ext cx="1348200" cy="488700"/>
          </a:xfrm>
          <a:prstGeom prst="round2SameRect">
            <a:avLst>
              <a:gd fmla="val 16667" name="adj1"/>
              <a:gd fmla="val 0" name="adj2"/>
            </a:avLst>
          </a:prstGeom>
          <a:solidFill>
            <a:schemeClr val="l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 name="Google Shape;14;p1"/>
          <p:cNvSpPr/>
          <p:nvPr/>
        </p:nvSpPr>
        <p:spPr>
          <a:xfrm rot="5400000">
            <a:off x="6871650" y="429650"/>
            <a:ext cx="1348200" cy="488700"/>
          </a:xfrm>
          <a:prstGeom prst="round2SameRect">
            <a:avLst>
              <a:gd fmla="val 16667" name="adj1"/>
              <a:gd fmla="val 0" name="adj2"/>
            </a:avLst>
          </a:prstGeom>
          <a:solidFill>
            <a:schemeClr val="dk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 name="Google Shape;15;p1"/>
          <p:cNvSpPr/>
          <p:nvPr/>
        </p:nvSpPr>
        <p:spPr>
          <a:xfrm>
            <a:off x="91310" y="0"/>
            <a:ext cx="7301100" cy="10058400"/>
          </a:xfrm>
          <a:prstGeom prst="rect">
            <a:avLst/>
          </a:prstGeom>
          <a:solidFill>
            <a:srgbClr val="FFFFFF"/>
          </a:soli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0"/>
            <a:ext cx="7301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txBox="1"/>
          <p:nvPr>
            <p:ph type="title"/>
          </p:nvPr>
        </p:nvSpPr>
        <p:spPr>
          <a:xfrm>
            <a:off x="264950" y="870275"/>
            <a:ext cx="65571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53535"/>
              </a:buClr>
              <a:buSzPts val="4000"/>
              <a:buFont typeface="Caveat"/>
              <a:buNone/>
              <a:defRPr b="1" sz="4000">
                <a:solidFill>
                  <a:srgbClr val="353535"/>
                </a:solidFill>
                <a:latin typeface="Caveat"/>
                <a:ea typeface="Caveat"/>
                <a:cs typeface="Caveat"/>
                <a:sym typeface="Caveat"/>
              </a:defRPr>
            </a:lvl1pPr>
            <a:lvl2pPr lvl="1">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2pPr>
            <a:lvl3pPr lvl="2">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3pPr>
            <a:lvl4pPr lvl="3">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4pPr>
            <a:lvl5pPr lvl="4">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5pPr>
            <a:lvl6pPr lvl="5">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6pPr>
            <a:lvl7pPr lvl="6">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7pPr>
            <a:lvl8pPr lvl="7">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8pPr>
            <a:lvl9pPr lvl="8">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9pPr>
          </a:lstStyle>
          <a:p/>
        </p:txBody>
      </p:sp>
      <p:sp>
        <p:nvSpPr>
          <p:cNvPr id="18" name="Google Shape;18;p1"/>
          <p:cNvSpPr txBox="1"/>
          <p:nvPr>
            <p:ph idx="1" type="body"/>
          </p:nvPr>
        </p:nvSpPr>
        <p:spPr>
          <a:xfrm>
            <a:off x="264950" y="1821656"/>
            <a:ext cx="6557100" cy="6681000"/>
          </a:xfrm>
          <a:prstGeom prst="rect">
            <a:avLst/>
          </a:prstGeom>
          <a:noFill/>
          <a:ln>
            <a:noFill/>
          </a:ln>
        </p:spPr>
        <p:txBody>
          <a:bodyPr anchorCtr="0" anchor="t" bIns="91425" lIns="91425" spcFirstLastPara="1" rIns="91425" wrap="square" tIns="91425">
            <a:normAutofit/>
          </a:bodyPr>
          <a:lstStyle>
            <a:lvl1pPr indent="-349250" lvl="0" marL="457200">
              <a:lnSpc>
                <a:spcPct val="140000"/>
              </a:lnSpc>
              <a:spcBef>
                <a:spcPts val="0"/>
              </a:spcBef>
              <a:spcAft>
                <a:spcPts val="0"/>
              </a:spcAft>
              <a:buClr>
                <a:srgbClr val="353535"/>
              </a:buClr>
              <a:buSzPts val="1900"/>
              <a:buFont typeface="Poppins"/>
              <a:buChar char="●"/>
              <a:defRPr sz="1900">
                <a:solidFill>
                  <a:srgbClr val="353535"/>
                </a:solidFill>
                <a:latin typeface="Poppins"/>
                <a:ea typeface="Poppins"/>
                <a:cs typeface="Poppins"/>
                <a:sym typeface="Poppins"/>
              </a:defRPr>
            </a:lvl1pPr>
            <a:lvl2pPr indent="-323850" lvl="1" marL="914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2pPr>
            <a:lvl3pPr indent="-323850" lvl="2" marL="1371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3pPr>
            <a:lvl4pPr indent="-323850" lvl="3" marL="1828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4pPr>
            <a:lvl5pPr indent="-323850" lvl="4" marL="22860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5pPr>
            <a:lvl6pPr indent="-323850" lvl="5" marL="27432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6pPr>
            <a:lvl7pPr indent="-323850" lvl="6" marL="3200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7pPr>
            <a:lvl8pPr indent="-323850" lvl="7" marL="3657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8pPr>
            <a:lvl9pPr indent="-323850" lvl="8" marL="4114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9pPr>
          </a:lstStyle>
          <a:p/>
        </p:txBody>
      </p:sp>
      <p:sp>
        <p:nvSpPr>
          <p:cNvPr id="19" name="Google Shape;19;p1">
            <a:hlinkClick/>
          </p:cNvPr>
          <p:cNvSpPr txBox="1"/>
          <p:nvPr/>
        </p:nvSpPr>
        <p:spPr>
          <a:xfrm rot="5400000">
            <a:off x="6949300" y="393842"/>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01</a:t>
            </a:r>
            <a:endParaRPr sz="2000">
              <a:solidFill>
                <a:srgbClr val="353535"/>
              </a:solidFill>
              <a:latin typeface="Yeseva One"/>
              <a:ea typeface="Yeseva One"/>
              <a:cs typeface="Yeseva One"/>
              <a:sym typeface="Yeseva One"/>
            </a:endParaRPr>
          </a:p>
        </p:txBody>
      </p:sp>
      <p:sp>
        <p:nvSpPr>
          <p:cNvPr id="20" name="Google Shape;20;p1">
            <a:hlinkClick/>
          </p:cNvPr>
          <p:cNvSpPr txBox="1"/>
          <p:nvPr/>
        </p:nvSpPr>
        <p:spPr>
          <a:xfrm rot="5400000">
            <a:off x="6949300" y="1614418"/>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02</a:t>
            </a:r>
            <a:endParaRPr sz="2000">
              <a:solidFill>
                <a:srgbClr val="353535"/>
              </a:solidFill>
              <a:latin typeface="Yeseva One"/>
              <a:ea typeface="Yeseva One"/>
              <a:cs typeface="Yeseva One"/>
              <a:sym typeface="Yeseva One"/>
            </a:endParaRPr>
          </a:p>
        </p:txBody>
      </p:sp>
      <p:sp>
        <p:nvSpPr>
          <p:cNvPr id="21" name="Google Shape;21;p1">
            <a:hlinkClick/>
          </p:cNvPr>
          <p:cNvSpPr txBox="1"/>
          <p:nvPr/>
        </p:nvSpPr>
        <p:spPr>
          <a:xfrm rot="5400000">
            <a:off x="6949300" y="2834993"/>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03</a:t>
            </a:r>
            <a:endParaRPr sz="2000">
              <a:solidFill>
                <a:srgbClr val="353535"/>
              </a:solidFill>
              <a:latin typeface="Yeseva One"/>
              <a:ea typeface="Yeseva One"/>
              <a:cs typeface="Yeseva One"/>
              <a:sym typeface="Yeseva One"/>
            </a:endParaRPr>
          </a:p>
        </p:txBody>
      </p:sp>
      <p:sp>
        <p:nvSpPr>
          <p:cNvPr id="22" name="Google Shape;22;p1">
            <a:hlinkClick/>
          </p:cNvPr>
          <p:cNvSpPr txBox="1"/>
          <p:nvPr/>
        </p:nvSpPr>
        <p:spPr>
          <a:xfrm rot="5400000">
            <a:off x="6949300" y="4055569"/>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04</a:t>
            </a:r>
            <a:endParaRPr sz="2000">
              <a:solidFill>
                <a:srgbClr val="353535"/>
              </a:solidFill>
              <a:latin typeface="Yeseva One"/>
              <a:ea typeface="Yeseva One"/>
              <a:cs typeface="Yeseva One"/>
              <a:sym typeface="Yeseva One"/>
            </a:endParaRPr>
          </a:p>
        </p:txBody>
      </p:sp>
      <p:sp>
        <p:nvSpPr>
          <p:cNvPr id="23" name="Google Shape;23;p1">
            <a:hlinkClick/>
          </p:cNvPr>
          <p:cNvSpPr txBox="1"/>
          <p:nvPr/>
        </p:nvSpPr>
        <p:spPr>
          <a:xfrm rot="5400000">
            <a:off x="6949300" y="5276144"/>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05</a:t>
            </a:r>
            <a:endParaRPr sz="2000">
              <a:solidFill>
                <a:srgbClr val="353535"/>
              </a:solidFill>
              <a:latin typeface="Yeseva One"/>
              <a:ea typeface="Yeseva One"/>
              <a:cs typeface="Yeseva One"/>
              <a:sym typeface="Yeseva One"/>
            </a:endParaRPr>
          </a:p>
        </p:txBody>
      </p:sp>
      <p:sp>
        <p:nvSpPr>
          <p:cNvPr id="24" name="Google Shape;24;p1">
            <a:hlinkClick/>
          </p:cNvPr>
          <p:cNvSpPr txBox="1"/>
          <p:nvPr/>
        </p:nvSpPr>
        <p:spPr>
          <a:xfrm rot="5400000">
            <a:off x="6949300" y="6496720"/>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06</a:t>
            </a:r>
            <a:endParaRPr sz="2000">
              <a:solidFill>
                <a:srgbClr val="353535"/>
              </a:solidFill>
              <a:latin typeface="Yeseva One"/>
              <a:ea typeface="Yeseva One"/>
              <a:cs typeface="Yeseva One"/>
              <a:sym typeface="Yeseva One"/>
            </a:endParaRPr>
          </a:p>
        </p:txBody>
      </p:sp>
      <p:sp>
        <p:nvSpPr>
          <p:cNvPr id="25" name="Google Shape;25;p1">
            <a:hlinkClick/>
          </p:cNvPr>
          <p:cNvSpPr txBox="1"/>
          <p:nvPr/>
        </p:nvSpPr>
        <p:spPr>
          <a:xfrm rot="5400000">
            <a:off x="6949300" y="7717295"/>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07</a:t>
            </a:r>
            <a:endParaRPr sz="2000">
              <a:solidFill>
                <a:srgbClr val="353535"/>
              </a:solidFill>
              <a:latin typeface="Yeseva One"/>
              <a:ea typeface="Yeseva One"/>
              <a:cs typeface="Yeseva One"/>
              <a:sym typeface="Yeseva One"/>
            </a:endParaRPr>
          </a:p>
        </p:txBody>
      </p:sp>
      <p:sp>
        <p:nvSpPr>
          <p:cNvPr id="26" name="Google Shape;26;p1">
            <a:hlinkClick/>
          </p:cNvPr>
          <p:cNvSpPr txBox="1"/>
          <p:nvPr/>
        </p:nvSpPr>
        <p:spPr>
          <a:xfrm rot="5400000">
            <a:off x="6949300" y="8937871"/>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08</a:t>
            </a:r>
            <a:endParaRPr sz="2000">
              <a:solidFill>
                <a:srgbClr val="353535"/>
              </a:solidFill>
              <a:latin typeface="Yeseva One"/>
              <a:ea typeface="Yeseva One"/>
              <a:cs typeface="Yeseva One"/>
              <a:sym typeface="Yeseva One"/>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s://www.p12.nysed.gov/sss/documents/SELBenchmarks2022.pdf" TargetMode="External"/><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hyperlink" Target="https://schoolguide.casel.org/resource/teacher-self-assessment-integrating-sel-into-daily-instruction-ost/" TargetMode="External"/><Relationship Id="rId4" Type="http://schemas.openxmlformats.org/officeDocument/2006/relationships/image" Target="../media/image12.png"/><Relationship Id="rId9" Type="http://schemas.openxmlformats.org/officeDocument/2006/relationships/slide" Target="/ppt/slides/slide44.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0.xml"/><Relationship Id="rId8" Type="http://schemas.openxmlformats.org/officeDocument/2006/relationships/slide" Target="/ppt/slides/slide37.xml"/><Relationship Id="rId11" Type="http://schemas.openxmlformats.org/officeDocument/2006/relationships/slide" Target="/ppt/slides/slide57.xml"/><Relationship Id="rId10" Type="http://schemas.openxmlformats.org/officeDocument/2006/relationships/slide" Target="/ppt/slides/slide51.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4.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0.xml"/><Relationship Id="rId8" Type="http://schemas.openxmlformats.org/officeDocument/2006/relationships/slide" Target="/ppt/slides/slide37.xml"/><Relationship Id="rId11" Type="http://schemas.openxmlformats.org/officeDocument/2006/relationships/slide" Target="/ppt/slides/slide57.xml"/><Relationship Id="rId10" Type="http://schemas.openxmlformats.org/officeDocument/2006/relationships/slide" Target="/ppt/slides/slide51.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hyperlink" Target="https://www.google.com/url?sa=t&amp;rct=j&amp;q=&amp;esrc=s&amp;source=web&amp;cd=&amp;cad=rja&amp;uact=8&amp;ved=2ahUKEwjTifzMpbX7AhXrJUQIHX6uD6sQp5kIKAF6BAgQEAI&amp;url=https%3A%2F%2Fcasel.org%2Ffundamentals-of-sel%2Fwhat-is-the-casel-framework%2F%23%3A~%3Atext%3DInteractive%2520CASEL%2520Wheel%2C-Back%2520to%2520top&amp;usg=AOvVaw0aykqt3YPwnpX5jcTPD748" TargetMode="External"/><Relationship Id="rId4" Type="http://schemas.openxmlformats.org/officeDocument/2006/relationships/hyperlink" Target="https://casel.org/fundamentals-of-sel/what-is-the-casel-framework/#:~:text=Interactive%20CASEL%20Wheel,-Back%20to%20top" TargetMode="External"/><Relationship Id="rId9" Type="http://schemas.openxmlformats.org/officeDocument/2006/relationships/slide" Target="/ppt/slides/slide30.xml"/><Relationship Id="rId5" Type="http://schemas.openxmlformats.org/officeDocument/2006/relationships/hyperlink" Target="https://casel.org/fundamentals-of-sel/what-is-the-casel-framework/#:~:text=Interactive%20CASEL%20Wheel,-Back%20to%20top" TargetMode="External"/><Relationship Id="rId6" Type="http://schemas.openxmlformats.org/officeDocument/2006/relationships/hyperlink" Target="https://casel.org/fundamentals-of-sel/what-is-the-casel-framework/#:~:text=Interactive%20CASEL%20Wheel,-Back%20to%20top" TargetMode="External"/><Relationship Id="rId7" Type="http://schemas.openxmlformats.org/officeDocument/2006/relationships/slide" Target="/ppt/slides/slide8.xml"/><Relationship Id="rId8" Type="http://schemas.openxmlformats.org/officeDocument/2006/relationships/slide" Target="/ppt/slides/slide16.xml"/><Relationship Id="rId11" Type="http://schemas.openxmlformats.org/officeDocument/2006/relationships/slide" Target="/ppt/slides/slide44.xml"/><Relationship Id="rId10" Type="http://schemas.openxmlformats.org/officeDocument/2006/relationships/slide" Target="/ppt/slides/slide37.xml"/><Relationship Id="rId13" Type="http://schemas.openxmlformats.org/officeDocument/2006/relationships/slide" Target="/ppt/slides/slide57.xml"/><Relationship Id="rId12" Type="http://schemas.openxmlformats.org/officeDocument/2006/relationships/slide" Target="/ppt/slides/slide51.xml"/><Relationship Id="rId15" Type="http://schemas.openxmlformats.org/officeDocument/2006/relationships/slide" Target="/ppt/slides/slide16.xml"/><Relationship Id="rId14" Type="http://schemas.openxmlformats.org/officeDocument/2006/relationships/slide" Target="/ppt/slides/slide8.xml"/><Relationship Id="rId16" Type="http://schemas.openxmlformats.org/officeDocument/2006/relationships/slide" Target="/ppt/slides/slide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https://casel.org/fundamentals-of-sel/what-is-the-casel-framework/#:~:text=Interactive%20CASEL%20Wheel,-Back%20to%20top" TargetMode="External"/><Relationship Id="rId4" Type="http://schemas.openxmlformats.org/officeDocument/2006/relationships/hyperlink" Target="https://drc.casel.org/what-is-sel/" TargetMode="External"/><Relationship Id="rId9" Type="http://schemas.openxmlformats.org/officeDocument/2006/relationships/slide" Target="/ppt/slides/slide44.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0.xml"/><Relationship Id="rId8" Type="http://schemas.openxmlformats.org/officeDocument/2006/relationships/slide" Target="/ppt/slides/slide37.xml"/><Relationship Id="rId11" Type="http://schemas.openxmlformats.org/officeDocument/2006/relationships/slide" Target="/ppt/slides/slide57.xml"/><Relationship Id="rId10" Type="http://schemas.openxmlformats.org/officeDocument/2006/relationships/slide" Target="/ppt/slides/slide51.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3" Type="http://schemas.openxmlformats.org/officeDocument/2006/relationships/hyperlink" Target="https://www.google.com/search?q=world+cafe&amp;oq=world+cafe&amp;aqs=chrome..69i57j46i175i199i512j0i512l2j46i131i175i199i433i512j0i433i512j0i512l4.1446j0j7&amp;sourceid=chrome&amp;ie=UTF-8" TargetMode="External"/><Relationship Id="rId12" Type="http://schemas.openxmlformats.org/officeDocument/2006/relationships/slide" Target="/ppt/slides/slide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4.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0.xml"/><Relationship Id="rId8" Type="http://schemas.openxmlformats.org/officeDocument/2006/relationships/slide" Target="/ppt/slides/slide37.xml"/><Relationship Id="rId11" Type="http://schemas.openxmlformats.org/officeDocument/2006/relationships/slide" Target="/ppt/slides/slide57.xml"/><Relationship Id="rId10" Type="http://schemas.openxmlformats.org/officeDocument/2006/relationships/slide" Target="/ppt/slides/slide51.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hyperlink" Target="https://schoolguide.casel.org/resource/community-building-circles/" TargetMode="External"/><Relationship Id="rId4" Type="http://schemas.openxmlformats.org/officeDocument/2006/relationships/image" Target="../media/image12.png"/><Relationship Id="rId9" Type="http://schemas.openxmlformats.org/officeDocument/2006/relationships/slide" Target="/ppt/slides/slide44.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0.xml"/><Relationship Id="rId8" Type="http://schemas.openxmlformats.org/officeDocument/2006/relationships/slide" Target="/ppt/slides/slide37.xml"/><Relationship Id="rId11" Type="http://schemas.openxmlformats.org/officeDocument/2006/relationships/slide" Target="/ppt/slides/slide57.xml"/><Relationship Id="rId10" Type="http://schemas.openxmlformats.org/officeDocument/2006/relationships/slide" Target="/ppt/slides/slide51.xml"/><Relationship Id="rId13" Type="http://schemas.openxmlformats.org/officeDocument/2006/relationships/slide" Target="/ppt/slides/slide16.xml"/><Relationship Id="rId12" Type="http://schemas.openxmlformats.org/officeDocument/2006/relationships/slide" Target="/ppt/slides/slide8.xml"/><Relationship Id="rId15" Type="http://schemas.openxmlformats.org/officeDocument/2006/relationships/hyperlink" Target="https://schoolguide.casel.org/resource/community-building-circles/" TargetMode="External"/><Relationship Id="rId14" Type="http://schemas.openxmlformats.org/officeDocument/2006/relationships/slide" Target="/ppt/slid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 Id="rId14" Type="http://schemas.openxmlformats.org/officeDocument/2006/relationships/hyperlink" Target="https://schoolguide.casel.org/resource/community-building-circles/" TargetMode="External"/></Relationships>
</file>

<file path=ppt/slides/_rels/slide3.xml.rels><?xml version="1.0" encoding="UTF-8" standalone="yes"?><Relationships xmlns="http://schemas.openxmlformats.org/package/2006/relationships"><Relationship Id="rId11" Type="http://schemas.openxmlformats.org/officeDocument/2006/relationships/slide" Target="/ppt/slides/slide51.xml"/><Relationship Id="rId10" Type="http://schemas.openxmlformats.org/officeDocument/2006/relationships/slide" Target="/ppt/slides/slide44.xml"/><Relationship Id="rId13" Type="http://schemas.openxmlformats.org/officeDocument/2006/relationships/slide" Target="/ppt/slides/slide8.xml"/><Relationship Id="rId12" Type="http://schemas.openxmlformats.org/officeDocument/2006/relationships/slide" Target="/ppt/slides/slide57.xml"/><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slide" Target="/ppt/slides/slide7.xml"/><Relationship Id="rId4" Type="http://schemas.openxmlformats.org/officeDocument/2006/relationships/slide" Target="/ppt/slides/slide7.xml"/><Relationship Id="rId9" Type="http://schemas.openxmlformats.org/officeDocument/2006/relationships/slide" Target="/ppt/slides/slide37.xml"/><Relationship Id="rId15" Type="http://schemas.openxmlformats.org/officeDocument/2006/relationships/slide" Target="/ppt/slides/slide23.xml"/><Relationship Id="rId14" Type="http://schemas.openxmlformats.org/officeDocument/2006/relationships/slide" Target="/ppt/slides/slide16.xml"/><Relationship Id="rId5" Type="http://schemas.openxmlformats.org/officeDocument/2006/relationships/image" Target="../media/image9.png"/><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0.xml"/></Relationships>
</file>

<file path=ppt/slides/_rels/slide30.xml.rels><?xml version="1.0" encoding="UTF-8" standalone="yes"?><Relationships xmlns="http://schemas.openxmlformats.org/package/2006/relationships"><Relationship Id="rId20" Type="http://schemas.openxmlformats.org/officeDocument/2006/relationships/slide" Target="/ppt/slides/slide37.xml"/><Relationship Id="rId22" Type="http://schemas.openxmlformats.org/officeDocument/2006/relationships/slide" Target="/ppt/slides/slide51.xml"/><Relationship Id="rId21" Type="http://schemas.openxmlformats.org/officeDocument/2006/relationships/slide" Target="/ppt/slides/slide44.xml"/><Relationship Id="rId24" Type="http://schemas.openxmlformats.org/officeDocument/2006/relationships/slide" Target="/ppt/slides/slide8.xml"/><Relationship Id="rId23" Type="http://schemas.openxmlformats.org/officeDocument/2006/relationships/slide" Target="/ppt/slides/slide57.xml"/><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30.xml"/><Relationship Id="rId26" Type="http://schemas.openxmlformats.org/officeDocument/2006/relationships/slide" Target="/ppt/slides/slide23.xml"/><Relationship Id="rId25" Type="http://schemas.openxmlformats.org/officeDocument/2006/relationships/slide" Target="/ppt/slides/slide16.xml"/><Relationship Id="rId5" Type="http://schemas.openxmlformats.org/officeDocument/2006/relationships/slide" Target="/ppt/slides/slide30.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4.xml"/><Relationship Id="rId10" Type="http://schemas.openxmlformats.org/officeDocument/2006/relationships/slide" Target="/ppt/slides/slide37.xml"/><Relationship Id="rId13" Type="http://schemas.openxmlformats.org/officeDocument/2006/relationships/slide" Target="/ppt/slides/slide57.xml"/><Relationship Id="rId12" Type="http://schemas.openxmlformats.org/officeDocument/2006/relationships/slide" Target="/ppt/slides/slide51.xml"/><Relationship Id="rId15" Type="http://schemas.openxmlformats.org/officeDocument/2006/relationships/slide" Target="/ppt/slides/slide16.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3.xml"/><Relationship Id="rId19" Type="http://schemas.openxmlformats.org/officeDocument/2006/relationships/slide" Target="/ppt/slides/slide30.xml"/><Relationship Id="rId18" Type="http://schemas.openxmlformats.org/officeDocument/2006/relationships/slide" Target="/ppt/slid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hyperlink" Target="https://casel.org/fundamentals-of-sel/what-is-the-casel-framework/" TargetMode="External"/><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hyperlink" Target="https://go.panoramaed.com/hubfs/_Rose,%20Bud,%20Thorn_%20Journaling%20Guide.pdf" TargetMode="External"/><Relationship Id="rId4" Type="http://schemas.openxmlformats.org/officeDocument/2006/relationships/image" Target="../media/image12.png"/><Relationship Id="rId9" Type="http://schemas.openxmlformats.org/officeDocument/2006/relationships/slide" Target="/ppt/slides/slide44.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0.xml"/><Relationship Id="rId8" Type="http://schemas.openxmlformats.org/officeDocument/2006/relationships/slide" Target="/ppt/slides/slide37.xml"/><Relationship Id="rId11" Type="http://schemas.openxmlformats.org/officeDocument/2006/relationships/slide" Target="/ppt/slides/slide57.xml"/><Relationship Id="rId10" Type="http://schemas.openxmlformats.org/officeDocument/2006/relationships/slide" Target="/ppt/slides/slide51.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3.xml"/></Relationships>
</file>

<file path=ppt/slides/_rels/slide37.xml.rels><?xml version="1.0" encoding="UTF-8" standalone="yes"?><Relationships xmlns="http://schemas.openxmlformats.org/package/2006/relationships"><Relationship Id="rId20" Type="http://schemas.openxmlformats.org/officeDocument/2006/relationships/slide" Target="/ppt/slides/slide37.xml"/><Relationship Id="rId22" Type="http://schemas.openxmlformats.org/officeDocument/2006/relationships/slide" Target="/ppt/slides/slide51.xml"/><Relationship Id="rId21" Type="http://schemas.openxmlformats.org/officeDocument/2006/relationships/slide" Target="/ppt/slides/slide44.xml"/><Relationship Id="rId24" Type="http://schemas.openxmlformats.org/officeDocument/2006/relationships/slide" Target="/ppt/slides/slide8.xml"/><Relationship Id="rId23" Type="http://schemas.openxmlformats.org/officeDocument/2006/relationships/slide" Target="/ppt/slides/slide57.xml"/><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30.xml"/><Relationship Id="rId26" Type="http://schemas.openxmlformats.org/officeDocument/2006/relationships/slide" Target="/ppt/slides/slide23.xml"/><Relationship Id="rId25" Type="http://schemas.openxmlformats.org/officeDocument/2006/relationships/slide" Target="/ppt/slides/slide16.xml"/><Relationship Id="rId5" Type="http://schemas.openxmlformats.org/officeDocument/2006/relationships/slide" Target="/ppt/slides/slide37.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4.xml"/><Relationship Id="rId10" Type="http://schemas.openxmlformats.org/officeDocument/2006/relationships/slide" Target="/ppt/slides/slide37.xml"/><Relationship Id="rId13" Type="http://schemas.openxmlformats.org/officeDocument/2006/relationships/slide" Target="/ppt/slides/slide57.xml"/><Relationship Id="rId12" Type="http://schemas.openxmlformats.org/officeDocument/2006/relationships/slide" Target="/ppt/slides/slide51.xml"/><Relationship Id="rId15" Type="http://schemas.openxmlformats.org/officeDocument/2006/relationships/slide" Target="/ppt/slides/slide16.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3.xml"/><Relationship Id="rId19" Type="http://schemas.openxmlformats.org/officeDocument/2006/relationships/slide" Target="/ppt/slides/slide30.xml"/><Relationship Id="rId18" Type="http://schemas.openxmlformats.org/officeDocument/2006/relationships/slide" Target="/ppt/slid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4.xml.rels><?xml version="1.0" encoding="UTF-8" standalone="yes"?><Relationships xmlns="http://schemas.openxmlformats.org/package/2006/relationships"><Relationship Id="rId11" Type="http://schemas.openxmlformats.org/officeDocument/2006/relationships/slide" Target="/ppt/slides/slide16.xml"/><Relationship Id="rId10" Type="http://schemas.openxmlformats.org/officeDocument/2006/relationships/slide" Target="/ppt/slides/slide8.xml"/><Relationship Id="rId13" Type="http://schemas.openxmlformats.org/officeDocument/2006/relationships/image" Target="../media/image10.png"/><Relationship Id="rId12" Type="http://schemas.openxmlformats.org/officeDocument/2006/relationships/slide" Target="/ppt/slides/slide23.xml"/><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hyperlink" Target="https://wardman.weebly.com/uploads/1/6/3/3/16339396/decision_making_scenarios.pdf" TargetMode="External"/><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hyperlink" Target="https://www.befunky.com/" TargetMode="External"/><Relationship Id="rId4" Type="http://schemas.openxmlformats.org/officeDocument/2006/relationships/hyperlink" Target="https://www.canva.com/" TargetMode="External"/><Relationship Id="rId9" Type="http://schemas.openxmlformats.org/officeDocument/2006/relationships/slide" Target="/ppt/slides/slide37.xml"/><Relationship Id="rId5" Type="http://schemas.openxmlformats.org/officeDocument/2006/relationships/image" Target="../media/image12.png"/><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0.xml"/><Relationship Id="rId11" Type="http://schemas.openxmlformats.org/officeDocument/2006/relationships/slide" Target="/ppt/slides/slide51.xml"/><Relationship Id="rId10" Type="http://schemas.openxmlformats.org/officeDocument/2006/relationships/slide" Target="/ppt/slides/slide44.xml"/><Relationship Id="rId13" Type="http://schemas.openxmlformats.org/officeDocument/2006/relationships/slide" Target="/ppt/slides/slide8.xml"/><Relationship Id="rId12" Type="http://schemas.openxmlformats.org/officeDocument/2006/relationships/slide" Target="/ppt/slides/slide57.xml"/><Relationship Id="rId15" Type="http://schemas.openxmlformats.org/officeDocument/2006/relationships/slide" Target="/ppt/slides/slide23.xml"/><Relationship Id="rId14" Type="http://schemas.openxmlformats.org/officeDocument/2006/relationships/slide" Target="/ppt/slides/slide16.xml"/></Relationships>
</file>

<file path=ppt/slides/_rels/slide44.xml.rels><?xml version="1.0" encoding="UTF-8" standalone="yes"?><Relationships xmlns="http://schemas.openxmlformats.org/package/2006/relationships"><Relationship Id="rId20" Type="http://schemas.openxmlformats.org/officeDocument/2006/relationships/slide" Target="/ppt/slides/slide37.xml"/><Relationship Id="rId22" Type="http://schemas.openxmlformats.org/officeDocument/2006/relationships/slide" Target="/ppt/slides/slide51.xml"/><Relationship Id="rId21" Type="http://schemas.openxmlformats.org/officeDocument/2006/relationships/slide" Target="/ppt/slides/slide44.xml"/><Relationship Id="rId24" Type="http://schemas.openxmlformats.org/officeDocument/2006/relationships/slide" Target="/ppt/slides/slide8.xml"/><Relationship Id="rId23" Type="http://schemas.openxmlformats.org/officeDocument/2006/relationships/slide" Target="/ppt/slides/slide57.xml"/><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30.xml"/><Relationship Id="rId26" Type="http://schemas.openxmlformats.org/officeDocument/2006/relationships/slide" Target="/ppt/slides/slide23.xml"/><Relationship Id="rId25" Type="http://schemas.openxmlformats.org/officeDocument/2006/relationships/slide" Target="/ppt/slides/slide16.xml"/><Relationship Id="rId5" Type="http://schemas.openxmlformats.org/officeDocument/2006/relationships/slide" Target="/ppt/slides/slide44.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4.xml"/><Relationship Id="rId10" Type="http://schemas.openxmlformats.org/officeDocument/2006/relationships/slide" Target="/ppt/slides/slide37.xml"/><Relationship Id="rId13" Type="http://schemas.openxmlformats.org/officeDocument/2006/relationships/slide" Target="/ppt/slides/slide57.xml"/><Relationship Id="rId12" Type="http://schemas.openxmlformats.org/officeDocument/2006/relationships/slide" Target="/ppt/slides/slide51.xml"/><Relationship Id="rId15" Type="http://schemas.openxmlformats.org/officeDocument/2006/relationships/slide" Target="/ppt/slides/slide16.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3.xml"/><Relationship Id="rId19" Type="http://schemas.openxmlformats.org/officeDocument/2006/relationships/slide" Target="/ppt/slides/slide30.xml"/><Relationship Id="rId18" Type="http://schemas.openxmlformats.org/officeDocument/2006/relationships/slide" Target="/ppt/slid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hyperlink" Target="https://www.sciencedirect.com/topics/neuroscience/cognitive-flexibility#:~:text=Cognitive%20flexibility%20refers%20to%20the,situation%20(Scott%2C%201962)." TargetMode="External"/><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5.xml.rels><?xml version="1.0" encoding="UTF-8" standalone="yes"?><Relationships xmlns="http://schemas.openxmlformats.org/package/2006/relationships"><Relationship Id="rId20" Type="http://schemas.openxmlformats.org/officeDocument/2006/relationships/slide" Target="/ppt/slides/slide44.xml"/><Relationship Id="rId22" Type="http://schemas.openxmlformats.org/officeDocument/2006/relationships/slide" Target="/ppt/slides/slide57.xml"/><Relationship Id="rId21" Type="http://schemas.openxmlformats.org/officeDocument/2006/relationships/slide" Target="/ppt/slides/slide51.xml"/><Relationship Id="rId24" Type="http://schemas.openxmlformats.org/officeDocument/2006/relationships/slide" Target="/ppt/slides/slide16.xml"/><Relationship Id="rId23" Type="http://schemas.openxmlformats.org/officeDocument/2006/relationships/slide" Target="/ppt/slides/slide8.xml"/><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www.nysed.gov/trle" TargetMode="External"/><Relationship Id="rId4" Type="http://schemas.openxmlformats.org/officeDocument/2006/relationships/slide" Target="/ppt/slides/slide8.xml"/><Relationship Id="rId9" Type="http://schemas.openxmlformats.org/officeDocument/2006/relationships/slide" Target="/ppt/slides/slide37.xml"/><Relationship Id="rId25" Type="http://schemas.openxmlformats.org/officeDocument/2006/relationships/slide" Target="/ppt/slides/slide23.xml"/><Relationship Id="rId5" Type="http://schemas.openxmlformats.org/officeDocument/2006/relationships/slide" Target="/ppt/slides/slide16.xml"/><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0.xml"/><Relationship Id="rId11" Type="http://schemas.openxmlformats.org/officeDocument/2006/relationships/slide" Target="/ppt/slides/slide51.xml"/><Relationship Id="rId10" Type="http://schemas.openxmlformats.org/officeDocument/2006/relationships/slide" Target="/ppt/slides/slide44.xml"/><Relationship Id="rId13" Type="http://schemas.openxmlformats.org/officeDocument/2006/relationships/slide" Target="/ppt/slides/slide8.xml"/><Relationship Id="rId12" Type="http://schemas.openxmlformats.org/officeDocument/2006/relationships/slide" Target="/ppt/slides/slide57.xml"/><Relationship Id="rId15" Type="http://schemas.openxmlformats.org/officeDocument/2006/relationships/slide" Target="/ppt/slides/slide23.xml"/><Relationship Id="rId14" Type="http://schemas.openxmlformats.org/officeDocument/2006/relationships/slide" Target="/ppt/slides/slide16.xml"/><Relationship Id="rId17" Type="http://schemas.openxmlformats.org/officeDocument/2006/relationships/slide" Target="/ppt/slides/slide16.xml"/><Relationship Id="rId16" Type="http://schemas.openxmlformats.org/officeDocument/2006/relationships/slide" Target="/ppt/slides/slide8.xml"/><Relationship Id="rId19" Type="http://schemas.openxmlformats.org/officeDocument/2006/relationships/slide" Target="/ppt/slides/slide37.xml"/><Relationship Id="rId18" Type="http://schemas.openxmlformats.org/officeDocument/2006/relationships/slide" Target="/ppt/slides/slide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s>
</file>

<file path=ppt/slides/_rels/slide51.xml.rels><?xml version="1.0" encoding="UTF-8" standalone="yes"?><Relationships xmlns="http://schemas.openxmlformats.org/package/2006/relationships"><Relationship Id="rId20" Type="http://schemas.openxmlformats.org/officeDocument/2006/relationships/slide" Target="/ppt/slides/slide37.xml"/><Relationship Id="rId22" Type="http://schemas.openxmlformats.org/officeDocument/2006/relationships/slide" Target="/ppt/slides/slide51.xml"/><Relationship Id="rId21" Type="http://schemas.openxmlformats.org/officeDocument/2006/relationships/slide" Target="/ppt/slides/slide44.xml"/><Relationship Id="rId24" Type="http://schemas.openxmlformats.org/officeDocument/2006/relationships/slide" Target="/ppt/slides/slide8.xml"/><Relationship Id="rId23" Type="http://schemas.openxmlformats.org/officeDocument/2006/relationships/slide" Target="/ppt/slides/slide57.xml"/><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30.xml"/><Relationship Id="rId26" Type="http://schemas.openxmlformats.org/officeDocument/2006/relationships/slide" Target="/ppt/slides/slide23.xml"/><Relationship Id="rId25" Type="http://schemas.openxmlformats.org/officeDocument/2006/relationships/slide" Target="/ppt/slides/slide16.xml"/><Relationship Id="rId5" Type="http://schemas.openxmlformats.org/officeDocument/2006/relationships/slide" Target="/ppt/slides/slide51.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4.xml"/><Relationship Id="rId10" Type="http://schemas.openxmlformats.org/officeDocument/2006/relationships/slide" Target="/ppt/slides/slide37.xml"/><Relationship Id="rId13" Type="http://schemas.openxmlformats.org/officeDocument/2006/relationships/slide" Target="/ppt/slides/slide57.xml"/><Relationship Id="rId12" Type="http://schemas.openxmlformats.org/officeDocument/2006/relationships/slide" Target="/ppt/slides/slide51.xml"/><Relationship Id="rId15" Type="http://schemas.openxmlformats.org/officeDocument/2006/relationships/slide" Target="/ppt/slides/slide16.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3.xml"/><Relationship Id="rId19" Type="http://schemas.openxmlformats.org/officeDocument/2006/relationships/slide" Target="/ppt/slides/slide30.xml"/><Relationship Id="rId18" Type="http://schemas.openxmlformats.org/officeDocument/2006/relationships/slide" Target="/ppt/slides/slid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hyperlink" Target="https://www.commonsense.org/education/digital-citizenship/lesson/chatting-and-red-flags#:~:text=Key%20Vocabulary%3A%20red%20flag%20feeling,%2C%20worried%2C%20sad%2C%20or%20anxious" TargetMode="External"/><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3" Type="http://schemas.openxmlformats.org/officeDocument/2006/relationships/hyperlink" Target="https://docs.google.com/document/d/1Eb07J2xsgqYRqbdGZOVC3VvnnVN5b_ioEUbRjgrYz1Y/edit" TargetMode="External"/><Relationship Id="rId12" Type="http://schemas.openxmlformats.org/officeDocument/2006/relationships/slide" Target="/ppt/slides/slide23.xml"/><Relationship Id="rId14" Type="http://schemas.openxmlformats.org/officeDocument/2006/relationships/hyperlink" Target="https://docs.google.com/document/d/1Eb07J2xsgqYRqbdGZOVC3VvnnVN5b_ioEUbRjgrYz1Y/edit"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3" Type="http://schemas.openxmlformats.org/officeDocument/2006/relationships/hyperlink" Target="https://docs.google.com/document/d/1Eb07J2xsgqYRqbdGZOVC3VvnnVN5b_ioEUbRjgrYz1Y/edit" TargetMode="External"/><Relationship Id="rId12" Type="http://schemas.openxmlformats.org/officeDocument/2006/relationships/slide" Target="/ppt/slides/slide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hyperlink" Target="https://www.commonsense.org/sites/default/files/pdf/2020-09/2020-digitalcitizenshipcurriculum-overview-final-release.pdf" TargetMode="External"/><Relationship Id="rId4" Type="http://schemas.openxmlformats.org/officeDocument/2006/relationships/image" Target="../media/image12.png"/><Relationship Id="rId9" Type="http://schemas.openxmlformats.org/officeDocument/2006/relationships/slide" Target="/ppt/slides/slide44.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0.xml"/><Relationship Id="rId8" Type="http://schemas.openxmlformats.org/officeDocument/2006/relationships/slide" Target="/ppt/slides/slide37.xml"/><Relationship Id="rId11" Type="http://schemas.openxmlformats.org/officeDocument/2006/relationships/slide" Target="/ppt/slides/slide57.xml"/><Relationship Id="rId10" Type="http://schemas.openxmlformats.org/officeDocument/2006/relationships/slide" Target="/ppt/slides/slide51.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3.xml"/></Relationships>
</file>

<file path=ppt/slides/_rels/slide57.xml.rels><?xml version="1.0" encoding="UTF-8" standalone="yes"?><Relationships xmlns="http://schemas.openxmlformats.org/package/2006/relationships"><Relationship Id="rId20" Type="http://schemas.openxmlformats.org/officeDocument/2006/relationships/slide" Target="/ppt/slides/slide37.xml"/><Relationship Id="rId22" Type="http://schemas.openxmlformats.org/officeDocument/2006/relationships/slide" Target="/ppt/slides/slide51.xml"/><Relationship Id="rId21" Type="http://schemas.openxmlformats.org/officeDocument/2006/relationships/slide" Target="/ppt/slides/slide44.xml"/><Relationship Id="rId24" Type="http://schemas.openxmlformats.org/officeDocument/2006/relationships/slide" Target="/ppt/slides/slide8.xml"/><Relationship Id="rId23" Type="http://schemas.openxmlformats.org/officeDocument/2006/relationships/slide" Target="/ppt/slides/slide57.xml"/><Relationship Id="rId1" Type="http://schemas.openxmlformats.org/officeDocument/2006/relationships/slideLayout" Target="../slideLayouts/slideLayout11.xml"/><Relationship Id="rId2" Type="http://schemas.openxmlformats.org/officeDocument/2006/relationships/notesSlide" Target="../notesSlides/notesSlide57.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30.xml"/><Relationship Id="rId26" Type="http://schemas.openxmlformats.org/officeDocument/2006/relationships/slide" Target="/ppt/slides/slide23.xml"/><Relationship Id="rId25" Type="http://schemas.openxmlformats.org/officeDocument/2006/relationships/slide" Target="/ppt/slides/slide16.xml"/><Relationship Id="rId5" Type="http://schemas.openxmlformats.org/officeDocument/2006/relationships/slide" Target="/ppt/slides/slide57.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4.xml"/><Relationship Id="rId10" Type="http://schemas.openxmlformats.org/officeDocument/2006/relationships/slide" Target="/ppt/slides/slide37.xml"/><Relationship Id="rId13" Type="http://schemas.openxmlformats.org/officeDocument/2006/relationships/slide" Target="/ppt/slides/slide57.xml"/><Relationship Id="rId12" Type="http://schemas.openxmlformats.org/officeDocument/2006/relationships/slide" Target="/ppt/slides/slide51.xml"/><Relationship Id="rId15" Type="http://schemas.openxmlformats.org/officeDocument/2006/relationships/slide" Target="/ppt/slides/slide16.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3.xml"/><Relationship Id="rId19" Type="http://schemas.openxmlformats.org/officeDocument/2006/relationships/slide" Target="/ppt/slides/slide30.xml"/><Relationship Id="rId18" Type="http://schemas.openxmlformats.org/officeDocument/2006/relationships/slide" Target="/ppt/slides/slid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8.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0.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1.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51.xml"/><Relationship Id="rId5" Type="http://schemas.openxmlformats.org/officeDocument/2006/relationships/slide" Target="/ppt/slides/slide16.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4.xml"/><Relationship Id="rId11" Type="http://schemas.openxmlformats.org/officeDocument/2006/relationships/slide" Target="/ppt/slides/slide8.xml"/><Relationship Id="rId10" Type="http://schemas.openxmlformats.org/officeDocument/2006/relationships/slide" Target="/ppt/slides/slide57.xml"/><Relationship Id="rId13" Type="http://schemas.openxmlformats.org/officeDocument/2006/relationships/slide" Target="/ppt/slides/slide23.xml"/><Relationship Id="rId12" Type="http://schemas.openxmlformats.org/officeDocument/2006/relationships/slide" Target="/ppt/slides/slide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2.xml"/><Relationship Id="rId3" Type="http://schemas.openxmlformats.org/officeDocument/2006/relationships/hyperlink" Target="http://www.nysed.gov/news/2020/new-york-schools-awarded-nearly-20-million-critical-federal-funding-address-covid-19" TargetMode="External"/><Relationship Id="rId4" Type="http://schemas.openxmlformats.org/officeDocument/2006/relationships/hyperlink" Target="https://oese.ed.gov/offices/education-stabilization-fund/states-highest-coronavirus-burden/" TargetMode="External"/><Relationship Id="rId9" Type="http://schemas.openxmlformats.org/officeDocument/2006/relationships/image" Target="../media/image13.png"/><Relationship Id="rId5" Type="http://schemas.openxmlformats.org/officeDocument/2006/relationships/hyperlink" Target="http://www.nysed.gov/trle" TargetMode="External"/><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image" Target="../media/image14.png"/><Relationship Id="rId11" Type="http://schemas.openxmlformats.org/officeDocument/2006/relationships/slide" Target="/ppt/slides/slide16.xml"/><Relationship Id="rId10" Type="http://schemas.openxmlformats.org/officeDocument/2006/relationships/slide" Target="/ppt/slides/slide8.xml"/><Relationship Id="rId13" Type="http://schemas.openxmlformats.org/officeDocument/2006/relationships/slide" Target="/ppt/slides/slide37.xml"/><Relationship Id="rId12" Type="http://schemas.openxmlformats.org/officeDocument/2006/relationships/slide" Target="/ppt/slides/slide30.xml"/><Relationship Id="rId15" Type="http://schemas.openxmlformats.org/officeDocument/2006/relationships/slide" Target="/ppt/slides/slide51.xml"/><Relationship Id="rId14" Type="http://schemas.openxmlformats.org/officeDocument/2006/relationships/slide" Target="/ppt/slides/slide44.xml"/><Relationship Id="rId17" Type="http://schemas.openxmlformats.org/officeDocument/2006/relationships/slide" Target="/ppt/slides/slide8.xml"/><Relationship Id="rId16" Type="http://schemas.openxmlformats.org/officeDocument/2006/relationships/slide" Target="/ppt/slides/slide57.xml"/><Relationship Id="rId19" Type="http://schemas.openxmlformats.org/officeDocument/2006/relationships/slide" Target="/ppt/slides/slide23.xml"/><Relationship Id="rId18" Type="http://schemas.openxmlformats.org/officeDocument/2006/relationships/slide" Target="/ppt/slides/slide16.xml"/></Relationships>
</file>

<file path=ppt/slides/_rels/slide7.xml.rels><?xml version="1.0" encoding="UTF-8" standalone="yes"?><Relationships xmlns="http://schemas.openxmlformats.org/package/2006/relationships"><Relationship Id="rId20" Type="http://schemas.openxmlformats.org/officeDocument/2006/relationships/slide" Target="/ppt/slides/slide8.xml"/><Relationship Id="rId22" Type="http://schemas.openxmlformats.org/officeDocument/2006/relationships/slide" Target="/ppt/slides/slide23.xml"/><Relationship Id="rId21" Type="http://schemas.openxmlformats.org/officeDocument/2006/relationships/slide" Target="/ppt/slides/slide16.xml"/><Relationship Id="rId24" Type="http://schemas.openxmlformats.org/officeDocument/2006/relationships/slide" Target="/ppt/slides/slide16.xml"/><Relationship Id="rId23" Type="http://schemas.openxmlformats.org/officeDocument/2006/relationships/slide" Target="/ppt/slides/slide8.xml"/><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slide" Target="/ppt/slides/slide57.xml"/><Relationship Id="rId4" Type="http://schemas.openxmlformats.org/officeDocument/2006/relationships/slide" Target="/ppt/slides/slide51.xml"/><Relationship Id="rId9" Type="http://schemas.openxmlformats.org/officeDocument/2006/relationships/slide" Target="/ppt/slides/slide16.xml"/><Relationship Id="rId26" Type="http://schemas.openxmlformats.org/officeDocument/2006/relationships/slide" Target="/ppt/slides/slide37.xml"/><Relationship Id="rId25" Type="http://schemas.openxmlformats.org/officeDocument/2006/relationships/slide" Target="/ppt/slides/slide30.xml"/><Relationship Id="rId28" Type="http://schemas.openxmlformats.org/officeDocument/2006/relationships/slide" Target="/ppt/slides/slide51.xml"/><Relationship Id="rId27" Type="http://schemas.openxmlformats.org/officeDocument/2006/relationships/slide" Target="/ppt/slides/slide44.xml"/><Relationship Id="rId5" Type="http://schemas.openxmlformats.org/officeDocument/2006/relationships/slide" Target="/ppt/slides/slide44.xml"/><Relationship Id="rId6" Type="http://schemas.openxmlformats.org/officeDocument/2006/relationships/slide" Target="/ppt/slides/slide37.xml"/><Relationship Id="rId29" Type="http://schemas.openxmlformats.org/officeDocument/2006/relationships/slide" Target="/ppt/slides/slide57.xml"/><Relationship Id="rId7" Type="http://schemas.openxmlformats.org/officeDocument/2006/relationships/slide" Target="/ppt/slides/slide30.xml"/><Relationship Id="rId8" Type="http://schemas.openxmlformats.org/officeDocument/2006/relationships/slide" Target="/ppt/slides/slide23.xml"/><Relationship Id="rId31" Type="http://schemas.openxmlformats.org/officeDocument/2006/relationships/slide" Target="/ppt/slides/slide16.xml"/><Relationship Id="rId30" Type="http://schemas.openxmlformats.org/officeDocument/2006/relationships/slide" Target="/ppt/slides/slide8.xml"/><Relationship Id="rId11" Type="http://schemas.openxmlformats.org/officeDocument/2006/relationships/slide" Target="/ppt/slides/slide8.xml"/><Relationship Id="rId10" Type="http://schemas.openxmlformats.org/officeDocument/2006/relationships/slide" Target="/ppt/slides/slide8.xml"/><Relationship Id="rId32" Type="http://schemas.openxmlformats.org/officeDocument/2006/relationships/slide" Target="/ppt/slides/slide23.xml"/><Relationship Id="rId13" Type="http://schemas.openxmlformats.org/officeDocument/2006/relationships/slide" Target="/ppt/slides/slide8.xml"/><Relationship Id="rId12" Type="http://schemas.openxmlformats.org/officeDocument/2006/relationships/slide" Target="/ppt/slides/slide16.xml"/><Relationship Id="rId15" Type="http://schemas.openxmlformats.org/officeDocument/2006/relationships/slide" Target="/ppt/slides/slide30.xml"/><Relationship Id="rId14" Type="http://schemas.openxmlformats.org/officeDocument/2006/relationships/slide" Target="/ppt/slides/slide16.xml"/><Relationship Id="rId17" Type="http://schemas.openxmlformats.org/officeDocument/2006/relationships/slide" Target="/ppt/slides/slide44.xml"/><Relationship Id="rId16" Type="http://schemas.openxmlformats.org/officeDocument/2006/relationships/slide" Target="/ppt/slides/slide37.xml"/><Relationship Id="rId19" Type="http://schemas.openxmlformats.org/officeDocument/2006/relationships/slide" Target="/ppt/slides/slide57.xml"/><Relationship Id="rId18" Type="http://schemas.openxmlformats.org/officeDocument/2006/relationships/slide" Target="/ppt/slides/slide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4.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0.xml"/><Relationship Id="rId8" Type="http://schemas.openxmlformats.org/officeDocument/2006/relationships/slide" Target="/ppt/slides/slide37.xml"/><Relationship Id="rId11" Type="http://schemas.openxmlformats.org/officeDocument/2006/relationships/slide" Target="/ppt/slides/slide57.xml"/><Relationship Id="rId10" Type="http://schemas.openxmlformats.org/officeDocument/2006/relationships/slide" Target="/ppt/slides/slide51.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57.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4.xml"/><Relationship Id="rId8" Type="http://schemas.openxmlformats.org/officeDocument/2006/relationships/slide" Target="/ppt/slides/slide51.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0"/>
          <p:cNvSpPr txBox="1"/>
          <p:nvPr/>
        </p:nvSpPr>
        <p:spPr>
          <a:xfrm>
            <a:off x="866650" y="3072675"/>
            <a:ext cx="5693700" cy="2031900"/>
          </a:xfrm>
          <a:prstGeom prst="rect">
            <a:avLst/>
          </a:prstGeom>
          <a:noFill/>
          <a:ln>
            <a:noFill/>
          </a:ln>
          <a:effectLst>
            <a:outerShdw blurRad="57150" rotWithShape="0" algn="bl" dir="11340000" dist="38100">
              <a:srgbClr val="D9D9D9">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F3F3F"/>
                </a:solidFill>
                <a:latin typeface="Caveat"/>
                <a:ea typeface="Caveat"/>
                <a:cs typeface="Caveat"/>
                <a:sym typeface="Caveat"/>
              </a:rPr>
              <a:t>My </a:t>
            </a:r>
            <a:r>
              <a:rPr b="1" lang="en" sz="6000">
                <a:solidFill>
                  <a:srgbClr val="3F3F3F"/>
                </a:solidFill>
                <a:latin typeface="Caveat"/>
                <a:ea typeface="Caveat"/>
                <a:cs typeface="Caveat"/>
                <a:sym typeface="Caveat"/>
              </a:rPr>
              <a:t>TALE</a:t>
            </a:r>
            <a:r>
              <a:rPr b="1" lang="en" sz="6000">
                <a:solidFill>
                  <a:srgbClr val="3F3F3F"/>
                </a:solidFill>
                <a:latin typeface="Caveat"/>
                <a:ea typeface="Caveat"/>
                <a:cs typeface="Caveat"/>
                <a:sym typeface="Caveat"/>
              </a:rPr>
              <a:t> </a:t>
            </a:r>
            <a:endParaRPr b="1" sz="6000">
              <a:solidFill>
                <a:srgbClr val="3F3F3F"/>
              </a:solidFill>
              <a:latin typeface="Caveat"/>
              <a:ea typeface="Caveat"/>
              <a:cs typeface="Caveat"/>
              <a:sym typeface="Caveat"/>
            </a:endParaRPr>
          </a:p>
          <a:p>
            <a:pPr indent="0" lvl="0" marL="0" rtl="0" algn="ctr">
              <a:spcBef>
                <a:spcPts val="0"/>
              </a:spcBef>
              <a:spcAft>
                <a:spcPts val="0"/>
              </a:spcAft>
              <a:buNone/>
            </a:pPr>
            <a:r>
              <a:rPr b="1" lang="en" sz="6000">
                <a:solidFill>
                  <a:srgbClr val="3F3F3F"/>
                </a:solidFill>
                <a:latin typeface="Caveat"/>
                <a:ea typeface="Caveat"/>
                <a:cs typeface="Caveat"/>
                <a:sym typeface="Caveat"/>
              </a:rPr>
              <a:t>Academy Workbook </a:t>
            </a:r>
            <a:endParaRPr b="1" sz="6000">
              <a:solidFill>
                <a:srgbClr val="3F3F3F"/>
              </a:solidFill>
              <a:latin typeface="Caveat"/>
              <a:ea typeface="Caveat"/>
              <a:cs typeface="Caveat"/>
              <a:sym typeface="Caveat"/>
            </a:endParaRPr>
          </a:p>
        </p:txBody>
      </p:sp>
      <p:sp>
        <p:nvSpPr>
          <p:cNvPr id="226" name="Google Shape;226;p20"/>
          <p:cNvSpPr txBox="1"/>
          <p:nvPr/>
        </p:nvSpPr>
        <p:spPr>
          <a:xfrm>
            <a:off x="1041450" y="5520100"/>
            <a:ext cx="5598600" cy="2093400"/>
          </a:xfrm>
          <a:prstGeom prst="rect">
            <a:avLst/>
          </a:prstGeom>
          <a:noFill/>
          <a:ln>
            <a:noFill/>
          </a:ln>
          <a:effectLst>
            <a:outerShdw blurRad="57150" rotWithShape="0" algn="bl" dir="3900000" dist="19050">
              <a:srgbClr val="D9D9D9">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Poppins"/>
                <a:ea typeface="Poppins"/>
                <a:cs typeface="Poppins"/>
                <a:sym typeface="Poppins"/>
              </a:rPr>
              <a:t>Module 6</a:t>
            </a:r>
            <a:r>
              <a:rPr lang="en" sz="2200">
                <a:latin typeface="Poppins"/>
                <a:ea typeface="Poppins"/>
                <a:cs typeface="Poppins"/>
                <a:sym typeface="Poppins"/>
              </a:rPr>
              <a:t>: </a:t>
            </a:r>
            <a:endParaRPr sz="2200">
              <a:latin typeface="Poppins"/>
              <a:ea typeface="Poppins"/>
              <a:cs typeface="Poppins"/>
              <a:sym typeface="Poppins"/>
            </a:endParaRPr>
          </a:p>
          <a:p>
            <a:pPr indent="0" lvl="0" marL="0" rtl="0" algn="ctr">
              <a:spcBef>
                <a:spcPts val="0"/>
              </a:spcBef>
              <a:spcAft>
                <a:spcPts val="0"/>
              </a:spcAft>
              <a:buNone/>
            </a:pPr>
            <a:r>
              <a:rPr lang="en" sz="2200">
                <a:solidFill>
                  <a:schemeClr val="hlink"/>
                </a:solidFill>
                <a:latin typeface="Poppins"/>
                <a:ea typeface="Poppins"/>
                <a:cs typeface="Poppins"/>
                <a:sym typeface="Poppins"/>
              </a:rPr>
              <a:t>Social Emotional Learning Across Learning Environments</a:t>
            </a:r>
            <a:endParaRPr sz="2200">
              <a:solidFill>
                <a:schemeClr val="hlink"/>
              </a:solidFill>
              <a:latin typeface="Poppins"/>
              <a:ea typeface="Poppins"/>
              <a:cs typeface="Poppins"/>
              <a:sym typeface="Poppins"/>
            </a:endParaRPr>
          </a:p>
          <a:p>
            <a:pPr indent="0" lvl="0" marL="0" rtl="0" algn="ctr">
              <a:spcBef>
                <a:spcPts val="0"/>
              </a:spcBef>
              <a:spcAft>
                <a:spcPts val="0"/>
              </a:spcAft>
              <a:buNone/>
            </a:pPr>
            <a:r>
              <a:t/>
            </a:r>
            <a:endParaRPr sz="2200">
              <a:solidFill>
                <a:schemeClr val="hlink"/>
              </a:solidFill>
              <a:latin typeface="Poppins"/>
              <a:ea typeface="Poppins"/>
              <a:cs typeface="Poppins"/>
              <a:sym typeface="Poppins"/>
            </a:endParaRPr>
          </a:p>
          <a:p>
            <a:pPr indent="0" lvl="0" marL="0" rtl="0" algn="ctr">
              <a:spcBef>
                <a:spcPts val="0"/>
              </a:spcBef>
              <a:spcAft>
                <a:spcPts val="0"/>
              </a:spcAft>
              <a:buNone/>
            </a:pPr>
            <a:r>
              <a:t/>
            </a:r>
            <a:endParaRPr sz="2200">
              <a:solidFill>
                <a:schemeClr val="hlink"/>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pic>
        <p:nvPicPr>
          <p:cNvPr id="227" name="Google Shape;227;p20"/>
          <p:cNvPicPr preferRelativeResize="0"/>
          <p:nvPr/>
        </p:nvPicPr>
        <p:blipFill>
          <a:blip r:embed="rId3">
            <a:alphaModFix/>
          </a:blip>
          <a:stretch>
            <a:fillRect/>
          </a:stretch>
        </p:blipFill>
        <p:spPr>
          <a:xfrm>
            <a:off x="3173450" y="8527675"/>
            <a:ext cx="1425499" cy="1416000"/>
          </a:xfrm>
          <a:prstGeom prst="rect">
            <a:avLst/>
          </a:prstGeom>
          <a:noFill/>
          <a:ln>
            <a:noFill/>
          </a:ln>
        </p:spPr>
      </p:pic>
      <p:sp>
        <p:nvSpPr>
          <p:cNvPr id="228" name="Google Shape;228;p20"/>
          <p:cNvSpPr/>
          <p:nvPr/>
        </p:nvSpPr>
        <p:spPr>
          <a:xfrm>
            <a:off x="1926250" y="7236088"/>
            <a:ext cx="4106383" cy="666872"/>
          </a:xfrm>
          <a:custGeom>
            <a:rect b="b" l="l" r="r" t="t"/>
            <a:pathLst>
              <a:path extrusionOk="0" h="158308" w="597075">
                <a:moveTo>
                  <a:pt x="587611" y="5718"/>
                </a:moveTo>
                <a:cubicBezTo>
                  <a:pt x="566494" y="2384"/>
                  <a:pt x="545024" y="1909"/>
                  <a:pt x="523793" y="4384"/>
                </a:cubicBezTo>
                <a:cubicBezTo>
                  <a:pt x="500457" y="5338"/>
                  <a:pt x="477121" y="5147"/>
                  <a:pt x="453784" y="4384"/>
                </a:cubicBezTo>
                <a:cubicBezTo>
                  <a:pt x="407779" y="3052"/>
                  <a:pt x="361773" y="-188"/>
                  <a:pt x="315767" y="-854"/>
                </a:cubicBezTo>
                <a:cubicBezTo>
                  <a:pt x="222613" y="-2283"/>
                  <a:pt x="129363" y="4099"/>
                  <a:pt x="36399" y="8004"/>
                </a:cubicBezTo>
                <a:cubicBezTo>
                  <a:pt x="28312" y="8385"/>
                  <a:pt x="22083" y="15338"/>
                  <a:pt x="22502" y="23434"/>
                </a:cubicBezTo>
                <a:cubicBezTo>
                  <a:pt x="22568" y="24672"/>
                  <a:pt x="22788" y="25911"/>
                  <a:pt x="23159" y="27054"/>
                </a:cubicBezTo>
                <a:cubicBezTo>
                  <a:pt x="16196" y="30864"/>
                  <a:pt x="13101" y="39151"/>
                  <a:pt x="15920" y="46580"/>
                </a:cubicBezTo>
                <a:lnTo>
                  <a:pt x="10396" y="47723"/>
                </a:lnTo>
                <a:cubicBezTo>
                  <a:pt x="-4940" y="51629"/>
                  <a:pt x="-2177" y="76298"/>
                  <a:pt x="14206" y="76298"/>
                </a:cubicBezTo>
                <a:lnTo>
                  <a:pt x="35637" y="75155"/>
                </a:lnTo>
                <a:cubicBezTo>
                  <a:pt x="30741" y="77346"/>
                  <a:pt x="27607" y="82299"/>
                  <a:pt x="27636" y="87634"/>
                </a:cubicBezTo>
                <a:cubicBezTo>
                  <a:pt x="27788" y="94301"/>
                  <a:pt x="32284" y="100016"/>
                  <a:pt x="38685" y="101731"/>
                </a:cubicBezTo>
                <a:cubicBezTo>
                  <a:pt x="34408" y="108207"/>
                  <a:pt x="36218" y="116970"/>
                  <a:pt x="42723" y="121256"/>
                </a:cubicBezTo>
                <a:cubicBezTo>
                  <a:pt x="43466" y="121733"/>
                  <a:pt x="44247" y="122114"/>
                  <a:pt x="45066" y="122494"/>
                </a:cubicBezTo>
                <a:cubicBezTo>
                  <a:pt x="42495" y="122494"/>
                  <a:pt x="39828" y="123352"/>
                  <a:pt x="37256" y="123923"/>
                </a:cubicBezTo>
                <a:cubicBezTo>
                  <a:pt x="21064" y="127162"/>
                  <a:pt x="25255" y="151737"/>
                  <a:pt x="40971" y="152498"/>
                </a:cubicBezTo>
                <a:cubicBezTo>
                  <a:pt x="50324" y="152689"/>
                  <a:pt x="59669" y="151928"/>
                  <a:pt x="68879" y="150212"/>
                </a:cubicBezTo>
                <a:cubicBezTo>
                  <a:pt x="73146" y="149356"/>
                  <a:pt x="77347" y="148213"/>
                  <a:pt x="81452" y="146784"/>
                </a:cubicBezTo>
                <a:cubicBezTo>
                  <a:pt x="104312" y="144784"/>
                  <a:pt x="127363" y="144498"/>
                  <a:pt x="150127" y="144021"/>
                </a:cubicBezTo>
                <a:cubicBezTo>
                  <a:pt x="187180" y="143259"/>
                  <a:pt x="224327" y="144021"/>
                  <a:pt x="261379" y="144688"/>
                </a:cubicBezTo>
                <a:cubicBezTo>
                  <a:pt x="334627" y="146879"/>
                  <a:pt x="407874" y="152022"/>
                  <a:pt x="481026" y="157166"/>
                </a:cubicBezTo>
                <a:cubicBezTo>
                  <a:pt x="487474" y="157928"/>
                  <a:pt x="493380" y="153451"/>
                  <a:pt x="494361" y="147070"/>
                </a:cubicBezTo>
                <a:cubicBezTo>
                  <a:pt x="505410" y="148022"/>
                  <a:pt x="516459" y="149165"/>
                  <a:pt x="527413" y="150594"/>
                </a:cubicBezTo>
                <a:cubicBezTo>
                  <a:pt x="543129" y="152689"/>
                  <a:pt x="547129" y="124780"/>
                  <a:pt x="531127" y="122590"/>
                </a:cubicBezTo>
                <a:cubicBezTo>
                  <a:pt x="518173" y="120685"/>
                  <a:pt x="505124" y="118970"/>
                  <a:pt x="492075" y="117256"/>
                </a:cubicBezTo>
                <a:lnTo>
                  <a:pt x="505410" y="117256"/>
                </a:lnTo>
                <a:cubicBezTo>
                  <a:pt x="513811" y="116684"/>
                  <a:pt x="520174" y="109445"/>
                  <a:pt x="519621" y="101063"/>
                </a:cubicBezTo>
                <a:cubicBezTo>
                  <a:pt x="519621" y="100968"/>
                  <a:pt x="519612" y="100872"/>
                  <a:pt x="519602" y="100778"/>
                </a:cubicBezTo>
                <a:cubicBezTo>
                  <a:pt x="529127" y="101540"/>
                  <a:pt x="538081" y="102111"/>
                  <a:pt x="547320" y="102969"/>
                </a:cubicBezTo>
                <a:cubicBezTo>
                  <a:pt x="563131" y="104492"/>
                  <a:pt x="567037" y="77346"/>
                  <a:pt x="551035" y="74394"/>
                </a:cubicBezTo>
                <a:lnTo>
                  <a:pt x="540557" y="73060"/>
                </a:lnTo>
                <a:cubicBezTo>
                  <a:pt x="548368" y="66297"/>
                  <a:pt x="547891" y="49628"/>
                  <a:pt x="535604" y="47723"/>
                </a:cubicBezTo>
                <a:cubicBezTo>
                  <a:pt x="527984" y="46580"/>
                  <a:pt x="520459" y="45533"/>
                  <a:pt x="512839" y="44581"/>
                </a:cubicBezTo>
                <a:lnTo>
                  <a:pt x="562179" y="43056"/>
                </a:lnTo>
                <a:cubicBezTo>
                  <a:pt x="568132" y="43056"/>
                  <a:pt x="573399" y="39246"/>
                  <a:pt x="575133" y="33531"/>
                </a:cubicBezTo>
                <a:lnTo>
                  <a:pt x="583801" y="33531"/>
                </a:lnTo>
                <a:cubicBezTo>
                  <a:pt x="591678" y="33150"/>
                  <a:pt x="597736" y="26387"/>
                  <a:pt x="597336" y="18482"/>
                </a:cubicBezTo>
                <a:cubicBezTo>
                  <a:pt x="597031" y="12672"/>
                  <a:pt x="593173" y="7624"/>
                  <a:pt x="587611" y="5718"/>
                </a:cubicBezTo>
                <a:close/>
                <a:moveTo>
                  <a:pt x="153175" y="89348"/>
                </a:moveTo>
                <a:lnTo>
                  <a:pt x="161176" y="89348"/>
                </a:lnTo>
                <a:lnTo>
                  <a:pt x="154033" y="89348"/>
                </a:lnTo>
                <a:close/>
              </a:path>
            </a:pathLst>
          </a:custGeom>
          <a:solidFill>
            <a:srgbClr val="FFDC9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9" name="Google Shape;229;p20"/>
          <p:cNvSpPr txBox="1"/>
          <p:nvPr>
            <p:ph idx="1" type="subTitle"/>
          </p:nvPr>
        </p:nvSpPr>
        <p:spPr>
          <a:xfrm>
            <a:off x="1086900" y="7236075"/>
            <a:ext cx="5507700" cy="66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Add your name here.</a:t>
            </a:r>
            <a:endParaRPr/>
          </a:p>
        </p:txBody>
      </p:sp>
      <p:sp>
        <p:nvSpPr>
          <p:cNvPr id="230" name="Google Shape;230;p20">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 name="Google Shape;231;p20">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 name="Google Shape;232;p2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3" name="Google Shape;233;p20">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4" name="Google Shape;234;p20">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5" name="Google Shape;235;p20">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6" name="Google Shape;236;p20">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7" name="Google Shape;237;p20">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8" name="Google Shape;238;p20">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9" name="Google Shape;239;p20">
            <a:hlinkClick action="ppaction://hlinksldjump" r:id="rId12"/>
          </p:cNvPr>
          <p:cNvSpPr txBox="1"/>
          <p:nvPr/>
        </p:nvSpPr>
        <p:spPr>
          <a:xfrm rot="5400000">
            <a:off x="7053300" y="16907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0" name="Google Shape;240;p20">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2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6.1.1 -  Current Connection to SEL</a:t>
            </a:r>
            <a:endParaRPr/>
          </a:p>
          <a:p>
            <a:pPr indent="0" lvl="0" marL="0" rtl="0" algn="l">
              <a:spcBef>
                <a:spcPts val="0"/>
              </a:spcBef>
              <a:spcAft>
                <a:spcPts val="0"/>
              </a:spcAft>
              <a:buNone/>
            </a:pPr>
            <a:r>
              <a:t/>
            </a:r>
            <a:endParaRPr/>
          </a:p>
        </p:txBody>
      </p:sp>
      <p:sp>
        <p:nvSpPr>
          <p:cNvPr id="763" name="Google Shape;763;p29"/>
          <p:cNvSpPr txBox="1"/>
          <p:nvPr>
            <p:ph idx="1" type="body"/>
          </p:nvPr>
        </p:nvSpPr>
        <p:spPr>
          <a:xfrm>
            <a:off x="374550" y="1664175"/>
            <a:ext cx="6514500" cy="28878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a:t>ENGAGE: </a:t>
            </a:r>
            <a:r>
              <a:rPr b="1" lang="en"/>
              <a:t>Activate Prior Knowledge</a:t>
            </a:r>
            <a:endParaRPr b="1"/>
          </a:p>
          <a:p>
            <a:pPr indent="0" lvl="0" marL="0" rtl="0" algn="l">
              <a:lnSpc>
                <a:spcPct val="115000"/>
              </a:lnSpc>
              <a:spcBef>
                <a:spcPts val="0"/>
              </a:spcBef>
              <a:spcAft>
                <a:spcPts val="0"/>
              </a:spcAft>
              <a:buClr>
                <a:schemeClr val="hlink"/>
              </a:buClr>
              <a:buSzPts val="1100"/>
              <a:buFont typeface="Arial"/>
              <a:buNone/>
            </a:pPr>
            <a:r>
              <a:rPr i="1" lang="en">
                <a:solidFill>
                  <a:schemeClr val="hlink"/>
                </a:solidFill>
              </a:rPr>
              <a:t>INSTRUCTIONS: </a:t>
            </a:r>
            <a:endParaRPr b="1">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Take a moment to consider your current relationship to SEL and the role it plays in your teaching. Mark the response that is closest to your experience.</a:t>
            </a:r>
            <a:endParaRPr>
              <a:solidFill>
                <a:schemeClr val="hlink"/>
              </a:solidFill>
            </a:endParaRPr>
          </a:p>
        </p:txBody>
      </p:sp>
      <p:sp>
        <p:nvSpPr>
          <p:cNvPr id="764" name="Google Shape;764;p2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5" name="Google Shape;765;p2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6" name="Google Shape;766;p2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7" name="Google Shape;767;p2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8" name="Google Shape;768;p2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9" name="Google Shape;769;p2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0" name="Google Shape;770;p2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1" name="Google Shape;771;p2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2" name="Google Shape;772;p2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3" name="Google Shape;773;p2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4" name="Google Shape;774;p2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5" name="Google Shape;775;p2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6" name="Google Shape;776;p29"/>
          <p:cNvSpPr txBox="1"/>
          <p:nvPr/>
        </p:nvSpPr>
        <p:spPr>
          <a:xfrm>
            <a:off x="503100" y="3974850"/>
            <a:ext cx="6257400" cy="5847600"/>
          </a:xfrm>
          <a:prstGeom prst="rect">
            <a:avLst/>
          </a:prstGeom>
          <a:solidFill>
            <a:schemeClr val="dk1"/>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hlink"/>
              </a:buClr>
              <a:buSzPts val="1700"/>
              <a:buFont typeface="Poppins"/>
              <a:buAutoNum type="arabicPeriod"/>
            </a:pPr>
            <a:r>
              <a:rPr b="1" lang="en" sz="1700">
                <a:solidFill>
                  <a:schemeClr val="hlink"/>
                </a:solidFill>
                <a:latin typeface="Poppins"/>
                <a:ea typeface="Poppins"/>
                <a:cs typeface="Poppins"/>
                <a:sym typeface="Poppins"/>
              </a:rPr>
              <a:t>I teach explicit SEL lessons… </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_ Daily    </a:t>
            </a:r>
            <a:r>
              <a:rPr lang="en" sz="1700">
                <a:solidFill>
                  <a:schemeClr val="hlink"/>
                </a:solidFill>
                <a:latin typeface="Poppins"/>
                <a:ea typeface="Poppins"/>
                <a:cs typeface="Poppins"/>
                <a:sym typeface="Poppins"/>
              </a:rPr>
              <a:t>_ </a:t>
            </a:r>
            <a:r>
              <a:rPr lang="en" sz="1700">
                <a:solidFill>
                  <a:schemeClr val="hlink"/>
                </a:solidFill>
                <a:latin typeface="Poppins"/>
                <a:ea typeface="Poppins"/>
                <a:cs typeface="Poppins"/>
                <a:sym typeface="Poppins"/>
              </a:rPr>
              <a:t>Weekly     </a:t>
            </a:r>
            <a:r>
              <a:rPr lang="en" sz="1700">
                <a:solidFill>
                  <a:schemeClr val="hlink"/>
                </a:solidFill>
                <a:latin typeface="Poppins"/>
                <a:ea typeface="Poppins"/>
                <a:cs typeface="Poppins"/>
                <a:sym typeface="Poppins"/>
              </a:rPr>
              <a:t>_ </a:t>
            </a:r>
            <a:r>
              <a:rPr lang="en" sz="1700">
                <a:solidFill>
                  <a:schemeClr val="hlink"/>
                </a:solidFill>
                <a:latin typeface="Poppins"/>
                <a:ea typeface="Poppins"/>
                <a:cs typeface="Poppins"/>
                <a:sym typeface="Poppins"/>
              </a:rPr>
              <a:t>Occasionally    </a:t>
            </a:r>
            <a:r>
              <a:rPr lang="en" sz="1700">
                <a:solidFill>
                  <a:schemeClr val="hlink"/>
                </a:solidFill>
                <a:latin typeface="Poppins"/>
                <a:ea typeface="Poppins"/>
                <a:cs typeface="Poppins"/>
                <a:sym typeface="Poppins"/>
              </a:rPr>
              <a:t>_ </a:t>
            </a:r>
            <a:r>
              <a:rPr lang="en" sz="1700">
                <a:solidFill>
                  <a:schemeClr val="hlink"/>
                </a:solidFill>
                <a:latin typeface="Poppins"/>
                <a:ea typeface="Poppins"/>
                <a:cs typeface="Poppins"/>
                <a:sym typeface="Poppins"/>
              </a:rPr>
              <a:t>Rarely    </a:t>
            </a:r>
            <a:r>
              <a:rPr lang="en" sz="1700">
                <a:solidFill>
                  <a:schemeClr val="hlink"/>
                </a:solidFill>
                <a:latin typeface="Poppins"/>
                <a:ea typeface="Poppins"/>
                <a:cs typeface="Poppins"/>
                <a:sym typeface="Poppins"/>
              </a:rPr>
              <a:t>_ </a:t>
            </a:r>
            <a:r>
              <a:rPr lang="en" sz="1700">
                <a:solidFill>
                  <a:schemeClr val="hlink"/>
                </a:solidFill>
                <a:latin typeface="Poppins"/>
                <a:ea typeface="Poppins"/>
                <a:cs typeface="Poppins"/>
                <a:sym typeface="Poppins"/>
              </a:rPr>
              <a:t>Never</a:t>
            </a:r>
            <a:endParaRPr sz="1700">
              <a:solidFill>
                <a:schemeClr val="hlink"/>
              </a:solidFill>
              <a:latin typeface="Poppins"/>
              <a:ea typeface="Poppins"/>
              <a:cs typeface="Poppins"/>
              <a:sym typeface="Poppins"/>
            </a:endParaRPr>
          </a:p>
          <a:p>
            <a:pPr indent="0" lvl="0" marL="457200" rtl="0" algn="l">
              <a:lnSpc>
                <a:spcPct val="115000"/>
              </a:lnSpc>
              <a:spcBef>
                <a:spcPts val="0"/>
              </a:spcBef>
              <a:spcAft>
                <a:spcPts val="0"/>
              </a:spcAft>
              <a:buNone/>
            </a:pPr>
            <a:r>
              <a:t/>
            </a:r>
            <a:endParaRPr sz="1700">
              <a:solidFill>
                <a:schemeClr val="hlink"/>
              </a:solidFill>
              <a:latin typeface="Poppins"/>
              <a:ea typeface="Poppins"/>
              <a:cs typeface="Poppins"/>
              <a:sym typeface="Poppins"/>
            </a:endParaRPr>
          </a:p>
          <a:p>
            <a:pPr indent="-336550" lvl="0" marL="457200" rtl="0" algn="l">
              <a:lnSpc>
                <a:spcPct val="115000"/>
              </a:lnSpc>
              <a:spcBef>
                <a:spcPts val="0"/>
              </a:spcBef>
              <a:spcAft>
                <a:spcPts val="0"/>
              </a:spcAft>
              <a:buClr>
                <a:schemeClr val="hlink"/>
              </a:buClr>
              <a:buSzPts val="1700"/>
              <a:buFont typeface="Poppins"/>
              <a:buAutoNum type="arabicPeriod"/>
            </a:pPr>
            <a:r>
              <a:rPr b="1" lang="en" sz="1700">
                <a:solidFill>
                  <a:schemeClr val="hlink"/>
                </a:solidFill>
                <a:latin typeface="Poppins"/>
                <a:ea typeface="Poppins"/>
                <a:cs typeface="Poppins"/>
                <a:sym typeface="Poppins"/>
              </a:rPr>
              <a:t>I read articles, websites, and/or books about SEL…</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_ Daily    _ Weekly     _ Occasionally    _ Rarely    _ Never</a:t>
            </a:r>
            <a:endParaRPr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sz="1700">
              <a:solidFill>
                <a:schemeClr val="hlink"/>
              </a:solidFill>
              <a:latin typeface="Poppins"/>
              <a:ea typeface="Poppins"/>
              <a:cs typeface="Poppins"/>
              <a:sym typeface="Poppins"/>
            </a:endParaRPr>
          </a:p>
          <a:p>
            <a:pPr indent="-336550" lvl="0" marL="457200" rtl="0" algn="l">
              <a:lnSpc>
                <a:spcPct val="115000"/>
              </a:lnSpc>
              <a:spcBef>
                <a:spcPts val="0"/>
              </a:spcBef>
              <a:spcAft>
                <a:spcPts val="0"/>
              </a:spcAft>
              <a:buClr>
                <a:schemeClr val="hlink"/>
              </a:buClr>
              <a:buSzPts val="1700"/>
              <a:buFont typeface="Poppins"/>
              <a:buAutoNum type="arabicPeriod"/>
            </a:pPr>
            <a:r>
              <a:rPr b="1" lang="en" sz="1700">
                <a:solidFill>
                  <a:schemeClr val="hlink"/>
                </a:solidFill>
                <a:latin typeface="Poppins"/>
                <a:ea typeface="Poppins"/>
                <a:cs typeface="Poppins"/>
                <a:sym typeface="Poppins"/>
              </a:rPr>
              <a:t>I pursue professional development related to SEL…</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_ Daily    _ Weekly     _ Occasionally    _ Rarely    _ Never</a:t>
            </a:r>
            <a:endParaRPr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sz="1700">
              <a:solidFill>
                <a:schemeClr val="hlink"/>
              </a:solidFill>
              <a:latin typeface="Poppins"/>
              <a:ea typeface="Poppins"/>
              <a:cs typeface="Poppins"/>
              <a:sym typeface="Poppins"/>
            </a:endParaRPr>
          </a:p>
          <a:p>
            <a:pPr indent="-336550" lvl="0" marL="457200" rtl="0" algn="l">
              <a:lnSpc>
                <a:spcPct val="115000"/>
              </a:lnSpc>
              <a:spcBef>
                <a:spcPts val="0"/>
              </a:spcBef>
              <a:spcAft>
                <a:spcPts val="0"/>
              </a:spcAft>
              <a:buClr>
                <a:schemeClr val="hlink"/>
              </a:buClr>
              <a:buSzPts val="1700"/>
              <a:buFont typeface="Poppins"/>
              <a:buAutoNum type="arabicPeriod"/>
            </a:pPr>
            <a:r>
              <a:rPr b="1" lang="en" sz="1700">
                <a:solidFill>
                  <a:schemeClr val="hlink"/>
                </a:solidFill>
                <a:latin typeface="Poppins"/>
                <a:ea typeface="Poppins"/>
                <a:cs typeface="Poppins"/>
                <a:sym typeface="Poppins"/>
              </a:rPr>
              <a:t>I have conversations with colleagues and/or families about students’ social and emotional skill-building…</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_ Daily    _ Weekly     _ Occasionally    _ Rarely    _ Never</a:t>
            </a:r>
            <a:endParaRPr sz="1700">
              <a:solidFill>
                <a:schemeClr val="hlink"/>
              </a:solidFill>
              <a:latin typeface="Poppins"/>
              <a:ea typeface="Poppins"/>
              <a:cs typeface="Poppins"/>
              <a:sym typeface="Poppins"/>
            </a:endParaRPr>
          </a:p>
          <a:p>
            <a:pPr indent="0" lvl="0" marL="457200" rtl="0" algn="l">
              <a:lnSpc>
                <a:spcPct val="115000"/>
              </a:lnSpc>
              <a:spcBef>
                <a:spcPts val="0"/>
              </a:spcBef>
              <a:spcAft>
                <a:spcPts val="0"/>
              </a:spcAft>
              <a:buNone/>
            </a:pPr>
            <a:r>
              <a:t/>
            </a:r>
            <a:endParaRPr sz="1700">
              <a:solidFill>
                <a:schemeClr val="hlink"/>
              </a:solidFill>
              <a:latin typeface="Poppins"/>
              <a:ea typeface="Poppins"/>
              <a:cs typeface="Poppins"/>
              <a:sym typeface="Poppins"/>
            </a:endParaRPr>
          </a:p>
          <a:p>
            <a:pPr indent="-336550" lvl="0" marL="457200" rtl="0" algn="l">
              <a:lnSpc>
                <a:spcPct val="115000"/>
              </a:lnSpc>
              <a:spcBef>
                <a:spcPts val="0"/>
              </a:spcBef>
              <a:spcAft>
                <a:spcPts val="0"/>
              </a:spcAft>
              <a:buClr>
                <a:schemeClr val="hlink"/>
              </a:buClr>
              <a:buSzPts val="1700"/>
              <a:buFont typeface="Poppins"/>
              <a:buAutoNum type="arabicPeriod"/>
            </a:pPr>
            <a:r>
              <a:rPr b="1" lang="en" sz="1700">
                <a:solidFill>
                  <a:schemeClr val="hlink"/>
                </a:solidFill>
                <a:latin typeface="Poppins"/>
                <a:ea typeface="Poppins"/>
                <a:cs typeface="Poppins"/>
                <a:sym typeface="Poppins"/>
              </a:rPr>
              <a:t>I observe that my students have social or emotional needs and could benefit from SEL instruction…</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_ Daily    _ Weekly     _ Occasionally    _ Rarely    _ Never</a:t>
            </a:r>
            <a:endParaRPr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chemeClr val="hlink"/>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30"/>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6.1.2 - </a:t>
            </a:r>
            <a:r>
              <a:rPr lang="en" sz="3400"/>
              <a:t>New York State SEL Benchmarks</a:t>
            </a:r>
            <a:endParaRPr sz="3400"/>
          </a:p>
        </p:txBody>
      </p:sp>
      <p:sp>
        <p:nvSpPr>
          <p:cNvPr id="782" name="Google Shape;782;p30"/>
          <p:cNvSpPr txBox="1"/>
          <p:nvPr>
            <p:ph idx="1" type="body"/>
          </p:nvPr>
        </p:nvSpPr>
        <p:spPr>
          <a:xfrm>
            <a:off x="374550" y="1443900"/>
            <a:ext cx="6514500" cy="2677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a:t>ESTABLISH: Reflection for Action</a:t>
            </a:r>
            <a:endParaRPr b="1"/>
          </a:p>
          <a:p>
            <a:pPr indent="0" lvl="0" marL="0" rtl="0" algn="l">
              <a:lnSpc>
                <a:spcPct val="120000"/>
              </a:lnSpc>
              <a:spcBef>
                <a:spcPts val="0"/>
              </a:spcBef>
              <a:spcAft>
                <a:spcPts val="0"/>
              </a:spcAft>
              <a:buSzPts val="852"/>
              <a:buNone/>
            </a:pPr>
            <a:r>
              <a:t/>
            </a:r>
            <a:endParaRPr b="1" sz="500"/>
          </a:p>
          <a:p>
            <a:pPr indent="0" lvl="0" marL="0" rtl="0" algn="l">
              <a:lnSpc>
                <a:spcPct val="115000"/>
              </a:lnSpc>
              <a:spcBef>
                <a:spcPts val="0"/>
              </a:spcBef>
              <a:spcAft>
                <a:spcPts val="0"/>
              </a:spcAft>
              <a:buClr>
                <a:schemeClr val="hlink"/>
              </a:buClr>
              <a:buSzPts val="1100"/>
              <a:buFont typeface="Arial"/>
              <a:buNone/>
            </a:pPr>
            <a:r>
              <a:rPr i="1" lang="en">
                <a:solidFill>
                  <a:schemeClr val="hlink"/>
                </a:solidFill>
              </a:rPr>
              <a:t>INSTRUCTIONS: </a:t>
            </a:r>
            <a:endParaRPr b="1">
              <a:solidFill>
                <a:schemeClr val="hlink"/>
              </a:solidFill>
            </a:endParaRPr>
          </a:p>
          <a:p>
            <a:pPr indent="-349250" lvl="0" marL="457200" rtl="0" algn="l">
              <a:lnSpc>
                <a:spcPct val="95000"/>
              </a:lnSpc>
              <a:spcBef>
                <a:spcPts val="0"/>
              </a:spcBef>
              <a:spcAft>
                <a:spcPts val="0"/>
              </a:spcAft>
              <a:buClr>
                <a:schemeClr val="hlink"/>
              </a:buClr>
              <a:buSzPts val="1900"/>
              <a:buChar char="●"/>
            </a:pPr>
            <a:r>
              <a:rPr lang="en">
                <a:solidFill>
                  <a:schemeClr val="hlink"/>
                </a:solidFill>
              </a:rPr>
              <a:t>Read </a:t>
            </a:r>
            <a:r>
              <a:rPr lang="en" u="sng">
                <a:solidFill>
                  <a:schemeClr val="hlink"/>
                </a:solidFill>
                <a:hlinkClick r:id="rId3"/>
              </a:rPr>
              <a:t>New York State’s SEL goals</a:t>
            </a:r>
            <a:r>
              <a:rPr lang="en">
                <a:solidFill>
                  <a:schemeClr val="hlink"/>
                </a:solidFill>
              </a:rPr>
              <a:t> below.  </a:t>
            </a:r>
            <a:endParaRPr>
              <a:solidFill>
                <a:schemeClr val="hlink"/>
              </a:solidFill>
            </a:endParaRPr>
          </a:p>
          <a:p>
            <a:pPr indent="-349250" lvl="0" marL="457200" rtl="0" algn="l">
              <a:lnSpc>
                <a:spcPct val="95000"/>
              </a:lnSpc>
              <a:spcBef>
                <a:spcPts val="0"/>
              </a:spcBef>
              <a:spcAft>
                <a:spcPts val="0"/>
              </a:spcAft>
              <a:buClr>
                <a:schemeClr val="hlink"/>
              </a:buClr>
              <a:buSzPts val="1900"/>
              <a:buChar char="●"/>
            </a:pPr>
            <a:r>
              <a:rPr lang="en">
                <a:solidFill>
                  <a:schemeClr val="hlink"/>
                </a:solidFill>
              </a:rPr>
              <a:t>Connect each goal to a SEL practice that you already employ or plan to employ. </a:t>
            </a:r>
            <a:endParaRPr>
              <a:solidFill>
                <a:schemeClr val="hlink"/>
              </a:solidFill>
            </a:endParaRPr>
          </a:p>
          <a:p>
            <a:pPr indent="-349250" lvl="0" marL="457200" rtl="0" algn="l">
              <a:lnSpc>
                <a:spcPct val="95000"/>
              </a:lnSpc>
              <a:spcBef>
                <a:spcPts val="0"/>
              </a:spcBef>
              <a:spcAft>
                <a:spcPts val="0"/>
              </a:spcAft>
              <a:buClr>
                <a:schemeClr val="hlink"/>
              </a:buClr>
              <a:buSzPts val="1900"/>
              <a:buChar char="●"/>
            </a:pPr>
            <a:r>
              <a:rPr lang="en">
                <a:solidFill>
                  <a:schemeClr val="hlink"/>
                </a:solidFill>
              </a:rPr>
              <a:t>Finally, consider how that practice can be adapted for teaching across learning environments (TALE).</a:t>
            </a:r>
            <a:endParaRPr sz="1700">
              <a:solidFill>
                <a:schemeClr val="hlink"/>
              </a:solidFill>
            </a:endParaRPr>
          </a:p>
        </p:txBody>
      </p:sp>
      <p:sp>
        <p:nvSpPr>
          <p:cNvPr id="783" name="Google Shape;783;p30">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4" name="Google Shape;784;p30">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5" name="Google Shape;785;p3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6" name="Google Shape;786;p3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7" name="Google Shape;787;p30">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8" name="Google Shape;788;p30">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9" name="Google Shape;789;p30">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0" name="Google Shape;790;p30">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1" name="Google Shape;791;p30">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2" name="Google Shape;792;p30">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3" name="Google Shape;793;p30">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4" name="Google Shape;794;p30">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5" name="Google Shape;795;p3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796" name="Google Shape;796;p30"/>
          <p:cNvGraphicFramePr/>
          <p:nvPr/>
        </p:nvGraphicFramePr>
        <p:xfrm>
          <a:off x="548200" y="4239400"/>
          <a:ext cx="3000000" cy="3000000"/>
        </p:xfrm>
        <a:graphic>
          <a:graphicData uri="http://schemas.openxmlformats.org/drawingml/2006/table">
            <a:tbl>
              <a:tblPr>
                <a:noFill/>
                <a:tableStyleId>{F60045E7-4C93-4C04-B42A-4A521509F03D}</a:tableStyleId>
              </a:tblPr>
              <a:tblGrid>
                <a:gridCol w="2444800"/>
                <a:gridCol w="1906400"/>
                <a:gridCol w="1881900"/>
              </a:tblGrid>
              <a:tr h="771525">
                <a:tc>
                  <a:txBody>
                    <a:bodyPr/>
                    <a:lstStyle/>
                    <a:p>
                      <a:pPr indent="0" lvl="0" marL="0" rtl="0" algn="ctr">
                        <a:spcBef>
                          <a:spcPts val="0"/>
                        </a:spcBef>
                        <a:spcAft>
                          <a:spcPts val="0"/>
                        </a:spcAft>
                        <a:buNone/>
                      </a:pPr>
                      <a:r>
                        <a:rPr b="1" lang="en" sz="1700">
                          <a:solidFill>
                            <a:srgbClr val="252525"/>
                          </a:solidFill>
                          <a:latin typeface="Poppins"/>
                          <a:ea typeface="Poppins"/>
                          <a:cs typeface="Poppins"/>
                          <a:sym typeface="Poppins"/>
                        </a:rPr>
                        <a:t>NYS SEL Goal</a:t>
                      </a:r>
                      <a:endParaRPr b="1" sz="1700">
                        <a:solidFill>
                          <a:srgbClr val="252525"/>
                        </a:solidFill>
                        <a:latin typeface="Poppins"/>
                        <a:ea typeface="Poppins"/>
                        <a:cs typeface="Poppins"/>
                        <a:sym typeface="Poppins"/>
                      </a:endParaRPr>
                    </a:p>
                    <a:p>
                      <a:pPr indent="0" lvl="0" marL="0" rtl="0" algn="ctr">
                        <a:spcBef>
                          <a:spcPts val="0"/>
                        </a:spcBef>
                        <a:spcAft>
                          <a:spcPts val="0"/>
                        </a:spcAft>
                        <a:buNone/>
                      </a:pPr>
                      <a:r>
                        <a:t/>
                      </a:r>
                      <a:endParaRPr b="1" sz="1700">
                        <a:solidFill>
                          <a:srgbClr val="252525"/>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700">
                          <a:solidFill>
                            <a:srgbClr val="252525"/>
                          </a:solidFill>
                          <a:latin typeface="Poppins"/>
                          <a:ea typeface="Poppins"/>
                          <a:cs typeface="Poppins"/>
                          <a:sym typeface="Poppins"/>
                        </a:rPr>
                        <a:t>Associated Practice</a:t>
                      </a:r>
                      <a:endParaRPr b="1" sz="1700">
                        <a:solidFill>
                          <a:srgbClr val="252525"/>
                        </a:solidFill>
                        <a:latin typeface="Poppins"/>
                        <a:ea typeface="Poppins"/>
                        <a:cs typeface="Poppins"/>
                        <a:sym typeface="Poppins"/>
                      </a:endParaRPr>
                    </a:p>
                    <a:p>
                      <a:pPr indent="0" lvl="0" marL="0" rtl="0" algn="ctr">
                        <a:spcBef>
                          <a:spcPts val="0"/>
                        </a:spcBef>
                        <a:spcAft>
                          <a:spcPts val="0"/>
                        </a:spcAft>
                        <a:buNone/>
                      </a:pPr>
                      <a:r>
                        <a:t/>
                      </a:r>
                      <a:endParaRPr b="1" sz="1700">
                        <a:solidFill>
                          <a:srgbClr val="252525"/>
                        </a:solidFill>
                        <a:latin typeface="Poppins"/>
                        <a:ea typeface="Poppins"/>
                        <a:cs typeface="Poppins"/>
                        <a:sym typeface="Poppins"/>
                      </a:endParaRPr>
                    </a:p>
                    <a:p>
                      <a:pPr indent="0" lvl="0" marL="0" rtl="0" algn="ctr">
                        <a:spcBef>
                          <a:spcPts val="0"/>
                        </a:spcBef>
                        <a:spcAft>
                          <a:spcPts val="0"/>
                        </a:spcAft>
                        <a:buNone/>
                      </a:pPr>
                      <a:r>
                        <a:rPr lang="en" sz="1700">
                          <a:solidFill>
                            <a:srgbClr val="252525"/>
                          </a:solidFill>
                          <a:latin typeface="Poppins"/>
                          <a:ea typeface="Poppins"/>
                          <a:cs typeface="Poppins"/>
                          <a:sym typeface="Poppins"/>
                        </a:rPr>
                        <a:t>I teach and support my students to (or plan to) meet this goal when I:</a:t>
                      </a:r>
                      <a:endParaRPr sz="1700">
                        <a:solidFill>
                          <a:srgbClr val="252525"/>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700">
                          <a:solidFill>
                            <a:srgbClr val="252525"/>
                          </a:solidFill>
                          <a:latin typeface="Poppins"/>
                          <a:ea typeface="Poppins"/>
                          <a:cs typeface="Poppins"/>
                          <a:sym typeface="Poppins"/>
                        </a:rPr>
                        <a:t>TALE Adaptation </a:t>
                      </a:r>
                      <a:endParaRPr b="1" sz="1700">
                        <a:solidFill>
                          <a:srgbClr val="252525"/>
                        </a:solidFill>
                        <a:latin typeface="Poppins"/>
                        <a:ea typeface="Poppins"/>
                        <a:cs typeface="Poppins"/>
                        <a:sym typeface="Poppins"/>
                      </a:endParaRPr>
                    </a:p>
                    <a:p>
                      <a:pPr indent="0" lvl="0" marL="0" rtl="0" algn="ctr">
                        <a:spcBef>
                          <a:spcPts val="0"/>
                        </a:spcBef>
                        <a:spcAft>
                          <a:spcPts val="0"/>
                        </a:spcAft>
                        <a:buNone/>
                      </a:pPr>
                      <a:r>
                        <a:t/>
                      </a:r>
                      <a:endParaRPr b="1" sz="1700">
                        <a:solidFill>
                          <a:srgbClr val="252525"/>
                        </a:solidFill>
                        <a:latin typeface="Poppins"/>
                        <a:ea typeface="Poppins"/>
                        <a:cs typeface="Poppins"/>
                        <a:sym typeface="Poppins"/>
                      </a:endParaRPr>
                    </a:p>
                    <a:p>
                      <a:pPr indent="0" lvl="0" marL="0" rtl="0" algn="ctr">
                        <a:spcBef>
                          <a:spcPts val="0"/>
                        </a:spcBef>
                        <a:spcAft>
                          <a:spcPts val="0"/>
                        </a:spcAft>
                        <a:buNone/>
                      </a:pPr>
                      <a:r>
                        <a:rPr lang="en" sz="1700">
                          <a:solidFill>
                            <a:srgbClr val="252525"/>
                          </a:solidFill>
                          <a:latin typeface="Poppins"/>
                          <a:ea typeface="Poppins"/>
                          <a:cs typeface="Poppins"/>
                          <a:sym typeface="Poppins"/>
                        </a:rPr>
                        <a:t>I make this portable across learning environments by:</a:t>
                      </a:r>
                      <a:endParaRPr sz="1700">
                        <a:solidFill>
                          <a:srgbClr val="252525"/>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r>
              <a:tr h="12700">
                <a:tc>
                  <a:txBody>
                    <a:bodyPr/>
                    <a:lstStyle/>
                    <a:p>
                      <a:pPr indent="0" lvl="0" marL="0" rtl="0" algn="l">
                        <a:spcBef>
                          <a:spcPts val="0"/>
                        </a:spcBef>
                        <a:spcAft>
                          <a:spcPts val="0"/>
                        </a:spcAft>
                        <a:buNone/>
                      </a:pPr>
                      <a:r>
                        <a:rPr lang="en" sz="1700">
                          <a:solidFill>
                            <a:srgbClr val="252525"/>
                          </a:solidFill>
                          <a:latin typeface="Poppins"/>
                          <a:ea typeface="Poppins"/>
                          <a:cs typeface="Poppins"/>
                          <a:sym typeface="Poppins"/>
                        </a:rPr>
                        <a:t>1. Young people develop a self-awareness that nurtures and affirms a strong sense of identity, informs decisions about their</a:t>
                      </a:r>
                      <a:endParaRPr sz="1700">
                        <a:solidFill>
                          <a:srgbClr val="252525"/>
                        </a:solidFill>
                        <a:latin typeface="Poppins"/>
                        <a:ea typeface="Poppins"/>
                        <a:cs typeface="Poppins"/>
                        <a:sym typeface="Poppins"/>
                      </a:endParaRPr>
                    </a:p>
                    <a:p>
                      <a:pPr indent="0" lvl="0" marL="0" rtl="0" algn="l">
                        <a:spcBef>
                          <a:spcPts val="0"/>
                        </a:spcBef>
                        <a:spcAft>
                          <a:spcPts val="0"/>
                        </a:spcAft>
                        <a:buNone/>
                      </a:pPr>
                      <a:r>
                        <a:rPr lang="en" sz="1700">
                          <a:solidFill>
                            <a:srgbClr val="252525"/>
                          </a:solidFill>
                          <a:latin typeface="Poppins"/>
                          <a:ea typeface="Poppins"/>
                          <a:cs typeface="Poppins"/>
                          <a:sym typeface="Poppins"/>
                        </a:rPr>
                        <a:t>actions, and builds a sense of agency.</a:t>
                      </a:r>
                      <a:endParaRPr sz="1700">
                        <a:solidFill>
                          <a:srgbClr val="252525"/>
                        </a:solidFill>
                        <a:latin typeface="Poppins"/>
                        <a:ea typeface="Poppins"/>
                        <a:cs typeface="Poppins"/>
                        <a:sym typeface="Poppins"/>
                      </a:endParaRPr>
                    </a:p>
                    <a:p>
                      <a:pPr indent="0" lvl="0" marL="0" rtl="0" algn="l">
                        <a:spcBef>
                          <a:spcPts val="0"/>
                        </a:spcBef>
                        <a:spcAft>
                          <a:spcPts val="0"/>
                        </a:spcAft>
                        <a:buNone/>
                      </a:pPr>
                      <a:r>
                        <a:t/>
                      </a:r>
                      <a:endParaRPr sz="1700">
                        <a:solidFill>
                          <a:srgbClr val="252525"/>
                        </a:solidFill>
                        <a:latin typeface="Poppins"/>
                        <a:ea typeface="Poppins"/>
                        <a:cs typeface="Poppins"/>
                        <a:sym typeface="Poppins"/>
                      </a:endParaRPr>
                    </a:p>
                    <a:p>
                      <a:pPr indent="0" lvl="0" marL="0" rtl="0" algn="l">
                        <a:spcBef>
                          <a:spcPts val="0"/>
                        </a:spcBef>
                        <a:spcAft>
                          <a:spcPts val="0"/>
                        </a:spcAft>
                        <a:buNone/>
                      </a:pPr>
                      <a:r>
                        <a:t/>
                      </a:r>
                      <a:endParaRPr sz="1700">
                        <a:solidFill>
                          <a:srgbClr val="252525"/>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700">
                        <a:solidFill>
                          <a:srgbClr val="252525"/>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700">
                        <a:solidFill>
                          <a:srgbClr val="252525"/>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31"/>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6.1.2 - </a:t>
            </a:r>
            <a:r>
              <a:rPr lang="en" sz="3400"/>
              <a:t>New York State SEL Benchmarks (Continued)</a:t>
            </a:r>
            <a:endParaRPr sz="3400"/>
          </a:p>
        </p:txBody>
      </p:sp>
      <p:sp>
        <p:nvSpPr>
          <p:cNvPr id="802" name="Google Shape;802;p3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3" name="Google Shape;803;p3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4" name="Google Shape;804;p3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5" name="Google Shape;805;p3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6" name="Google Shape;806;p3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7" name="Google Shape;807;p3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8" name="Google Shape;808;p3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9" name="Google Shape;809;p3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0" name="Google Shape;810;p3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1" name="Google Shape;811;p3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2" name="Google Shape;812;p3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3" name="Google Shape;813;p3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814" name="Google Shape;814;p31"/>
          <p:cNvGraphicFramePr/>
          <p:nvPr/>
        </p:nvGraphicFramePr>
        <p:xfrm>
          <a:off x="515250" y="1504600"/>
          <a:ext cx="3000000" cy="3000000"/>
        </p:xfrm>
        <a:graphic>
          <a:graphicData uri="http://schemas.openxmlformats.org/drawingml/2006/table">
            <a:tbl>
              <a:tblPr>
                <a:noFill/>
                <a:tableStyleId>{F60045E7-4C93-4C04-B42A-4A521509F03D}</a:tableStyleId>
              </a:tblPr>
              <a:tblGrid>
                <a:gridCol w="2591650"/>
                <a:gridCol w="1820725"/>
                <a:gridCol w="1820725"/>
              </a:tblGrid>
              <a:tr h="2167950">
                <a:tc>
                  <a:txBody>
                    <a:bodyPr/>
                    <a:lstStyle/>
                    <a:p>
                      <a:pPr indent="0" lvl="0" marL="0" rtl="0" algn="ctr">
                        <a:spcBef>
                          <a:spcPts val="0"/>
                        </a:spcBef>
                        <a:spcAft>
                          <a:spcPts val="0"/>
                        </a:spcAft>
                        <a:buNone/>
                      </a:pPr>
                      <a:r>
                        <a:rPr b="1" lang="en" sz="1700">
                          <a:solidFill>
                            <a:srgbClr val="252525"/>
                          </a:solidFill>
                          <a:latin typeface="Poppins"/>
                          <a:ea typeface="Poppins"/>
                          <a:cs typeface="Poppins"/>
                          <a:sym typeface="Poppins"/>
                        </a:rPr>
                        <a:t>NYS SEL Goal</a:t>
                      </a:r>
                      <a:endParaRPr b="1" sz="1700">
                        <a:solidFill>
                          <a:srgbClr val="252525"/>
                        </a:solidFill>
                        <a:latin typeface="Poppins"/>
                        <a:ea typeface="Poppins"/>
                        <a:cs typeface="Poppins"/>
                        <a:sym typeface="Poppins"/>
                      </a:endParaRPr>
                    </a:p>
                    <a:p>
                      <a:pPr indent="0" lvl="0" marL="0" rtl="0" algn="ctr">
                        <a:spcBef>
                          <a:spcPts val="0"/>
                        </a:spcBef>
                        <a:spcAft>
                          <a:spcPts val="0"/>
                        </a:spcAft>
                        <a:buNone/>
                      </a:pPr>
                      <a:r>
                        <a:t/>
                      </a:r>
                      <a:endParaRPr b="1" sz="1700">
                        <a:solidFill>
                          <a:srgbClr val="252525"/>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700">
                          <a:solidFill>
                            <a:srgbClr val="252525"/>
                          </a:solidFill>
                          <a:latin typeface="Poppins"/>
                          <a:ea typeface="Poppins"/>
                          <a:cs typeface="Poppins"/>
                          <a:sym typeface="Poppins"/>
                        </a:rPr>
                        <a:t>Associated Practice</a:t>
                      </a:r>
                      <a:endParaRPr b="1" sz="1700">
                        <a:solidFill>
                          <a:srgbClr val="252525"/>
                        </a:solidFill>
                        <a:latin typeface="Poppins"/>
                        <a:ea typeface="Poppins"/>
                        <a:cs typeface="Poppins"/>
                        <a:sym typeface="Poppins"/>
                      </a:endParaRPr>
                    </a:p>
                    <a:p>
                      <a:pPr indent="0" lvl="0" marL="0" rtl="0" algn="ctr">
                        <a:spcBef>
                          <a:spcPts val="0"/>
                        </a:spcBef>
                        <a:spcAft>
                          <a:spcPts val="0"/>
                        </a:spcAft>
                        <a:buNone/>
                      </a:pPr>
                      <a:r>
                        <a:t/>
                      </a:r>
                      <a:endParaRPr b="1" sz="1700">
                        <a:solidFill>
                          <a:srgbClr val="252525"/>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rPr lang="en" sz="1700">
                          <a:solidFill>
                            <a:srgbClr val="252525"/>
                          </a:solidFill>
                          <a:latin typeface="Poppins"/>
                          <a:ea typeface="Poppins"/>
                          <a:cs typeface="Poppins"/>
                          <a:sym typeface="Poppins"/>
                        </a:rPr>
                        <a:t>I teach and support my students to (or plan to) meet this goal when I:</a:t>
                      </a:r>
                      <a:endParaRPr sz="1700">
                        <a:solidFill>
                          <a:srgbClr val="252525"/>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700">
                          <a:solidFill>
                            <a:srgbClr val="252525"/>
                          </a:solidFill>
                          <a:latin typeface="Poppins"/>
                          <a:ea typeface="Poppins"/>
                          <a:cs typeface="Poppins"/>
                          <a:sym typeface="Poppins"/>
                        </a:rPr>
                        <a:t>TALE Adaptation </a:t>
                      </a:r>
                      <a:endParaRPr b="1" sz="1700">
                        <a:solidFill>
                          <a:srgbClr val="252525"/>
                        </a:solidFill>
                        <a:latin typeface="Poppins"/>
                        <a:ea typeface="Poppins"/>
                        <a:cs typeface="Poppins"/>
                        <a:sym typeface="Poppins"/>
                      </a:endParaRPr>
                    </a:p>
                    <a:p>
                      <a:pPr indent="0" lvl="0" marL="0" rtl="0" algn="ctr">
                        <a:spcBef>
                          <a:spcPts val="0"/>
                        </a:spcBef>
                        <a:spcAft>
                          <a:spcPts val="0"/>
                        </a:spcAft>
                        <a:buNone/>
                      </a:pPr>
                      <a:r>
                        <a:t/>
                      </a:r>
                      <a:endParaRPr b="1" sz="1700">
                        <a:solidFill>
                          <a:srgbClr val="252525"/>
                        </a:solidFill>
                        <a:latin typeface="Poppins"/>
                        <a:ea typeface="Poppins"/>
                        <a:cs typeface="Poppins"/>
                        <a:sym typeface="Poppins"/>
                      </a:endParaRPr>
                    </a:p>
                    <a:p>
                      <a:pPr indent="0" lvl="0" marL="0" rtl="0" algn="ctr">
                        <a:spcBef>
                          <a:spcPts val="0"/>
                        </a:spcBef>
                        <a:spcAft>
                          <a:spcPts val="0"/>
                        </a:spcAft>
                        <a:buNone/>
                      </a:pPr>
                      <a:r>
                        <a:rPr lang="en" sz="1700">
                          <a:solidFill>
                            <a:srgbClr val="252525"/>
                          </a:solidFill>
                          <a:latin typeface="Poppins"/>
                          <a:ea typeface="Poppins"/>
                          <a:cs typeface="Poppins"/>
                          <a:sym typeface="Poppins"/>
                        </a:rPr>
                        <a:t>I make this portable across learning environments by:</a:t>
                      </a:r>
                      <a:endParaRPr sz="1700">
                        <a:solidFill>
                          <a:srgbClr val="252525"/>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2933675">
                <a:tc>
                  <a:txBody>
                    <a:bodyPr/>
                    <a:lstStyle/>
                    <a:p>
                      <a:pPr indent="0" lvl="0" marL="0" rtl="0" algn="l">
                        <a:spcBef>
                          <a:spcPts val="0"/>
                        </a:spcBef>
                        <a:spcAft>
                          <a:spcPts val="0"/>
                        </a:spcAft>
                        <a:buNone/>
                      </a:pPr>
                      <a:r>
                        <a:rPr lang="en" sz="1700">
                          <a:latin typeface="Poppins"/>
                          <a:ea typeface="Poppins"/>
                          <a:cs typeface="Poppins"/>
                          <a:sym typeface="Poppins"/>
                        </a:rPr>
                        <a:t>2. Young people use social awareness and interpersonal skills to establish, navigate, and maintain mutually supportive</a:t>
                      </a:r>
                      <a:endParaRPr sz="1700">
                        <a:latin typeface="Poppins"/>
                        <a:ea typeface="Poppins"/>
                        <a:cs typeface="Poppins"/>
                        <a:sym typeface="Poppins"/>
                      </a:endParaRPr>
                    </a:p>
                    <a:p>
                      <a:pPr indent="0" lvl="0" marL="0" rtl="0" algn="l">
                        <a:spcBef>
                          <a:spcPts val="0"/>
                        </a:spcBef>
                        <a:spcAft>
                          <a:spcPts val="0"/>
                        </a:spcAft>
                        <a:buNone/>
                      </a:pPr>
                      <a:r>
                        <a:rPr lang="en" sz="1700">
                          <a:latin typeface="Poppins"/>
                          <a:ea typeface="Poppins"/>
                          <a:cs typeface="Poppins"/>
                          <a:sym typeface="Poppins"/>
                        </a:rPr>
                        <a:t>relationships with individuals and groups that nurture a strong sense of belonging.</a:t>
                      </a:r>
                      <a:endParaRPr sz="17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59875">
                <a:tc>
                  <a:txBody>
                    <a:bodyPr/>
                    <a:lstStyle/>
                    <a:p>
                      <a:pPr indent="0" lvl="0" marL="0" rtl="0" algn="l">
                        <a:spcBef>
                          <a:spcPts val="0"/>
                        </a:spcBef>
                        <a:spcAft>
                          <a:spcPts val="0"/>
                        </a:spcAft>
                        <a:buNone/>
                      </a:pPr>
                      <a:r>
                        <a:rPr lang="en" sz="1700">
                          <a:latin typeface="Poppins"/>
                          <a:ea typeface="Poppins"/>
                          <a:cs typeface="Poppins"/>
                          <a:sym typeface="Poppins"/>
                        </a:rPr>
                        <a:t>3. Young people demonstrate intentional decision-making skills and behaviors that consider social, emotional, and physical safety</a:t>
                      </a:r>
                      <a:endParaRPr sz="1700">
                        <a:latin typeface="Poppins"/>
                        <a:ea typeface="Poppins"/>
                        <a:cs typeface="Poppins"/>
                        <a:sym typeface="Poppins"/>
                      </a:endParaRPr>
                    </a:p>
                    <a:p>
                      <a:pPr indent="0" lvl="0" marL="0" rtl="0" algn="l">
                        <a:spcBef>
                          <a:spcPts val="0"/>
                        </a:spcBef>
                        <a:spcAft>
                          <a:spcPts val="0"/>
                        </a:spcAft>
                        <a:buNone/>
                      </a:pPr>
                      <a:r>
                        <a:rPr lang="en" sz="1700">
                          <a:latin typeface="Poppins"/>
                          <a:ea typeface="Poppins"/>
                          <a:cs typeface="Poppins"/>
                          <a:sym typeface="Poppins"/>
                        </a:rPr>
                        <a:t>and well-being in personal, school, and community contexts.</a:t>
                      </a:r>
                      <a:endParaRPr sz="17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32"/>
          <p:cNvSpPr txBox="1"/>
          <p:nvPr>
            <p:ph type="title"/>
          </p:nvPr>
        </p:nvSpPr>
        <p:spPr>
          <a:xfrm>
            <a:off x="374550" y="322825"/>
            <a:ext cx="5284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6.1.3 - </a:t>
            </a:r>
            <a:r>
              <a:rPr lang="en"/>
              <a:t>SEL Mindset Self-Assessment</a:t>
            </a:r>
            <a:endParaRPr/>
          </a:p>
          <a:p>
            <a:pPr indent="0" lvl="0" marL="0" rtl="0" algn="l">
              <a:spcBef>
                <a:spcPts val="0"/>
              </a:spcBef>
              <a:spcAft>
                <a:spcPts val="0"/>
              </a:spcAft>
              <a:buNone/>
            </a:pPr>
            <a:r>
              <a:t/>
            </a:r>
            <a:endParaRPr/>
          </a:p>
        </p:txBody>
      </p:sp>
      <p:sp>
        <p:nvSpPr>
          <p:cNvPr id="820" name="Google Shape;820;p32"/>
          <p:cNvSpPr txBox="1"/>
          <p:nvPr>
            <p:ph idx="1" type="body"/>
          </p:nvPr>
        </p:nvSpPr>
        <p:spPr>
          <a:xfrm>
            <a:off x="358500" y="1566275"/>
            <a:ext cx="6514500" cy="3724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INSTRUCTIONS: </a:t>
            </a:r>
            <a:endParaRPr i="1">
              <a:solidFill>
                <a:schemeClr val="hlink"/>
              </a:solidFill>
            </a:endParaRPr>
          </a:p>
          <a:p>
            <a:pPr indent="-349250" lvl="0" marL="457200" rtl="0" algn="l">
              <a:lnSpc>
                <a:spcPct val="115000"/>
              </a:lnSpc>
              <a:spcBef>
                <a:spcPts val="0"/>
              </a:spcBef>
              <a:spcAft>
                <a:spcPts val="0"/>
              </a:spcAft>
              <a:buClr>
                <a:srgbClr val="000000"/>
              </a:buClr>
              <a:buSzPts val="1900"/>
              <a:buChar char="●"/>
            </a:pPr>
            <a:r>
              <a:rPr lang="en">
                <a:solidFill>
                  <a:srgbClr val="000000"/>
                </a:solidFill>
              </a:rPr>
              <a:t>Consider the following mindset statements, adapted from </a:t>
            </a:r>
            <a:r>
              <a:rPr lang="en" u="sng">
                <a:solidFill>
                  <a:srgbClr val="000000"/>
                </a:solidFill>
                <a:hlinkClick r:id="rId3">
                  <a:extLst>
                    <a:ext uri="{A12FA001-AC4F-418D-AE19-62706E023703}">
                      <ahyp:hlinkClr val="tx"/>
                    </a:ext>
                  </a:extLst>
                </a:hlinkClick>
              </a:rPr>
              <a:t>CASEL’s Educator Self-Assessment</a:t>
            </a:r>
            <a:r>
              <a:rPr lang="en">
                <a:solidFill>
                  <a:srgbClr val="000000"/>
                </a:solidFill>
              </a:rPr>
              <a:t>, as they apply to you.</a:t>
            </a:r>
            <a:endParaRPr>
              <a:solidFill>
                <a:srgbClr val="000000"/>
              </a:solidFill>
            </a:endParaRPr>
          </a:p>
          <a:p>
            <a:pPr indent="-349250" lvl="0" marL="457200" rtl="0" algn="l">
              <a:lnSpc>
                <a:spcPct val="115000"/>
              </a:lnSpc>
              <a:spcBef>
                <a:spcPts val="0"/>
              </a:spcBef>
              <a:spcAft>
                <a:spcPts val="0"/>
              </a:spcAft>
              <a:buClr>
                <a:srgbClr val="000000"/>
              </a:buClr>
              <a:buSzPts val="1900"/>
              <a:buChar char="●"/>
            </a:pPr>
            <a:r>
              <a:rPr lang="en">
                <a:solidFill>
                  <a:srgbClr val="000000"/>
                </a:solidFill>
              </a:rPr>
              <a:t>Complete the final column with 1, 2, or 3 (Disagree, Neutral, Agree).</a:t>
            </a:r>
            <a:endParaRPr>
              <a:solidFill>
                <a:srgbClr val="000000"/>
              </a:solidFill>
            </a:endParaRPr>
          </a:p>
          <a:p>
            <a:pPr indent="-349250" lvl="0" marL="457200" rtl="0" algn="l">
              <a:lnSpc>
                <a:spcPct val="115000"/>
              </a:lnSpc>
              <a:spcBef>
                <a:spcPts val="0"/>
              </a:spcBef>
              <a:spcAft>
                <a:spcPts val="0"/>
              </a:spcAft>
              <a:buClr>
                <a:srgbClr val="000000"/>
              </a:buClr>
              <a:buSzPts val="1900"/>
              <a:buChar char="●"/>
            </a:pPr>
            <a:r>
              <a:rPr lang="en">
                <a:solidFill>
                  <a:srgbClr val="000000"/>
                </a:solidFill>
              </a:rPr>
              <a:t>Choose two mindsets for which you selected “Agree”.</a:t>
            </a:r>
            <a:endParaRPr>
              <a:solidFill>
                <a:srgbClr val="000000"/>
              </a:solidFill>
            </a:endParaRPr>
          </a:p>
          <a:p>
            <a:pPr indent="-349250" lvl="0" marL="457200" rtl="0" algn="l">
              <a:lnSpc>
                <a:spcPct val="115000"/>
              </a:lnSpc>
              <a:spcBef>
                <a:spcPts val="0"/>
              </a:spcBef>
              <a:spcAft>
                <a:spcPts val="0"/>
              </a:spcAft>
              <a:buClr>
                <a:srgbClr val="000000"/>
              </a:buClr>
              <a:buSzPts val="1900"/>
              <a:buChar char="●"/>
            </a:pPr>
            <a:r>
              <a:rPr lang="en">
                <a:solidFill>
                  <a:srgbClr val="000000"/>
                </a:solidFill>
              </a:rPr>
              <a:t>Does your answer to the statement change if the learning environment changes? How so? What supports would you need to grow in this area?</a:t>
            </a:r>
            <a:endParaRPr i="1">
              <a:solidFill>
                <a:srgbClr val="000000"/>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821" name="Google Shape;821;p32"/>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822" name="Google Shape;822;p32">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3" name="Google Shape;823;p32">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4" name="Google Shape;824;p3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5" name="Google Shape;825;p3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6" name="Google Shape;826;p32">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7" name="Google Shape;827;p32">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8" name="Google Shape;828;p32">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9" name="Google Shape;829;p32">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0" name="Google Shape;830;p32">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1" name="Google Shape;831;p32">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2" name="Google Shape;832;p32">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3" name="Google Shape;833;p32">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4" name="Google Shape;834;p32"/>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835" name="Google Shape;835;p32"/>
          <p:cNvGraphicFramePr/>
          <p:nvPr/>
        </p:nvGraphicFramePr>
        <p:xfrm>
          <a:off x="374550" y="5664538"/>
          <a:ext cx="3000000" cy="3000000"/>
        </p:xfrm>
        <a:graphic>
          <a:graphicData uri="http://schemas.openxmlformats.org/drawingml/2006/table">
            <a:tbl>
              <a:tblPr>
                <a:noFill/>
                <a:tableStyleId>{F60045E7-4C93-4C04-B42A-4A521509F03D}</a:tableStyleId>
              </a:tblPr>
              <a:tblGrid>
                <a:gridCol w="1844250"/>
                <a:gridCol w="3309775"/>
                <a:gridCol w="1491725"/>
              </a:tblGrid>
              <a:tr h="1309775">
                <a:tc>
                  <a:txBody>
                    <a:bodyPr/>
                    <a:lstStyle/>
                    <a:p>
                      <a:pPr indent="0" lvl="0" marL="0" rtl="0" algn="l">
                        <a:spcBef>
                          <a:spcPts val="0"/>
                        </a:spcBef>
                        <a:spcAft>
                          <a:spcPts val="0"/>
                        </a:spcAft>
                        <a:buNone/>
                      </a:pPr>
                      <a:r>
                        <a:rPr b="1" lang="en" sz="1700">
                          <a:latin typeface="Poppins"/>
                          <a:ea typeface="Poppins"/>
                          <a:cs typeface="Poppins"/>
                          <a:sym typeface="Poppins"/>
                        </a:rPr>
                        <a:t>Three Components of SEL Integration in the  Classroom</a:t>
                      </a:r>
                      <a:endParaRPr b="1" sz="1700">
                        <a:latin typeface="Poppins"/>
                        <a:ea typeface="Poppins"/>
                        <a:cs typeface="Poppins"/>
                        <a:sym typeface="Poppins"/>
                      </a:endParaRPr>
                    </a:p>
                  </a:txBody>
                  <a:tcPr marT="63500" marB="63500" marR="63500" marL="63500">
                    <a:lnL cap="flat" cmpd="sng" w="76200">
                      <a:solidFill>
                        <a:schemeClr val="dk1"/>
                      </a:solidFill>
                      <a:prstDash val="solid"/>
                      <a:round/>
                      <a:headEnd len="sm" w="sm" type="none"/>
                      <a:tailEnd len="sm" w="sm" type="none"/>
                    </a:lnL>
                    <a:lnR cap="flat" cmpd="sng" w="76200">
                      <a:solidFill>
                        <a:schemeClr val="dk1">
                          <a:alpha val="0"/>
                        </a:schemeClr>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700">
                          <a:latin typeface="Poppins"/>
                          <a:ea typeface="Poppins"/>
                          <a:cs typeface="Poppins"/>
                          <a:sym typeface="Poppins"/>
                        </a:rPr>
                        <a:t>Mindset Statements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rPr lang="en" sz="1700">
                          <a:latin typeface="Poppins"/>
                          <a:ea typeface="Poppins"/>
                          <a:cs typeface="Poppins"/>
                          <a:sym typeface="Poppins"/>
                        </a:rPr>
                        <a:t>I believe that:</a:t>
                      </a:r>
                      <a:endParaRPr sz="1700">
                        <a:latin typeface="Poppins"/>
                        <a:ea typeface="Poppins"/>
                        <a:cs typeface="Poppins"/>
                        <a:sym typeface="Poppins"/>
                      </a:endParaRPr>
                    </a:p>
                  </a:txBody>
                  <a:tcPr marT="63500" marB="63500" marR="63500" marL="63500">
                    <a:lnL cap="flat" cmpd="sng" w="76200">
                      <a:solidFill>
                        <a:schemeClr val="dk1">
                          <a:alpha val="0"/>
                        </a:schemeClr>
                      </a:solidFill>
                      <a:prstDash val="solid"/>
                      <a:round/>
                      <a:headEnd len="sm" w="sm" type="none"/>
                      <a:tailEnd len="sm" w="sm" type="none"/>
                    </a:lnL>
                    <a:lnR cap="flat" cmpd="sng" w="76200">
                      <a:solidFill>
                        <a:schemeClr val="dk1">
                          <a:alpha val="0"/>
                        </a:schemeClr>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700">
                          <a:latin typeface="Poppins"/>
                          <a:ea typeface="Poppins"/>
                          <a:cs typeface="Poppins"/>
                          <a:sym typeface="Poppins"/>
                        </a:rPr>
                        <a:t>1 = </a:t>
                      </a:r>
                      <a:r>
                        <a:rPr b="1" lang="en" sz="1700">
                          <a:latin typeface="Poppins"/>
                          <a:ea typeface="Poppins"/>
                          <a:cs typeface="Poppins"/>
                          <a:sym typeface="Poppins"/>
                        </a:rPr>
                        <a:t>Disagree 2 = Neutral</a:t>
                      </a:r>
                      <a:endParaRPr b="1" sz="1700">
                        <a:latin typeface="Poppins"/>
                        <a:ea typeface="Poppins"/>
                        <a:cs typeface="Poppins"/>
                        <a:sym typeface="Poppins"/>
                      </a:endParaRPr>
                    </a:p>
                    <a:p>
                      <a:pPr indent="0" lvl="0" marL="0" rtl="0" algn="l">
                        <a:spcBef>
                          <a:spcPts val="0"/>
                        </a:spcBef>
                        <a:spcAft>
                          <a:spcPts val="0"/>
                        </a:spcAft>
                        <a:buNone/>
                      </a:pPr>
                      <a:r>
                        <a:rPr b="1" lang="en" sz="1700">
                          <a:latin typeface="Poppins"/>
                          <a:ea typeface="Poppins"/>
                          <a:cs typeface="Poppins"/>
                          <a:sym typeface="Poppins"/>
                        </a:rPr>
                        <a:t>3 = Agree</a:t>
                      </a:r>
                      <a:endParaRPr b="1" sz="1700">
                        <a:latin typeface="Poppins"/>
                        <a:ea typeface="Poppins"/>
                        <a:cs typeface="Poppins"/>
                        <a:sym typeface="Poppins"/>
                      </a:endParaRPr>
                    </a:p>
                  </a:txBody>
                  <a:tcPr marT="63500" marB="63500" marR="63500" marL="63500">
                    <a:lnL cap="flat" cmpd="sng" w="76200">
                      <a:solidFill>
                        <a:schemeClr val="dk1">
                          <a:alpha val="0"/>
                        </a:schemeClr>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r>
              <a:tr h="1309775">
                <a:tc rowSpan="2">
                  <a:txBody>
                    <a:bodyPr/>
                    <a:lstStyle/>
                    <a:p>
                      <a:pPr indent="0" lvl="0" marL="0" rtl="0" algn="l">
                        <a:spcBef>
                          <a:spcPts val="0"/>
                        </a:spcBef>
                        <a:spcAft>
                          <a:spcPts val="0"/>
                        </a:spcAft>
                        <a:buNone/>
                      </a:pPr>
                      <a:r>
                        <a:rPr lang="en" sz="1700">
                          <a:latin typeface="Poppins"/>
                          <a:ea typeface="Poppins"/>
                          <a:cs typeface="Poppins"/>
                          <a:sym typeface="Poppins"/>
                        </a:rPr>
                        <a:t>Explicit SEL Instruction</a:t>
                      </a:r>
                      <a:endParaRPr sz="1700">
                        <a:latin typeface="Poppins"/>
                        <a:ea typeface="Poppins"/>
                        <a:cs typeface="Poppins"/>
                        <a:sym typeface="Poppins"/>
                      </a:endParaRPr>
                    </a:p>
                  </a:txBody>
                  <a:tcPr marT="63500" marB="63500" marR="63500" marL="63500">
                    <a:lnL cap="flat" cmpd="sng" w="76200">
                      <a:solidFill>
                        <a:schemeClr val="dk1"/>
                      </a:solidFill>
                      <a:prstDash val="solid"/>
                      <a:round/>
                      <a:headEnd len="sm" w="sm" type="none"/>
                      <a:tailEnd len="sm" w="sm" type="none"/>
                    </a:lnL>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700">
                          <a:latin typeface="Poppins"/>
                          <a:ea typeface="Poppins"/>
                          <a:cs typeface="Poppins"/>
                          <a:sym typeface="Poppins"/>
                        </a:rPr>
                        <a:t>SEL can be taught to all students in a way that is developmentally and age-appropriate and culturally responsive.</a:t>
                      </a:r>
                      <a:endParaRPr sz="1700">
                        <a:latin typeface="Poppins"/>
                        <a:ea typeface="Poppins"/>
                        <a:cs typeface="Poppins"/>
                        <a:sym typeface="Poppins"/>
                      </a:endParaRPr>
                    </a:p>
                  </a:txBody>
                  <a:tcPr marT="63500" marB="63500" marR="63500" marL="63500">
                    <a:lnT cap="flat" cmpd="sng" w="76200">
                      <a:solidFill>
                        <a:schemeClr val="dk1"/>
                      </a:solidFill>
                      <a:prstDash val="solid"/>
                      <a:round/>
                      <a:headEnd len="sm" w="sm" type="none"/>
                      <a:tailEnd len="sm" w="sm" type="none"/>
                    </a:lnT>
                  </a:tcPr>
                </a:tc>
                <a:tc>
                  <a:txBody>
                    <a:bodyPr/>
                    <a:lstStyle/>
                    <a:p>
                      <a:pPr indent="0" lvl="0" marL="0" rtl="0" algn="ctr">
                        <a:spcBef>
                          <a:spcPts val="0"/>
                        </a:spcBef>
                        <a:spcAft>
                          <a:spcPts val="0"/>
                        </a:spcAft>
                        <a:buNone/>
                      </a:pPr>
                      <a:r>
                        <a:t/>
                      </a:r>
                      <a:endParaRPr sz="2400">
                        <a:latin typeface="Poppins"/>
                        <a:ea typeface="Poppins"/>
                        <a:cs typeface="Poppins"/>
                        <a:sym typeface="Poppins"/>
                      </a:endParaRPr>
                    </a:p>
                  </a:txBody>
                  <a:tcPr marT="63500" marB="63500" marR="63500" marL="63500" anchor="ctr">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tcPr>
                </a:tc>
              </a:tr>
              <a:tr h="832950">
                <a:tc vMerge="1"/>
                <a:tc>
                  <a:txBody>
                    <a:bodyPr/>
                    <a:lstStyle/>
                    <a:p>
                      <a:pPr indent="0" lvl="0" marL="0" rtl="0" algn="l">
                        <a:spcBef>
                          <a:spcPts val="0"/>
                        </a:spcBef>
                        <a:spcAft>
                          <a:spcPts val="0"/>
                        </a:spcAft>
                        <a:buNone/>
                      </a:pPr>
                      <a:r>
                        <a:rPr lang="en" sz="1700">
                          <a:latin typeface="Poppins"/>
                          <a:ea typeface="Poppins"/>
                          <a:cs typeface="Poppins"/>
                          <a:sym typeface="Poppins"/>
                        </a:rPr>
                        <a:t>SEL competencies can be taught in all classrooms using explicit instruction. </a:t>
                      </a:r>
                      <a:endParaRPr sz="1700">
                        <a:latin typeface="Poppins"/>
                        <a:ea typeface="Poppins"/>
                        <a:cs typeface="Poppins"/>
                        <a:sym typeface="Poppins"/>
                      </a:endParaRPr>
                    </a:p>
                  </a:txBody>
                  <a:tcPr marT="63500" marB="63500" marR="63500" marL="63500">
                    <a:lnB cap="flat" cmpd="sng" w="762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2400">
                        <a:latin typeface="Poppins"/>
                        <a:ea typeface="Poppins"/>
                        <a:cs typeface="Poppins"/>
                        <a:sym typeface="Poppins"/>
                      </a:endParaRPr>
                    </a:p>
                  </a:txBody>
                  <a:tcPr marT="63500" marB="63500" marR="63500" marL="63500">
                    <a:lnR cap="flat" cmpd="sng" w="76200">
                      <a:solidFill>
                        <a:schemeClr val="dk1"/>
                      </a:solidFill>
                      <a:prstDash val="solid"/>
                      <a:round/>
                      <a:headEnd len="sm" w="sm" type="none"/>
                      <a:tailEnd len="sm" w="sm" type="none"/>
                    </a:lnR>
                    <a:lnB cap="flat" cmpd="sng" w="76200">
                      <a:solidFill>
                        <a:schemeClr val="dk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33"/>
          <p:cNvSpPr txBox="1"/>
          <p:nvPr>
            <p:ph type="title"/>
          </p:nvPr>
        </p:nvSpPr>
        <p:spPr>
          <a:xfrm>
            <a:off x="374550" y="322825"/>
            <a:ext cx="5284800" cy="115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6.1.3 - </a:t>
            </a:r>
            <a:r>
              <a:rPr lang="en"/>
              <a:t>SEL Mindset Self-Assessment (Continued)</a:t>
            </a:r>
            <a:endParaRPr/>
          </a:p>
          <a:p>
            <a:pPr indent="0" lvl="0" marL="0" rtl="0" algn="l">
              <a:spcBef>
                <a:spcPts val="0"/>
              </a:spcBef>
              <a:spcAft>
                <a:spcPts val="0"/>
              </a:spcAft>
              <a:buNone/>
            </a:pPr>
            <a:r>
              <a:t/>
            </a:r>
            <a:endParaRPr/>
          </a:p>
        </p:txBody>
      </p:sp>
      <p:pic>
        <p:nvPicPr>
          <p:cNvPr id="841" name="Google Shape;841;p33"/>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842" name="Google Shape;842;p3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3" name="Google Shape;843;p3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4" name="Google Shape;844;p3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5" name="Google Shape;845;p3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6" name="Google Shape;846;p33">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7" name="Google Shape;847;p33">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8" name="Google Shape;848;p33">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9" name="Google Shape;849;p33">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0" name="Google Shape;850;p33">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1" name="Google Shape;851;p33">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2" name="Google Shape;852;p33">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3" name="Google Shape;853;p33">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4" name="Google Shape;854;p3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855" name="Google Shape;855;p33"/>
          <p:cNvGraphicFramePr/>
          <p:nvPr/>
        </p:nvGraphicFramePr>
        <p:xfrm>
          <a:off x="374550" y="1881188"/>
          <a:ext cx="3000000" cy="3000000"/>
        </p:xfrm>
        <a:graphic>
          <a:graphicData uri="http://schemas.openxmlformats.org/drawingml/2006/table">
            <a:tbl>
              <a:tblPr>
                <a:noFill/>
                <a:tableStyleId>{F60045E7-4C93-4C04-B42A-4A521509F03D}</a:tableStyleId>
              </a:tblPr>
              <a:tblGrid>
                <a:gridCol w="1844250"/>
                <a:gridCol w="3309775"/>
                <a:gridCol w="1491725"/>
              </a:tblGrid>
              <a:tr h="864375">
                <a:tc>
                  <a:txBody>
                    <a:bodyPr/>
                    <a:lstStyle/>
                    <a:p>
                      <a:pPr indent="0" lvl="0" marL="0" rtl="0" algn="l">
                        <a:spcBef>
                          <a:spcPts val="0"/>
                        </a:spcBef>
                        <a:spcAft>
                          <a:spcPts val="0"/>
                        </a:spcAft>
                        <a:buNone/>
                      </a:pPr>
                      <a:r>
                        <a:rPr b="1" lang="en" sz="1700">
                          <a:latin typeface="Poppins"/>
                          <a:ea typeface="Poppins"/>
                          <a:cs typeface="Poppins"/>
                          <a:sym typeface="Poppins"/>
                        </a:rPr>
                        <a:t>SEL Integration in the Classroom</a:t>
                      </a:r>
                      <a:endParaRPr b="1" sz="1700">
                        <a:latin typeface="Poppins"/>
                        <a:ea typeface="Poppins"/>
                        <a:cs typeface="Poppins"/>
                        <a:sym typeface="Poppins"/>
                      </a:endParaRPr>
                    </a:p>
                  </a:txBody>
                  <a:tcPr marT="63500" marB="63500" marR="63500" marL="63500">
                    <a:lnL cap="flat" cmpd="sng" w="76200">
                      <a:solidFill>
                        <a:schemeClr val="dk1"/>
                      </a:solidFill>
                      <a:prstDash val="solid"/>
                      <a:round/>
                      <a:headEnd len="sm" w="sm" type="none"/>
                      <a:tailEnd len="sm" w="sm" type="none"/>
                    </a:lnL>
                    <a:lnR cap="flat" cmpd="sng" w="76200">
                      <a:solidFill>
                        <a:schemeClr val="dk1">
                          <a:alpha val="0"/>
                        </a:schemeClr>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700">
                          <a:latin typeface="Poppins"/>
                          <a:ea typeface="Poppins"/>
                          <a:cs typeface="Poppins"/>
                          <a:sym typeface="Poppins"/>
                        </a:rPr>
                        <a:t>Mindset Statements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rPr lang="en" sz="1700">
                          <a:latin typeface="Poppins"/>
                          <a:ea typeface="Poppins"/>
                          <a:cs typeface="Poppins"/>
                          <a:sym typeface="Poppins"/>
                        </a:rPr>
                        <a:t>I believe that:</a:t>
                      </a:r>
                      <a:endParaRPr sz="1700">
                        <a:latin typeface="Poppins"/>
                        <a:ea typeface="Poppins"/>
                        <a:cs typeface="Poppins"/>
                        <a:sym typeface="Poppins"/>
                      </a:endParaRPr>
                    </a:p>
                  </a:txBody>
                  <a:tcPr marT="63500" marB="63500" marR="63500" marL="63500">
                    <a:lnL cap="flat" cmpd="sng" w="76200">
                      <a:solidFill>
                        <a:schemeClr val="dk1">
                          <a:alpha val="0"/>
                        </a:schemeClr>
                      </a:solidFill>
                      <a:prstDash val="solid"/>
                      <a:round/>
                      <a:headEnd len="sm" w="sm" type="none"/>
                      <a:tailEnd len="sm" w="sm" type="none"/>
                    </a:lnL>
                    <a:lnR cap="flat" cmpd="sng" w="76200">
                      <a:solidFill>
                        <a:schemeClr val="dk1">
                          <a:alpha val="0"/>
                        </a:schemeClr>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700">
                          <a:latin typeface="Poppins"/>
                          <a:ea typeface="Poppins"/>
                          <a:cs typeface="Poppins"/>
                          <a:sym typeface="Poppins"/>
                        </a:rPr>
                        <a:t>1 = Disagree 2 = Neutral</a:t>
                      </a:r>
                      <a:endParaRPr b="1" sz="1700">
                        <a:latin typeface="Poppins"/>
                        <a:ea typeface="Poppins"/>
                        <a:cs typeface="Poppins"/>
                        <a:sym typeface="Poppins"/>
                      </a:endParaRPr>
                    </a:p>
                    <a:p>
                      <a:pPr indent="0" lvl="0" marL="0" rtl="0" algn="l">
                        <a:spcBef>
                          <a:spcPts val="0"/>
                        </a:spcBef>
                        <a:spcAft>
                          <a:spcPts val="0"/>
                        </a:spcAft>
                        <a:buNone/>
                      </a:pPr>
                      <a:r>
                        <a:rPr b="1" lang="en" sz="1700">
                          <a:latin typeface="Poppins"/>
                          <a:ea typeface="Poppins"/>
                          <a:cs typeface="Poppins"/>
                          <a:sym typeface="Poppins"/>
                        </a:rPr>
                        <a:t>3 = Agree</a:t>
                      </a:r>
                      <a:endParaRPr b="1" sz="1700">
                        <a:latin typeface="Poppins"/>
                        <a:ea typeface="Poppins"/>
                        <a:cs typeface="Poppins"/>
                        <a:sym typeface="Poppins"/>
                      </a:endParaRPr>
                    </a:p>
                  </a:txBody>
                  <a:tcPr marT="63500" marB="63500" marR="63500" marL="63500">
                    <a:lnL cap="flat" cmpd="sng" w="76200">
                      <a:solidFill>
                        <a:schemeClr val="dk1">
                          <a:alpha val="0"/>
                        </a:schemeClr>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r>
              <a:tr h="1853950">
                <a:tc rowSpan="2">
                  <a:txBody>
                    <a:bodyPr/>
                    <a:lstStyle/>
                    <a:p>
                      <a:pPr indent="0" lvl="0" marL="0" rtl="0" algn="l">
                        <a:spcBef>
                          <a:spcPts val="0"/>
                        </a:spcBef>
                        <a:spcAft>
                          <a:spcPts val="0"/>
                        </a:spcAft>
                        <a:buNone/>
                      </a:pPr>
                      <a:r>
                        <a:rPr lang="en" sz="1700">
                          <a:latin typeface="Poppins"/>
                          <a:ea typeface="Poppins"/>
                          <a:cs typeface="Poppins"/>
                          <a:sym typeface="Poppins"/>
                        </a:rPr>
                        <a:t>Integration of SEL into Academic Instruction and Programs</a:t>
                      </a:r>
                      <a:endParaRPr sz="1700">
                        <a:latin typeface="Poppins"/>
                        <a:ea typeface="Poppins"/>
                        <a:cs typeface="Poppins"/>
                        <a:sym typeface="Poppins"/>
                      </a:endParaRPr>
                    </a:p>
                  </a:txBody>
                  <a:tcPr marT="63500" marB="63500" marR="63500" marL="63500">
                    <a:lnL cap="flat" cmpd="sng" w="76200">
                      <a:solidFill>
                        <a:schemeClr val="dk1"/>
                      </a:solidFill>
                      <a:prstDash val="solid"/>
                      <a:round/>
                      <a:headEnd len="sm" w="sm" type="none"/>
                      <a:tailEnd len="sm" w="sm" type="none"/>
                    </a:lnL>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700">
                          <a:latin typeface="Poppins"/>
                          <a:ea typeface="Poppins"/>
                          <a:cs typeface="Poppins"/>
                          <a:sym typeface="Poppins"/>
                        </a:rPr>
                        <a:t>Designing learning activities that allow students to explore issues that are important to them and co-create solutions to improve their community is part of SEL.</a:t>
                      </a:r>
                      <a:endParaRPr sz="1700">
                        <a:latin typeface="Poppins"/>
                        <a:ea typeface="Poppins"/>
                        <a:cs typeface="Poppins"/>
                        <a:sym typeface="Poppins"/>
                      </a:endParaRPr>
                    </a:p>
                  </a:txBody>
                  <a:tcPr marT="63500" marB="63500" marR="63500" marL="63500">
                    <a:lnT cap="flat" cmpd="sng" w="76200">
                      <a:solidFill>
                        <a:schemeClr val="dk1"/>
                      </a:solidFill>
                      <a:prstDash val="solid"/>
                      <a:round/>
                      <a:headEnd len="sm" w="sm" type="none"/>
                      <a:tailEnd len="sm" w="sm" type="none"/>
                    </a:lnT>
                  </a:tcPr>
                </a:tc>
                <a:tc>
                  <a:txBody>
                    <a:bodyPr/>
                    <a:lstStyle/>
                    <a:p>
                      <a:pPr indent="0" lvl="0" marL="0" rtl="0" algn="l">
                        <a:spcBef>
                          <a:spcPts val="0"/>
                        </a:spcBef>
                        <a:spcAft>
                          <a:spcPts val="0"/>
                        </a:spcAft>
                        <a:buNone/>
                      </a:pPr>
                      <a:r>
                        <a:t/>
                      </a:r>
                      <a:endParaRPr sz="2400">
                        <a:latin typeface="Poppins"/>
                        <a:ea typeface="Poppins"/>
                        <a:cs typeface="Poppins"/>
                        <a:sym typeface="Poppins"/>
                      </a:endParaRPr>
                    </a:p>
                  </a:txBody>
                  <a:tcPr marT="63500" marB="63500" marR="63500" marL="63500">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tcPr>
                </a:tc>
              </a:tr>
              <a:tr h="1359175">
                <a:tc vMerge="1"/>
                <a:tc>
                  <a:txBody>
                    <a:bodyPr/>
                    <a:lstStyle/>
                    <a:p>
                      <a:pPr indent="0" lvl="0" marL="0" rtl="0" algn="l">
                        <a:spcBef>
                          <a:spcPts val="0"/>
                        </a:spcBef>
                        <a:spcAft>
                          <a:spcPts val="0"/>
                        </a:spcAft>
                        <a:buNone/>
                      </a:pPr>
                      <a:r>
                        <a:rPr lang="en" sz="1700">
                          <a:latin typeface="Poppins"/>
                          <a:ea typeface="Poppins"/>
                          <a:cs typeface="Poppins"/>
                          <a:sym typeface="Poppins"/>
                        </a:rPr>
                        <a:t>SEL instructional time should include educator-led instruction, student interaction, and time to work/reflect alone.</a:t>
                      </a:r>
                      <a:endParaRPr sz="1700">
                        <a:latin typeface="Poppins"/>
                        <a:ea typeface="Poppins"/>
                        <a:cs typeface="Poppins"/>
                        <a:sym typeface="Poppins"/>
                      </a:endParaRPr>
                    </a:p>
                  </a:txBody>
                  <a:tcPr marT="63500" marB="63500" marR="63500" marL="63500">
                    <a:lnB cap="flat" cmpd="sng" w="762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2400">
                        <a:latin typeface="Poppins"/>
                        <a:ea typeface="Poppins"/>
                        <a:cs typeface="Poppins"/>
                        <a:sym typeface="Poppins"/>
                      </a:endParaRPr>
                    </a:p>
                  </a:txBody>
                  <a:tcPr marT="63500" marB="63500" marR="63500" marL="63500">
                    <a:lnR cap="flat" cmpd="sng" w="76200">
                      <a:solidFill>
                        <a:schemeClr val="dk1"/>
                      </a:solidFill>
                      <a:prstDash val="solid"/>
                      <a:round/>
                      <a:headEnd len="sm" w="sm" type="none"/>
                      <a:tailEnd len="sm" w="sm" type="none"/>
                    </a:lnR>
                    <a:lnB cap="flat" cmpd="sng" w="76200">
                      <a:solidFill>
                        <a:schemeClr val="dk1"/>
                      </a:solidFill>
                      <a:prstDash val="solid"/>
                      <a:round/>
                      <a:headEnd len="sm" w="sm" type="none"/>
                      <a:tailEnd len="sm" w="sm" type="none"/>
                    </a:lnB>
                  </a:tcPr>
                </a:tc>
              </a:tr>
              <a:tr h="1359175">
                <a:tc rowSpan="2">
                  <a:txBody>
                    <a:bodyPr/>
                    <a:lstStyle/>
                    <a:p>
                      <a:pPr indent="0" lvl="0" marL="0" rtl="0" algn="l">
                        <a:spcBef>
                          <a:spcPts val="0"/>
                        </a:spcBef>
                        <a:spcAft>
                          <a:spcPts val="0"/>
                        </a:spcAft>
                        <a:buNone/>
                      </a:pPr>
                      <a:r>
                        <a:rPr lang="en" sz="1700">
                          <a:latin typeface="Poppins"/>
                          <a:ea typeface="Poppins"/>
                          <a:cs typeface="Poppins"/>
                          <a:sym typeface="Poppins"/>
                        </a:rPr>
                        <a:t>Supportive Climate</a:t>
                      </a:r>
                      <a:endParaRPr sz="1700">
                        <a:latin typeface="Poppins"/>
                        <a:ea typeface="Poppins"/>
                        <a:cs typeface="Poppins"/>
                        <a:sym typeface="Poppins"/>
                      </a:endParaRPr>
                    </a:p>
                  </a:txBody>
                  <a:tcPr marT="63500" marB="63500" marR="63500" marL="63500">
                    <a:lnL cap="flat" cmpd="sng" w="762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700">
                          <a:latin typeface="Poppins"/>
                          <a:ea typeface="Poppins"/>
                          <a:cs typeface="Poppins"/>
                          <a:sym typeface="Poppins"/>
                        </a:rPr>
                        <a:t>It is important to have co-developed shared agreements or classroom norms for how we will treat one another.</a:t>
                      </a:r>
                      <a:endParaRPr sz="17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762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400">
                        <a:latin typeface="Poppins"/>
                        <a:ea typeface="Poppins"/>
                        <a:cs typeface="Poppins"/>
                        <a:sym typeface="Poppins"/>
                      </a:endParaRPr>
                    </a:p>
                  </a:txBody>
                  <a:tcPr marT="63500" marB="63500" marR="63500" marL="63500" anchor="ctr">
                    <a:lnL cap="flat" cmpd="sng" w="12700">
                      <a:solidFill>
                        <a:srgbClr val="000000"/>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r>
              <a:tr h="1606550">
                <a:tc vMerge="1"/>
                <a:tc>
                  <a:txBody>
                    <a:bodyPr/>
                    <a:lstStyle/>
                    <a:p>
                      <a:pPr indent="0" lvl="0" marL="0" rtl="0" algn="l">
                        <a:spcBef>
                          <a:spcPts val="0"/>
                        </a:spcBef>
                        <a:spcAft>
                          <a:spcPts val="0"/>
                        </a:spcAft>
                        <a:buNone/>
                      </a:pPr>
                      <a:r>
                        <a:rPr lang="en" sz="1700">
                          <a:latin typeface="Poppins"/>
                          <a:ea typeface="Poppins"/>
                          <a:cs typeface="Poppins"/>
                          <a:sym typeface="Poppins"/>
                        </a:rPr>
                        <a:t>Part of SEL in the classroom is facilitating community-building activities to cultivate a culture of connection, support, and belonging.</a:t>
                      </a:r>
                      <a:endParaRPr sz="17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2400">
                        <a:latin typeface="Poppins"/>
                        <a:ea typeface="Poppins"/>
                        <a:cs typeface="Poppins"/>
                        <a:sym typeface="Poppins"/>
                      </a:endParaRPr>
                    </a:p>
                  </a:txBody>
                  <a:tcPr marT="63500" marB="63500" marR="63500" marL="63500" anchor="ctr">
                    <a:lnL cap="flat" cmpd="sng" w="12700">
                      <a:solidFill>
                        <a:srgbClr val="000000"/>
                      </a:solidFill>
                      <a:prstDash val="solid"/>
                      <a:round/>
                      <a:headEnd len="sm" w="sm" type="none"/>
                      <a:tailEnd len="sm" w="sm" type="none"/>
                    </a:lnL>
                    <a:lnR cap="flat" cmpd="sng" w="762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76200">
                      <a:solidFill>
                        <a:schemeClr val="dk1"/>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34"/>
          <p:cNvSpPr txBox="1"/>
          <p:nvPr>
            <p:ph type="title"/>
          </p:nvPr>
        </p:nvSpPr>
        <p:spPr>
          <a:xfrm>
            <a:off x="374550" y="322825"/>
            <a:ext cx="5284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6.1.3 - </a:t>
            </a:r>
            <a:r>
              <a:rPr lang="en"/>
              <a:t>SEL Mindset Self-Assessment (Continued)</a:t>
            </a:r>
            <a:endParaRPr/>
          </a:p>
          <a:p>
            <a:pPr indent="0" lvl="0" marL="0" rtl="0" algn="l">
              <a:spcBef>
                <a:spcPts val="0"/>
              </a:spcBef>
              <a:spcAft>
                <a:spcPts val="0"/>
              </a:spcAft>
              <a:buNone/>
            </a:pPr>
            <a:r>
              <a:t/>
            </a:r>
            <a:endParaRPr/>
          </a:p>
        </p:txBody>
      </p:sp>
      <p:sp>
        <p:nvSpPr>
          <p:cNvPr id="861" name="Google Shape;861;p34"/>
          <p:cNvSpPr txBox="1"/>
          <p:nvPr>
            <p:ph idx="1" type="body"/>
          </p:nvPr>
        </p:nvSpPr>
        <p:spPr>
          <a:xfrm>
            <a:off x="358500" y="1566275"/>
            <a:ext cx="6514500" cy="1158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INSTRUCTIONS (REMINDER): </a:t>
            </a:r>
            <a:endParaRPr i="1">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Choose two mindsets for which you selected “Agree”. Respond to the prompts below. </a:t>
            </a:r>
            <a:endParaRPr>
              <a:solidFill>
                <a:schemeClr val="hlink"/>
              </a:solidFill>
            </a:endParaRPr>
          </a:p>
          <a:p>
            <a:pPr indent="0" lvl="0" marL="0" rtl="0" algn="l">
              <a:lnSpc>
                <a:spcPct val="115000"/>
              </a:lnSpc>
              <a:spcBef>
                <a:spcPts val="0"/>
              </a:spcBef>
              <a:spcAft>
                <a:spcPts val="0"/>
              </a:spcAft>
              <a:buNone/>
            </a:pPr>
            <a:r>
              <a:t/>
            </a:r>
            <a:endParaRPr i="1">
              <a:solidFill>
                <a:schemeClr val="hlink"/>
              </a:solidFill>
            </a:endParaRPr>
          </a:p>
          <a:p>
            <a:pPr indent="0" lvl="0" marL="45720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862" name="Google Shape;862;p34"/>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863" name="Google Shape;863;p34">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4" name="Google Shape;864;p34">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5" name="Google Shape;865;p3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6" name="Google Shape;866;p3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7" name="Google Shape;867;p34">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8" name="Google Shape;868;p34">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9" name="Google Shape;869;p34">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0" name="Google Shape;870;p34">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1" name="Google Shape;871;p34">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2" name="Google Shape;872;p34">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3" name="Google Shape;873;p34">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4" name="Google Shape;874;p34">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875" name="Google Shape;875;p34"/>
          <p:cNvGraphicFramePr/>
          <p:nvPr/>
        </p:nvGraphicFramePr>
        <p:xfrm>
          <a:off x="358500" y="2784425"/>
          <a:ext cx="3000000" cy="3000000"/>
        </p:xfrm>
        <a:graphic>
          <a:graphicData uri="http://schemas.openxmlformats.org/drawingml/2006/table">
            <a:tbl>
              <a:tblPr>
                <a:noFill/>
                <a:tableStyleId>{F60045E7-4C93-4C04-B42A-4A521509F03D}</a:tableStyleId>
              </a:tblPr>
              <a:tblGrid>
                <a:gridCol w="1676400"/>
                <a:gridCol w="1676400"/>
                <a:gridCol w="1676400"/>
                <a:gridCol w="1676400"/>
              </a:tblGrid>
              <a:tr h="903300">
                <a:tc>
                  <a:txBody>
                    <a:bodyPr/>
                    <a:lstStyle/>
                    <a:p>
                      <a:pPr indent="0" lvl="0" marL="0" rtl="0" algn="ctr">
                        <a:spcBef>
                          <a:spcPts val="0"/>
                        </a:spcBef>
                        <a:spcAft>
                          <a:spcPts val="0"/>
                        </a:spcAft>
                        <a:buNone/>
                      </a:pPr>
                      <a:r>
                        <a:rPr b="1" lang="en" sz="1600">
                          <a:latin typeface="Poppins"/>
                          <a:ea typeface="Poppins"/>
                          <a:cs typeface="Poppins"/>
                          <a:sym typeface="Poppins"/>
                        </a:rPr>
                        <a:t>Mindset Statement</a:t>
                      </a:r>
                      <a:endParaRPr b="1"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Does your answer to the statement change if the learning environment changes?</a:t>
                      </a:r>
                      <a:endParaRPr b="1"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How so?</a:t>
                      </a:r>
                      <a:endParaRPr b="1"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What supports would you need to grow in this area?</a:t>
                      </a:r>
                      <a:endParaRPr b="1"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r>
              <a:tr h="2425250">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2425250">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grpSp>
        <p:nvGrpSpPr>
          <p:cNvPr id="880" name="Google Shape;880;p35"/>
          <p:cNvGrpSpPr/>
          <p:nvPr/>
        </p:nvGrpSpPr>
        <p:grpSpPr>
          <a:xfrm>
            <a:off x="224350" y="224350"/>
            <a:ext cx="7116900" cy="9597300"/>
            <a:chOff x="224350" y="224350"/>
            <a:chExt cx="7116900" cy="9597300"/>
          </a:xfrm>
        </p:grpSpPr>
        <p:sp>
          <p:nvSpPr>
            <p:cNvPr id="881" name="Google Shape;881;p35"/>
            <p:cNvSpPr/>
            <p:nvPr/>
          </p:nvSpPr>
          <p:spPr>
            <a:xfrm>
              <a:off x="224350" y="224350"/>
              <a:ext cx="6967500" cy="959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5"/>
            <p:cNvSpPr/>
            <p:nvPr/>
          </p:nvSpPr>
          <p:spPr>
            <a:xfrm rot="5400000">
              <a:off x="6936250" y="1815409"/>
              <a:ext cx="660600" cy="149400"/>
            </a:xfrm>
            <a:prstGeom prst="triangle">
              <a:avLst>
                <a:gd fmla="val 5088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3" name="Google Shape;883;p35"/>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a:t>
            </a:r>
            <a:r>
              <a:rPr lang="en"/>
              <a:t>02</a:t>
            </a:r>
            <a:endParaRPr/>
          </a:p>
        </p:txBody>
      </p:sp>
      <p:cxnSp>
        <p:nvCxnSpPr>
          <p:cNvPr id="884" name="Google Shape;884;p35"/>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885" name="Google Shape;885;p35"/>
          <p:cNvSpPr txBox="1"/>
          <p:nvPr>
            <p:ph idx="1" type="subTitle"/>
          </p:nvPr>
        </p:nvSpPr>
        <p:spPr>
          <a:xfrm>
            <a:off x="1520150" y="5855600"/>
            <a:ext cx="4403700" cy="186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Portable Practice of SEL</a:t>
            </a:r>
            <a:r>
              <a:rPr lang="en"/>
              <a:t> </a:t>
            </a:r>
            <a:endParaRPr/>
          </a:p>
          <a:p>
            <a:pPr indent="0" lvl="0" marL="0" rtl="0" algn="ctr">
              <a:spcBef>
                <a:spcPts val="0"/>
              </a:spcBef>
              <a:spcAft>
                <a:spcPts val="0"/>
              </a:spcAft>
              <a:buNone/>
            </a:pPr>
            <a:r>
              <a:t/>
            </a:r>
            <a:endParaRPr/>
          </a:p>
        </p:txBody>
      </p:sp>
      <p:pic>
        <p:nvPicPr>
          <p:cNvPr id="886" name="Google Shape;886;p35">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887" name="Google Shape;887;p35">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8" name="Google Shape;888;p35">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9" name="Google Shape;889;p3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0" name="Google Shape;890;p3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1" name="Google Shape;891;p35">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2" name="Google Shape;892;p35">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3" name="Google Shape;893;p35">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4" name="Google Shape;894;p35">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5" name="Google Shape;895;p35">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6" name="Google Shape;896;p35">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7" name="Google Shape;897;p35">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8" name="Google Shape;898;p35">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3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904" name="Google Shape;904;p36"/>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905" name="Google Shape;905;p36"/>
          <p:cNvGraphicFramePr/>
          <p:nvPr/>
        </p:nvGraphicFramePr>
        <p:xfrm>
          <a:off x="504825" y="1090700"/>
          <a:ext cx="3000000" cy="3000000"/>
        </p:xfrm>
        <a:graphic>
          <a:graphicData uri="http://schemas.openxmlformats.org/drawingml/2006/table">
            <a:tbl>
              <a:tblPr>
                <a:noFill/>
                <a:tableStyleId>{DC36E646-BA19-49F3-A631-8C6D100191D4}</a:tableStyleId>
              </a:tblPr>
              <a:tblGrid>
                <a:gridCol w="1656000"/>
                <a:gridCol w="2589650"/>
                <a:gridCol w="2198050"/>
              </a:tblGrid>
              <a:tr h="23057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r>
              <a:tr h="937225">
                <a:tc>
                  <a:txBody>
                    <a:bodyPr/>
                    <a:lstStyle/>
                    <a:p>
                      <a:pPr indent="0" lvl="0" marL="0" rtl="0" algn="l">
                        <a:spcBef>
                          <a:spcPts val="0"/>
                        </a:spcBef>
                        <a:spcAft>
                          <a:spcPts val="0"/>
                        </a:spcAft>
                        <a:buNone/>
                      </a:pPr>
                      <a:r>
                        <a:rPr b="1" lang="en" sz="1600">
                          <a:latin typeface="Poppins"/>
                          <a:ea typeface="Poppins"/>
                          <a:cs typeface="Poppins"/>
                          <a:sym typeface="Poppins"/>
                        </a:rPr>
                        <a:t>Relationship Skills</a:t>
                      </a:r>
                      <a:endParaRPr b="1"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“The abilities to establish and maintain healthy and supportive relationships and to effectively navigate settings with diverse individuals and groups” (</a:t>
                      </a:r>
                      <a:r>
                        <a:rPr lang="en" sz="1600" u="sng">
                          <a:solidFill>
                            <a:schemeClr val="hlink"/>
                          </a:solidFill>
                          <a:latin typeface="Poppins"/>
                          <a:ea typeface="Poppins"/>
                          <a:cs typeface="Poppins"/>
                          <a:sym typeface="Poppins"/>
                          <a:hlinkClick r:id="rId3"/>
                        </a:rPr>
                        <a:t>CASEL</a:t>
                      </a:r>
                      <a:r>
                        <a:rPr lang="en" sz="1600">
                          <a:latin typeface="Poppins"/>
                          <a:ea typeface="Poppins"/>
                          <a:cs typeface="Poppins"/>
                          <a:sym typeface="Poppins"/>
                        </a:rPr>
                        <a:t>)</a:t>
                      </a:r>
                      <a:endParaRPr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937225">
                <a:tc>
                  <a:txBody>
                    <a:bodyPr/>
                    <a:lstStyle/>
                    <a:p>
                      <a:pPr indent="0" lvl="0" marL="0" rtl="0" algn="l">
                        <a:spcBef>
                          <a:spcPts val="0"/>
                        </a:spcBef>
                        <a:spcAft>
                          <a:spcPts val="0"/>
                        </a:spcAft>
                        <a:buNone/>
                      </a:pPr>
                      <a:r>
                        <a:rPr b="1" lang="en" sz="1600">
                          <a:latin typeface="Poppins"/>
                          <a:ea typeface="Poppins"/>
                          <a:cs typeface="Poppins"/>
                          <a:sym typeface="Poppins"/>
                        </a:rPr>
                        <a:t>Responsible Decision-</a:t>
                      </a:r>
                      <a:endParaRPr b="1" sz="1600">
                        <a:latin typeface="Poppins"/>
                        <a:ea typeface="Poppins"/>
                        <a:cs typeface="Poppins"/>
                        <a:sym typeface="Poppins"/>
                      </a:endParaRPr>
                    </a:p>
                    <a:p>
                      <a:pPr indent="0" lvl="0" marL="0" rtl="0" algn="l">
                        <a:spcBef>
                          <a:spcPts val="0"/>
                        </a:spcBef>
                        <a:spcAft>
                          <a:spcPts val="0"/>
                        </a:spcAft>
                        <a:buNone/>
                      </a:pPr>
                      <a:r>
                        <a:rPr b="1" lang="en" sz="1600">
                          <a:latin typeface="Poppins"/>
                          <a:ea typeface="Poppins"/>
                          <a:cs typeface="Poppins"/>
                          <a:sym typeface="Poppins"/>
                        </a:rPr>
                        <a:t>Making</a:t>
                      </a:r>
                      <a:endParaRPr b="1"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“The abilities to make caring and constructive choices about personal behavior and social interactions across diverse situations” (</a:t>
                      </a:r>
                      <a:r>
                        <a:rPr lang="en" sz="1600" u="sng">
                          <a:solidFill>
                            <a:schemeClr val="hlink"/>
                          </a:solidFill>
                          <a:latin typeface="Poppins"/>
                          <a:ea typeface="Poppins"/>
                          <a:cs typeface="Poppins"/>
                          <a:sym typeface="Poppins"/>
                          <a:hlinkClick r:id="rId4"/>
                        </a:rPr>
                        <a:t>CASEL</a:t>
                      </a:r>
                      <a:r>
                        <a:rPr lang="en" sz="1600">
                          <a:solidFill>
                            <a:schemeClr val="hlink"/>
                          </a:solidFill>
                          <a:latin typeface="Poppins"/>
                          <a:ea typeface="Poppins"/>
                          <a:cs typeface="Poppins"/>
                          <a:sym typeface="Poppins"/>
                        </a:rPr>
                        <a:t>)</a:t>
                      </a:r>
                      <a:endParaRPr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937225">
                <a:tc>
                  <a:txBody>
                    <a:bodyPr/>
                    <a:lstStyle/>
                    <a:p>
                      <a:pPr indent="0" lvl="0" marL="0" rtl="0" algn="l">
                        <a:spcBef>
                          <a:spcPts val="0"/>
                        </a:spcBef>
                        <a:spcAft>
                          <a:spcPts val="0"/>
                        </a:spcAft>
                        <a:buNone/>
                      </a:pPr>
                      <a:r>
                        <a:rPr b="1" lang="en" sz="1600">
                          <a:latin typeface="Poppins"/>
                          <a:ea typeface="Poppins"/>
                          <a:cs typeface="Poppins"/>
                          <a:sym typeface="Poppins"/>
                        </a:rPr>
                        <a:t>Self-</a:t>
                      </a:r>
                      <a:endParaRPr b="1" sz="1600">
                        <a:latin typeface="Poppins"/>
                        <a:ea typeface="Poppins"/>
                        <a:cs typeface="Poppins"/>
                        <a:sym typeface="Poppins"/>
                      </a:endParaRPr>
                    </a:p>
                    <a:p>
                      <a:pPr indent="0" lvl="0" marL="0" rtl="0" algn="l">
                        <a:spcBef>
                          <a:spcPts val="0"/>
                        </a:spcBef>
                        <a:spcAft>
                          <a:spcPts val="0"/>
                        </a:spcAft>
                        <a:buNone/>
                      </a:pPr>
                      <a:r>
                        <a:rPr b="1" lang="en" sz="1600">
                          <a:latin typeface="Poppins"/>
                          <a:ea typeface="Poppins"/>
                          <a:cs typeface="Poppins"/>
                          <a:sym typeface="Poppins"/>
                        </a:rPr>
                        <a:t>Awareness</a:t>
                      </a:r>
                      <a:endParaRPr b="1"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“The abilities to understand one’s own emotions, thoughts, and values and how they influence behavior across contexts” (</a:t>
                      </a:r>
                      <a:r>
                        <a:rPr lang="en" sz="1600" u="sng">
                          <a:solidFill>
                            <a:schemeClr val="hlink"/>
                          </a:solidFill>
                          <a:latin typeface="Poppins"/>
                          <a:ea typeface="Poppins"/>
                          <a:cs typeface="Poppins"/>
                          <a:sym typeface="Poppins"/>
                          <a:hlinkClick r:id="rId5"/>
                        </a:rPr>
                        <a:t>CASEL</a:t>
                      </a:r>
                      <a:r>
                        <a:rPr lang="en" sz="1600">
                          <a:solidFill>
                            <a:schemeClr val="hlink"/>
                          </a:solidFill>
                          <a:latin typeface="Poppins"/>
                          <a:ea typeface="Poppins"/>
                          <a:cs typeface="Poppins"/>
                          <a:sym typeface="Poppins"/>
                        </a:rPr>
                        <a:t>)</a:t>
                      </a:r>
                      <a:endParaRPr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937225">
                <a:tc>
                  <a:txBody>
                    <a:bodyPr/>
                    <a:lstStyle/>
                    <a:p>
                      <a:pPr indent="0" lvl="0" marL="0" rtl="0" algn="l">
                        <a:spcBef>
                          <a:spcPts val="0"/>
                        </a:spcBef>
                        <a:spcAft>
                          <a:spcPts val="0"/>
                        </a:spcAft>
                        <a:buNone/>
                      </a:pPr>
                      <a:r>
                        <a:rPr b="1" lang="en" sz="1600">
                          <a:latin typeface="Poppins"/>
                          <a:ea typeface="Poppins"/>
                          <a:cs typeface="Poppins"/>
                          <a:sym typeface="Poppins"/>
                        </a:rPr>
                        <a:t>Self-</a:t>
                      </a:r>
                      <a:endParaRPr b="1" sz="1600">
                        <a:latin typeface="Poppins"/>
                        <a:ea typeface="Poppins"/>
                        <a:cs typeface="Poppins"/>
                        <a:sym typeface="Poppins"/>
                      </a:endParaRPr>
                    </a:p>
                    <a:p>
                      <a:pPr indent="0" lvl="0" marL="0" rtl="0" algn="l">
                        <a:spcBef>
                          <a:spcPts val="0"/>
                        </a:spcBef>
                        <a:spcAft>
                          <a:spcPts val="0"/>
                        </a:spcAft>
                        <a:buNone/>
                      </a:pPr>
                      <a:r>
                        <a:rPr b="1" lang="en" sz="1600">
                          <a:latin typeface="Poppins"/>
                          <a:ea typeface="Poppins"/>
                          <a:cs typeface="Poppins"/>
                          <a:sym typeface="Poppins"/>
                        </a:rPr>
                        <a:t>Management</a:t>
                      </a:r>
                      <a:endParaRPr b="1"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“The abilities to manage one’s emotions, thoughts, and behaviors effectively in different situations and to achieve goals and aspirations” (</a:t>
                      </a:r>
                      <a:r>
                        <a:rPr lang="en" sz="1600" u="sng">
                          <a:solidFill>
                            <a:schemeClr val="hlink"/>
                          </a:solidFill>
                          <a:latin typeface="Poppins"/>
                          <a:ea typeface="Poppins"/>
                          <a:cs typeface="Poppins"/>
                          <a:sym typeface="Poppins"/>
                          <a:hlinkClick r:id="rId6"/>
                        </a:rPr>
                        <a:t>CASEL</a:t>
                      </a:r>
                      <a:r>
                        <a:rPr lang="en" sz="1600">
                          <a:solidFill>
                            <a:schemeClr val="hlink"/>
                          </a:solidFill>
                          <a:latin typeface="Poppins"/>
                          <a:ea typeface="Poppins"/>
                          <a:cs typeface="Poppins"/>
                          <a:sym typeface="Poppins"/>
                        </a:rPr>
                        <a:t>)</a:t>
                      </a:r>
                      <a:endParaRPr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
        <p:nvSpPr>
          <p:cNvPr id="906" name="Google Shape;906;p3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a:t>
            </a:r>
            <a:r>
              <a:rPr lang="en" sz="1800">
                <a:latin typeface="Poppins"/>
                <a:ea typeface="Poppins"/>
                <a:cs typeface="Poppins"/>
                <a:sym typeface="Poppins"/>
              </a:rPr>
              <a:t> on next </a:t>
            </a:r>
            <a:r>
              <a:rPr lang="en" sz="1800">
                <a:latin typeface="Poppins"/>
                <a:ea typeface="Poppins"/>
                <a:cs typeface="Poppins"/>
                <a:sym typeface="Poppins"/>
              </a:rPr>
              <a:t>page</a:t>
            </a:r>
            <a:endParaRPr sz="1800">
              <a:latin typeface="Poppins"/>
              <a:ea typeface="Poppins"/>
              <a:cs typeface="Poppins"/>
              <a:sym typeface="Poppins"/>
            </a:endParaRPr>
          </a:p>
        </p:txBody>
      </p:sp>
      <p:sp>
        <p:nvSpPr>
          <p:cNvPr id="907" name="Google Shape;907;p36">
            <a:hlinkClick action="ppaction://hlinksldjump" r:id="rId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8" name="Google Shape;908;p36">
            <a:hlinkClick action="ppaction://hlinksldjump" r:id="rId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9" name="Google Shape;909;p3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0" name="Google Shape;910;p3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1" name="Google Shape;911;p36">
            <a:hlinkClick action="ppaction://hlinksldjump" r:id="rId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2" name="Google Shape;912;p36">
            <a:hlinkClick action="ppaction://hlinksldjump" r:id="rId1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3" name="Google Shape;913;p36">
            <a:hlinkClick action="ppaction://hlinksldjump" r:id="rId1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4" name="Google Shape;914;p36">
            <a:hlinkClick action="ppaction://hlinksldjump" r:id="rId1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5" name="Google Shape;915;p36">
            <a:hlinkClick action="ppaction://hlinksldjump" r:id="rId1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6" name="Google Shape;916;p36">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7" name="Google Shape;917;p36">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8" name="Google Shape;918;p36">
            <a:hlinkClick action="ppaction://hlinksldjump" r:id="rId1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3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(Continued) </a:t>
            </a:r>
            <a:endParaRPr/>
          </a:p>
        </p:txBody>
      </p:sp>
      <p:sp>
        <p:nvSpPr>
          <p:cNvPr id="924" name="Google Shape;924;p3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925" name="Google Shape;925;p37"/>
          <p:cNvGraphicFramePr/>
          <p:nvPr/>
        </p:nvGraphicFramePr>
        <p:xfrm>
          <a:off x="504825" y="1090700"/>
          <a:ext cx="3000000" cy="3000000"/>
        </p:xfrm>
        <a:graphic>
          <a:graphicData uri="http://schemas.openxmlformats.org/drawingml/2006/table">
            <a:tbl>
              <a:tblPr>
                <a:noFill/>
                <a:tableStyleId>{DC36E646-BA19-49F3-A631-8C6D100191D4}</a:tableStyleId>
              </a:tblPr>
              <a:tblGrid>
                <a:gridCol w="1656000"/>
                <a:gridCol w="2540700"/>
                <a:gridCol w="2247000"/>
              </a:tblGrid>
              <a:tr h="23057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937225">
                <a:tc>
                  <a:txBody>
                    <a:bodyPr/>
                    <a:lstStyle/>
                    <a:p>
                      <a:pPr indent="0" lvl="0" marL="0" rtl="0" algn="l">
                        <a:spcBef>
                          <a:spcPts val="0"/>
                        </a:spcBef>
                        <a:spcAft>
                          <a:spcPts val="0"/>
                        </a:spcAft>
                        <a:buNone/>
                      </a:pPr>
                      <a:r>
                        <a:rPr b="1" lang="en" sz="1600">
                          <a:latin typeface="Poppins"/>
                          <a:ea typeface="Poppins"/>
                          <a:cs typeface="Poppins"/>
                          <a:sym typeface="Poppins"/>
                        </a:rPr>
                        <a:t>Social Awareness</a:t>
                      </a:r>
                      <a:endParaRPr b="1"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“The abilities to understand the perspectives of and empathize with others, including those from diverse backgrounds, cultures, and contexts” (</a:t>
                      </a:r>
                      <a:r>
                        <a:rPr lang="en" sz="1600" u="sng">
                          <a:solidFill>
                            <a:schemeClr val="hlink"/>
                          </a:solidFill>
                          <a:latin typeface="Poppins"/>
                          <a:ea typeface="Poppins"/>
                          <a:cs typeface="Poppins"/>
                          <a:sym typeface="Poppins"/>
                          <a:hlinkClick r:id="rId3"/>
                        </a:rPr>
                        <a:t>CASEL</a:t>
                      </a:r>
                      <a:r>
                        <a:rPr lang="en" sz="1600">
                          <a:solidFill>
                            <a:schemeClr val="hlink"/>
                          </a:solidFill>
                          <a:latin typeface="Poppins"/>
                          <a:ea typeface="Poppins"/>
                          <a:cs typeface="Poppins"/>
                          <a:sym typeface="Poppins"/>
                        </a:rPr>
                        <a:t>)</a:t>
                      </a:r>
                      <a:endParaRPr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937225">
                <a:tc>
                  <a:txBody>
                    <a:bodyPr/>
                    <a:lstStyle/>
                    <a:p>
                      <a:pPr indent="0" lvl="0" marL="0" rtl="0" algn="l">
                        <a:spcBef>
                          <a:spcPts val="0"/>
                        </a:spcBef>
                        <a:spcAft>
                          <a:spcPts val="0"/>
                        </a:spcAft>
                        <a:buNone/>
                      </a:pPr>
                      <a:r>
                        <a:rPr b="1" lang="en" sz="1600">
                          <a:latin typeface="Poppins"/>
                          <a:ea typeface="Poppins"/>
                          <a:cs typeface="Poppins"/>
                          <a:sym typeface="Poppins"/>
                        </a:rPr>
                        <a:t>Social Emotional Learning (SEL)</a:t>
                      </a:r>
                      <a:endParaRPr b="1"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“The process through which all young people and adults acquire and apply the knowledge, skills, and attitudes to develop healthy identities, manage emotions and achieve personal and collective goals, feel and show empathy for others, establish and maintain supportive relationships, and make responsible and caring decisions” (</a:t>
                      </a:r>
                      <a:r>
                        <a:rPr lang="en" sz="1600" u="sng">
                          <a:latin typeface="Poppins"/>
                          <a:ea typeface="Poppins"/>
                          <a:cs typeface="Poppins"/>
                          <a:sym typeface="Poppins"/>
                          <a:hlinkClick r:id="rId4"/>
                        </a:rPr>
                        <a:t>CASEL</a:t>
                      </a:r>
                      <a:r>
                        <a:rPr lang="en" sz="1600">
                          <a:latin typeface="Poppins"/>
                          <a:ea typeface="Poppins"/>
                          <a:cs typeface="Poppins"/>
                          <a:sym typeface="Poppins"/>
                        </a:rPr>
                        <a:t>)</a:t>
                      </a:r>
                      <a:endParaRPr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
        <p:nvSpPr>
          <p:cNvPr id="926" name="Google Shape;926;p37">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7" name="Google Shape;927;p37">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8" name="Google Shape;928;p3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9" name="Google Shape;929;p3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0" name="Google Shape;930;p37">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1" name="Google Shape;931;p37">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2" name="Google Shape;932;p37">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3" name="Google Shape;933;p37">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4" name="Google Shape;934;p37">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5" name="Google Shape;935;p37">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6" name="Google Shape;936;p37">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7" name="Google Shape;937;p37">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3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6.2.1 - Four Key SEL Settings</a:t>
            </a:r>
            <a:endParaRPr/>
          </a:p>
        </p:txBody>
      </p:sp>
      <p:sp>
        <p:nvSpPr>
          <p:cNvPr id="943" name="Google Shape;943;p38"/>
          <p:cNvSpPr txBox="1"/>
          <p:nvPr>
            <p:ph idx="1" type="body"/>
          </p:nvPr>
        </p:nvSpPr>
        <p:spPr>
          <a:xfrm>
            <a:off x="374550" y="1118875"/>
            <a:ext cx="6514500" cy="37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8"/>
              <a:t>ENGAGE: Activate Prior Knowledge</a:t>
            </a:r>
            <a:endParaRPr sz="1908"/>
          </a:p>
          <a:p>
            <a:pPr indent="0" lvl="0" marL="0" rtl="0" algn="l">
              <a:lnSpc>
                <a:spcPct val="100000"/>
              </a:lnSpc>
              <a:spcBef>
                <a:spcPts val="0"/>
              </a:spcBef>
              <a:spcAft>
                <a:spcPts val="0"/>
              </a:spcAft>
              <a:buNone/>
            </a:pPr>
            <a:r>
              <a:t/>
            </a:r>
            <a:endParaRPr sz="1108"/>
          </a:p>
          <a:p>
            <a:pPr indent="0" lvl="0" marL="0" rtl="0" algn="l">
              <a:lnSpc>
                <a:spcPct val="100000"/>
              </a:lnSpc>
              <a:spcBef>
                <a:spcPts val="0"/>
              </a:spcBef>
              <a:spcAft>
                <a:spcPts val="0"/>
              </a:spcAft>
              <a:buNone/>
            </a:pPr>
            <a:r>
              <a:rPr i="1" lang="en" sz="1908">
                <a:solidFill>
                  <a:schemeClr val="hlink"/>
                </a:solidFill>
              </a:rPr>
              <a:t>INSTRUCTIONS: </a:t>
            </a:r>
            <a:endParaRPr i="1" sz="1908">
              <a:solidFill>
                <a:schemeClr val="hlink"/>
              </a:solidFill>
            </a:endParaRPr>
          </a:p>
          <a:p>
            <a:pPr indent="-349765" lvl="0" marL="457200" rtl="0" algn="l">
              <a:lnSpc>
                <a:spcPct val="100000"/>
              </a:lnSpc>
              <a:spcBef>
                <a:spcPts val="0"/>
              </a:spcBef>
              <a:spcAft>
                <a:spcPts val="0"/>
              </a:spcAft>
              <a:buClr>
                <a:schemeClr val="hlink"/>
              </a:buClr>
              <a:buSzPts val="1908"/>
              <a:buChar char="●"/>
            </a:pPr>
            <a:r>
              <a:rPr lang="en" sz="1908">
                <a:solidFill>
                  <a:schemeClr val="hlink"/>
                </a:solidFill>
              </a:rPr>
              <a:t>In this session, we will explore SEL in four key settings: the classroom, school, family, and community. Brainstorm your ideas or examples of integrating SEL across each key setting. </a:t>
            </a:r>
            <a:endParaRPr sz="1908">
              <a:solidFill>
                <a:schemeClr val="hlink"/>
              </a:solidFill>
            </a:endParaRPr>
          </a:p>
          <a:p>
            <a:pPr indent="-349765" lvl="0" marL="457200" rtl="0" algn="l">
              <a:lnSpc>
                <a:spcPct val="100000"/>
              </a:lnSpc>
              <a:spcBef>
                <a:spcPts val="0"/>
              </a:spcBef>
              <a:spcAft>
                <a:spcPts val="0"/>
              </a:spcAft>
              <a:buClr>
                <a:schemeClr val="hlink"/>
              </a:buClr>
              <a:buSzPts val="1908"/>
              <a:buChar char="●"/>
            </a:pPr>
            <a:r>
              <a:rPr lang="en" sz="1908">
                <a:solidFill>
                  <a:schemeClr val="hlink"/>
                </a:solidFill>
                <a:highlight>
                  <a:schemeClr val="lt1"/>
                </a:highlight>
              </a:rPr>
              <a:t>Tip: </a:t>
            </a:r>
            <a:r>
              <a:rPr lang="en" sz="1908">
                <a:solidFill>
                  <a:schemeClr val="hlink"/>
                </a:solidFill>
              </a:rPr>
              <a:t>As TALE scholars, we know that these settings can be physical or virtual. Be sure to include TALE ideas or examples. </a:t>
            </a:r>
            <a:endParaRPr sz="1908">
              <a:solidFill>
                <a:schemeClr val="hlink"/>
              </a:solidFill>
            </a:endParaRPr>
          </a:p>
          <a:p>
            <a:pPr indent="-349765" lvl="0" marL="457200" rtl="0" algn="l">
              <a:lnSpc>
                <a:spcPct val="100000"/>
              </a:lnSpc>
              <a:spcBef>
                <a:spcPts val="0"/>
              </a:spcBef>
              <a:spcAft>
                <a:spcPts val="0"/>
              </a:spcAft>
              <a:buClr>
                <a:schemeClr val="hlink"/>
              </a:buClr>
              <a:buSzPts val="1908"/>
              <a:buChar char="●"/>
            </a:pPr>
            <a:r>
              <a:rPr lang="en" sz="1908">
                <a:solidFill>
                  <a:schemeClr val="hlink"/>
                </a:solidFill>
              </a:rPr>
              <a:t>Examples are provided below, which you can delete to create space. </a:t>
            </a:r>
            <a:endParaRPr>
              <a:solidFill>
                <a:schemeClr val="hlink"/>
              </a:solidFill>
            </a:endParaRPr>
          </a:p>
        </p:txBody>
      </p:sp>
      <p:sp>
        <p:nvSpPr>
          <p:cNvPr id="944" name="Google Shape;944;p3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5" name="Google Shape;945;p3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6" name="Google Shape;946;p3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7" name="Google Shape;947;p3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8" name="Google Shape;948;p3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9" name="Google Shape;949;p3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0" name="Google Shape;950;p3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1" name="Google Shape;951;p3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2" name="Google Shape;952;p3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3" name="Google Shape;953;p3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4" name="Google Shape;954;p3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5" name="Google Shape;955;p3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956" name="Google Shape;956;p38"/>
          <p:cNvGraphicFramePr/>
          <p:nvPr/>
        </p:nvGraphicFramePr>
        <p:xfrm>
          <a:off x="201350" y="4836775"/>
          <a:ext cx="3000000" cy="3000000"/>
        </p:xfrm>
        <a:graphic>
          <a:graphicData uri="http://schemas.openxmlformats.org/drawingml/2006/table">
            <a:tbl>
              <a:tblPr>
                <a:noFill/>
                <a:tableStyleId>{F60045E7-4C93-4C04-B42A-4A521509F03D}</a:tableStyleId>
              </a:tblPr>
              <a:tblGrid>
                <a:gridCol w="1656400"/>
                <a:gridCol w="5229450"/>
              </a:tblGrid>
              <a:tr h="740800">
                <a:tc>
                  <a:txBody>
                    <a:bodyPr/>
                    <a:lstStyle/>
                    <a:p>
                      <a:pPr indent="0" lvl="0" marL="0" rtl="0" algn="ctr">
                        <a:spcBef>
                          <a:spcPts val="0"/>
                        </a:spcBef>
                        <a:spcAft>
                          <a:spcPts val="0"/>
                        </a:spcAft>
                        <a:buNone/>
                      </a:pPr>
                      <a:r>
                        <a:rPr b="1" lang="en" sz="1700">
                          <a:latin typeface="Poppins"/>
                          <a:ea typeface="Poppins"/>
                          <a:cs typeface="Poppins"/>
                          <a:sym typeface="Poppins"/>
                        </a:rPr>
                        <a:t>Key Setting</a:t>
                      </a:r>
                      <a:endParaRPr b="1" sz="17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700">
                          <a:latin typeface="Poppins"/>
                          <a:ea typeface="Poppins"/>
                          <a:cs typeface="Poppins"/>
                          <a:sym typeface="Poppins"/>
                        </a:rPr>
                        <a:t>TALE Ideas or Examples of Integrating SEL in Key Setting </a:t>
                      </a:r>
                      <a:endParaRPr b="1" sz="17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r>
              <a:tr h="1011075">
                <a:tc>
                  <a:txBody>
                    <a:bodyPr/>
                    <a:lstStyle/>
                    <a:p>
                      <a:pPr indent="0" lvl="0" marL="0" rtl="0" algn="l">
                        <a:spcBef>
                          <a:spcPts val="0"/>
                        </a:spcBef>
                        <a:spcAft>
                          <a:spcPts val="0"/>
                        </a:spcAft>
                        <a:buNone/>
                      </a:pPr>
                      <a:r>
                        <a:rPr b="1" lang="en" sz="1700">
                          <a:latin typeface="Poppins"/>
                          <a:ea typeface="Poppins"/>
                          <a:cs typeface="Poppins"/>
                          <a:sym typeface="Poppins"/>
                        </a:rPr>
                        <a:t>Classroom</a:t>
                      </a:r>
                      <a:endParaRPr b="1" sz="17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700">
                          <a:solidFill>
                            <a:srgbClr val="980000"/>
                          </a:solidFill>
                          <a:latin typeface="Poppins"/>
                          <a:ea typeface="Poppins"/>
                          <a:cs typeface="Poppins"/>
                          <a:sym typeface="Poppins"/>
                        </a:rPr>
                        <a:t>Example: Teaching relationship skills through project-based learning completed in groups that work in a hybrid format</a:t>
                      </a:r>
                      <a:endParaRPr sz="1700">
                        <a:solidFill>
                          <a:srgbClr val="980000"/>
                        </a:solidFill>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740800">
                <a:tc>
                  <a:txBody>
                    <a:bodyPr/>
                    <a:lstStyle/>
                    <a:p>
                      <a:pPr indent="0" lvl="0" marL="0" rtl="0" algn="l">
                        <a:spcBef>
                          <a:spcPts val="0"/>
                        </a:spcBef>
                        <a:spcAft>
                          <a:spcPts val="0"/>
                        </a:spcAft>
                        <a:buNone/>
                      </a:pPr>
                      <a:r>
                        <a:rPr b="1" lang="en" sz="1700">
                          <a:latin typeface="Poppins"/>
                          <a:ea typeface="Poppins"/>
                          <a:cs typeface="Poppins"/>
                          <a:sym typeface="Poppins"/>
                        </a:rPr>
                        <a:t>School</a:t>
                      </a:r>
                      <a:endParaRPr b="1" sz="17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700">
                          <a:solidFill>
                            <a:srgbClr val="980000"/>
                          </a:solidFill>
                          <a:latin typeface="Poppins"/>
                          <a:ea typeface="Poppins"/>
                          <a:cs typeface="Poppins"/>
                          <a:sym typeface="Poppins"/>
                        </a:rPr>
                        <a:t>Example: Align my SEL goals with my school’s SEL goals</a:t>
                      </a:r>
                      <a:endParaRPr b="1" sz="17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281375">
                <a:tc>
                  <a:txBody>
                    <a:bodyPr/>
                    <a:lstStyle/>
                    <a:p>
                      <a:pPr indent="0" lvl="0" marL="0" rtl="0" algn="l">
                        <a:spcBef>
                          <a:spcPts val="0"/>
                        </a:spcBef>
                        <a:spcAft>
                          <a:spcPts val="0"/>
                        </a:spcAft>
                        <a:buNone/>
                      </a:pPr>
                      <a:r>
                        <a:rPr b="1" lang="en" sz="1700">
                          <a:latin typeface="Poppins"/>
                          <a:ea typeface="Poppins"/>
                          <a:cs typeface="Poppins"/>
                          <a:sym typeface="Poppins"/>
                        </a:rPr>
                        <a:t>Families</a:t>
                      </a:r>
                      <a:endParaRPr b="1" sz="17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700">
                          <a:solidFill>
                            <a:srgbClr val="980000"/>
                          </a:solidFill>
                          <a:latin typeface="Poppins"/>
                          <a:ea typeface="Poppins"/>
                          <a:cs typeface="Poppins"/>
                          <a:sym typeface="Poppins"/>
                        </a:rPr>
                        <a:t>Example: Create a Google Doc for families with regular updates on the SEL competencies covered to date and what’s next for students’ learning</a:t>
                      </a:r>
                      <a:endParaRPr b="1" sz="17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011075">
                <a:tc>
                  <a:txBody>
                    <a:bodyPr/>
                    <a:lstStyle/>
                    <a:p>
                      <a:pPr indent="0" lvl="0" marL="0" rtl="0" algn="l">
                        <a:spcBef>
                          <a:spcPts val="0"/>
                        </a:spcBef>
                        <a:spcAft>
                          <a:spcPts val="0"/>
                        </a:spcAft>
                        <a:buNone/>
                      </a:pPr>
                      <a:r>
                        <a:rPr b="1" lang="en" sz="1700">
                          <a:latin typeface="Poppins"/>
                          <a:ea typeface="Poppins"/>
                          <a:cs typeface="Poppins"/>
                          <a:sym typeface="Poppins"/>
                        </a:rPr>
                        <a:t>Communities</a:t>
                      </a:r>
                      <a:endParaRPr b="1" sz="17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700">
                          <a:solidFill>
                            <a:srgbClr val="980000"/>
                          </a:solidFill>
                          <a:latin typeface="Poppins"/>
                          <a:ea typeface="Poppins"/>
                          <a:cs typeface="Poppins"/>
                          <a:sym typeface="Poppins"/>
                        </a:rPr>
                        <a:t>Example: Schedule Zoom interviews between students and career professionals focused on SEL skills used on the job</a:t>
                      </a:r>
                      <a:endParaRPr b="1" sz="17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246" name="Google Shape;246;p21"/>
          <p:cNvSpPr txBox="1"/>
          <p:nvPr>
            <p:ph idx="1" type="body"/>
          </p:nvPr>
        </p:nvSpPr>
        <p:spPr>
          <a:xfrm>
            <a:off x="374550" y="1131925"/>
            <a:ext cx="6514500" cy="84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Welcome to your Digital Workbook!</a:t>
            </a:r>
            <a:endParaRPr b="1"/>
          </a:p>
          <a:p>
            <a:pPr indent="0" lvl="0" marL="0" rtl="0" algn="l">
              <a:spcBef>
                <a:spcPts val="0"/>
              </a:spcBef>
              <a:spcAft>
                <a:spcPts val="0"/>
              </a:spcAft>
              <a:buNone/>
            </a:pPr>
            <a:r>
              <a:t/>
            </a:r>
            <a:endParaRPr sz="1300"/>
          </a:p>
          <a:p>
            <a:pPr indent="0" lvl="0" marL="0" rtl="0" algn="l">
              <a:spcBef>
                <a:spcPts val="0"/>
              </a:spcBef>
              <a:spcAft>
                <a:spcPts val="0"/>
              </a:spcAft>
              <a:buNone/>
            </a:pPr>
            <a:r>
              <a:rPr lang="en"/>
              <a:t>This digital </a:t>
            </a:r>
            <a:r>
              <a:rPr lang="en"/>
              <a:t>workbook</a:t>
            </a:r>
            <a:r>
              <a:rPr lang="en"/>
              <a:t> is your place to complete the activities for </a:t>
            </a:r>
            <a:r>
              <a:rPr lang="en"/>
              <a:t>Module 6: </a:t>
            </a:r>
            <a:r>
              <a:rPr lang="en"/>
              <a:t>Social Emotional Learning Across Learning Environments. This workbook is a living document </a:t>
            </a:r>
            <a:r>
              <a:rPr i="1" lang="en"/>
              <a:t>for your own personal use and learning.</a:t>
            </a:r>
            <a:r>
              <a:rPr lang="en"/>
              <a:t> Your notes and your work within this resource are visible only to you.</a:t>
            </a:r>
            <a:endParaRPr/>
          </a:p>
          <a:p>
            <a:pPr indent="0" lvl="0" marL="0" rtl="0" algn="l">
              <a:spcBef>
                <a:spcPts val="0"/>
              </a:spcBef>
              <a:spcAft>
                <a:spcPts val="0"/>
              </a:spcAft>
              <a:buClr>
                <a:schemeClr val="hlink"/>
              </a:buClr>
              <a:buSzPts val="1100"/>
              <a:buFont typeface="Arial"/>
              <a:buNone/>
            </a:pPr>
            <a:r>
              <a:t/>
            </a:r>
            <a:endParaRPr sz="1300"/>
          </a:p>
          <a:p>
            <a:pPr indent="0" lvl="0" marL="0" rtl="0" algn="l">
              <a:spcBef>
                <a:spcPts val="0"/>
              </a:spcBef>
              <a:spcAft>
                <a:spcPts val="0"/>
              </a:spcAft>
              <a:buClr>
                <a:schemeClr val="hlink"/>
              </a:buClr>
              <a:buSzPts val="1100"/>
              <a:buFont typeface="Arial"/>
              <a:buNone/>
            </a:pPr>
            <a:r>
              <a:rPr lang="en"/>
              <a:t>If using Google Slides your changes will update automatically. If you choose to convert to PPT remember to save your work! </a:t>
            </a:r>
            <a:endParaRPr/>
          </a:p>
          <a:p>
            <a:pPr indent="0" lvl="0" marL="0" rtl="0" algn="l">
              <a:spcBef>
                <a:spcPts val="0"/>
              </a:spcBef>
              <a:spcAft>
                <a:spcPts val="0"/>
              </a:spcAft>
              <a:buClr>
                <a:schemeClr val="hlink"/>
              </a:buClr>
              <a:buSzPts val="1100"/>
              <a:buFont typeface="Arial"/>
              <a:buNone/>
            </a:pPr>
            <a:r>
              <a:t/>
            </a:r>
            <a:endParaRPr sz="1300"/>
          </a:p>
          <a:p>
            <a:pPr indent="0" lvl="0" marL="0" rtl="0" algn="l">
              <a:spcBef>
                <a:spcPts val="0"/>
              </a:spcBef>
              <a:spcAft>
                <a:spcPts val="0"/>
              </a:spcAft>
              <a:buClr>
                <a:schemeClr val="hlink"/>
              </a:buClr>
              <a:buSzPts val="1100"/>
              <a:buFont typeface="Arial"/>
              <a:buNone/>
            </a:pPr>
            <a:r>
              <a:rPr lang="en"/>
              <a:t>This module has a total of 8 sessions. As you complete each session within the TALE Academy, you will return to and use this digital workbook to complete the activities assigned to you. </a:t>
            </a:r>
            <a:endParaRPr/>
          </a:p>
          <a:p>
            <a:pPr indent="0" lvl="0" marL="0" rtl="0" algn="l">
              <a:spcBef>
                <a:spcPts val="0"/>
              </a:spcBef>
              <a:spcAft>
                <a:spcPts val="0"/>
              </a:spcAft>
              <a:buClr>
                <a:schemeClr val="hlink"/>
              </a:buClr>
              <a:buSzPts val="1100"/>
              <a:buFont typeface="Arial"/>
              <a:buNone/>
            </a:pPr>
            <a:r>
              <a:t/>
            </a:r>
            <a:endParaRPr sz="1300"/>
          </a:p>
          <a:p>
            <a:pPr indent="0" lvl="0" marL="0" rtl="0" algn="l">
              <a:spcBef>
                <a:spcPts val="0"/>
              </a:spcBef>
              <a:spcAft>
                <a:spcPts val="0"/>
              </a:spcAft>
              <a:buClr>
                <a:schemeClr val="hlink"/>
              </a:buClr>
              <a:buSzPts val="1100"/>
              <a:buFont typeface="Arial"/>
              <a:buNone/>
            </a:pPr>
            <a:r>
              <a:rPr lang="en"/>
              <a:t>Advance to the next page to learn some tips for using this workbook. </a:t>
            </a:r>
            <a:endParaRPr/>
          </a:p>
          <a:p>
            <a:pPr indent="0" lvl="0" marL="0" rtl="0" algn="l">
              <a:spcBef>
                <a:spcPts val="0"/>
              </a:spcBef>
              <a:spcAft>
                <a:spcPts val="0"/>
              </a:spcAft>
              <a:buClr>
                <a:schemeClr val="hlink"/>
              </a:buClr>
              <a:buSzPts val="1100"/>
              <a:buFont typeface="Arial"/>
              <a:buNone/>
            </a:pPr>
            <a:r>
              <a:t/>
            </a:r>
            <a:endParaRPr sz="1300"/>
          </a:p>
          <a:p>
            <a:pPr indent="0" lvl="0" marL="0" rtl="0" algn="l">
              <a:spcBef>
                <a:spcPts val="0"/>
              </a:spcBef>
              <a:spcAft>
                <a:spcPts val="0"/>
              </a:spcAft>
              <a:buClr>
                <a:schemeClr val="hlink"/>
              </a:buClr>
              <a:buSzPts val="1100"/>
              <a:buFont typeface="Arial"/>
              <a:buNone/>
            </a:pPr>
            <a:r>
              <a:rPr lang="en"/>
              <a:t>Enjoy the learning journey!</a:t>
            </a:r>
            <a:endParaRPr/>
          </a:p>
          <a:p>
            <a:pPr indent="0" lvl="0" marL="0" rtl="0" algn="l">
              <a:spcBef>
                <a:spcPts val="0"/>
              </a:spcBef>
              <a:spcAft>
                <a:spcPts val="0"/>
              </a:spcAft>
              <a:buNone/>
            </a:pPr>
            <a:r>
              <a:t/>
            </a:r>
            <a:endParaRPr sz="2150"/>
          </a:p>
        </p:txBody>
      </p:sp>
      <p:sp>
        <p:nvSpPr>
          <p:cNvPr id="247" name="Google Shape;247;p2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8" name="Google Shape;248;p2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 name="Google Shape;249;p2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0" name="Google Shape;250;p2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1" name="Google Shape;251;p2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2" name="Google Shape;252;p2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3" name="Google Shape;253;p2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4" name="Google Shape;254;p2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5" name="Google Shape;255;p2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6" name="Google Shape;256;p2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7" name="Google Shape;257;p2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8" name="Google Shape;258;p2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39"/>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6.2.2 -</a:t>
            </a:r>
            <a:r>
              <a:rPr lang="en" sz="3600"/>
              <a:t> SEL Bingo</a:t>
            </a:r>
            <a:endParaRPr sz="3600"/>
          </a:p>
        </p:txBody>
      </p:sp>
      <p:sp>
        <p:nvSpPr>
          <p:cNvPr id="962" name="Google Shape;962;p39"/>
          <p:cNvSpPr txBox="1"/>
          <p:nvPr>
            <p:ph idx="1" type="body"/>
          </p:nvPr>
        </p:nvSpPr>
        <p:spPr>
          <a:xfrm>
            <a:off x="374550" y="1118875"/>
            <a:ext cx="6514500" cy="475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ESTABLISH: Reflection for Action</a:t>
            </a:r>
            <a:endParaRPr b="1"/>
          </a:p>
          <a:p>
            <a:pPr indent="0" lvl="0" marL="0" rtl="0" algn="l">
              <a:lnSpc>
                <a:spcPct val="115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Using the Bingo “card” on the next page, for each of the CASEL 5 SEL competencies, brainstorm a TALE activity that integrates SEL in one of the four key settings. </a:t>
            </a:r>
            <a:endParaRPr>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Feel free to reuse ideas from Activity 6.2.1, but remember to now align that activity with a specific SEL competency. </a:t>
            </a:r>
            <a:endParaRPr>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How many boxes can you fill in with ideas? </a:t>
            </a:r>
            <a:endParaRPr sz="1700">
              <a:solidFill>
                <a:schemeClr val="hlink"/>
              </a:solidFill>
            </a:endParaRPr>
          </a:p>
        </p:txBody>
      </p:sp>
      <p:sp>
        <p:nvSpPr>
          <p:cNvPr id="963" name="Google Shape;963;p3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964" name="Google Shape;964;p3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5" name="Google Shape;965;p3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6" name="Google Shape;966;p3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7" name="Google Shape;967;p3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8" name="Google Shape;968;p3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9" name="Google Shape;969;p3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0" name="Google Shape;970;p3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1" name="Google Shape;971;p3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2" name="Google Shape;972;p3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3" name="Google Shape;973;p3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4" name="Google Shape;974;p3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5" name="Google Shape;975;p3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40"/>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6.2.2 -</a:t>
            </a:r>
            <a:r>
              <a:rPr lang="en" sz="3600"/>
              <a:t> SEL Bingo (Continued)</a:t>
            </a:r>
            <a:endParaRPr sz="3600"/>
          </a:p>
        </p:txBody>
      </p:sp>
      <p:sp>
        <p:nvSpPr>
          <p:cNvPr id="981" name="Google Shape;981;p4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2" name="Google Shape;982;p4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3" name="Google Shape;983;p4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4" name="Google Shape;984;p4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5" name="Google Shape;985;p40">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6" name="Google Shape;986;p40">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7" name="Google Shape;987;p40">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8" name="Google Shape;988;p40">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9" name="Google Shape;989;p40">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0" name="Google Shape;990;p40">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1" name="Google Shape;991;p40">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2" name="Google Shape;992;p40">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993" name="Google Shape;993;p40"/>
          <p:cNvGraphicFramePr/>
          <p:nvPr/>
        </p:nvGraphicFramePr>
        <p:xfrm>
          <a:off x="191000" y="1118900"/>
          <a:ext cx="3000000" cy="3000000"/>
        </p:xfrm>
        <a:graphic>
          <a:graphicData uri="http://schemas.openxmlformats.org/drawingml/2006/table">
            <a:tbl>
              <a:tblPr>
                <a:noFill/>
                <a:tableStyleId>{F60045E7-4C93-4C04-B42A-4A521509F03D}</a:tableStyleId>
              </a:tblPr>
              <a:tblGrid>
                <a:gridCol w="1603375"/>
                <a:gridCol w="1190050"/>
                <a:gridCol w="1396700"/>
                <a:gridCol w="1369525"/>
                <a:gridCol w="1423925"/>
              </a:tblGrid>
              <a:tr h="561825">
                <a:tc>
                  <a:txBody>
                    <a:bodyPr/>
                    <a:lstStyle/>
                    <a:p>
                      <a:pPr indent="0" lvl="0" marL="0" rtl="0" algn="ctr">
                        <a:spcBef>
                          <a:spcPts val="0"/>
                        </a:spcBef>
                        <a:spcAft>
                          <a:spcPts val="0"/>
                        </a:spcAft>
                        <a:buNone/>
                      </a:pPr>
                      <a:r>
                        <a:rPr b="1" lang="en" sz="2900">
                          <a:solidFill>
                            <a:srgbClr val="252525"/>
                          </a:solidFill>
                          <a:latin typeface="Poppins"/>
                          <a:ea typeface="Poppins"/>
                          <a:cs typeface="Poppins"/>
                          <a:sym typeface="Poppins"/>
                        </a:rPr>
                        <a:t>BINGO!</a:t>
                      </a:r>
                      <a:endParaRPr b="1" sz="2900">
                        <a:solidFill>
                          <a:srgbClr val="252525"/>
                        </a:solidFill>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FFFFF">
                        <a:alpha val="0"/>
                      </a:srgbClr>
                    </a:solidFill>
                  </a:tcPr>
                </a:tc>
                <a:tc>
                  <a:txBody>
                    <a:bodyPr/>
                    <a:lstStyle/>
                    <a:p>
                      <a:pPr indent="0" lvl="0" marL="0" rtl="0" algn="ctr">
                        <a:spcBef>
                          <a:spcPts val="0"/>
                        </a:spcBef>
                        <a:spcAft>
                          <a:spcPts val="0"/>
                        </a:spcAft>
                        <a:buNone/>
                      </a:pPr>
                      <a:r>
                        <a:rPr b="1" lang="en">
                          <a:latin typeface="Poppins"/>
                          <a:ea typeface="Poppins"/>
                          <a:cs typeface="Poppins"/>
                          <a:sym typeface="Poppins"/>
                        </a:rPr>
                        <a:t>Classroom</a:t>
                      </a:r>
                      <a:endParaRPr b="1">
                        <a:latin typeface="Poppins"/>
                        <a:ea typeface="Poppins"/>
                        <a:cs typeface="Poppins"/>
                        <a:sym typeface="Poppins"/>
                      </a:endParaRPr>
                    </a:p>
                  </a:txBody>
                  <a:tcPr marT="63500" marB="63500" marR="63500" marL="635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latin typeface="Poppins"/>
                          <a:ea typeface="Poppins"/>
                          <a:cs typeface="Poppins"/>
                          <a:sym typeface="Poppins"/>
                        </a:rPr>
                        <a:t>School</a:t>
                      </a:r>
                      <a:endParaRPr b="1">
                        <a:latin typeface="Poppins"/>
                        <a:ea typeface="Poppins"/>
                        <a:cs typeface="Poppins"/>
                        <a:sym typeface="Poppins"/>
                      </a:endParaRPr>
                    </a:p>
                  </a:txBody>
                  <a:tcPr marT="63500" marB="63500" marR="63500" marL="635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latin typeface="Poppins"/>
                          <a:ea typeface="Poppins"/>
                          <a:cs typeface="Poppins"/>
                          <a:sym typeface="Poppins"/>
                        </a:rPr>
                        <a:t>Families</a:t>
                      </a:r>
                      <a:endParaRPr b="1">
                        <a:latin typeface="Poppins"/>
                        <a:ea typeface="Poppins"/>
                        <a:cs typeface="Poppins"/>
                        <a:sym typeface="Poppins"/>
                      </a:endParaRPr>
                    </a:p>
                  </a:txBody>
                  <a:tcPr marT="63500" marB="63500" marR="63500" marL="635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latin typeface="Poppins"/>
                          <a:ea typeface="Poppins"/>
                          <a:cs typeface="Poppins"/>
                          <a:sym typeface="Poppins"/>
                        </a:rPr>
                        <a:t>Communities</a:t>
                      </a:r>
                      <a:endParaRPr b="1">
                        <a:latin typeface="Poppins"/>
                        <a:ea typeface="Poppins"/>
                        <a:cs typeface="Poppins"/>
                        <a:sym typeface="Poppins"/>
                      </a:endParaRPr>
                    </a:p>
                  </a:txBody>
                  <a:tcPr marT="63500" marB="63500" marR="63500" marL="635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r>
              <a:tr h="1317875">
                <a:tc>
                  <a:txBody>
                    <a:bodyPr/>
                    <a:lstStyle/>
                    <a:p>
                      <a:pPr indent="0" lvl="0" marL="0" rtl="0" algn="ctr">
                        <a:spcBef>
                          <a:spcPts val="0"/>
                        </a:spcBef>
                        <a:spcAft>
                          <a:spcPts val="0"/>
                        </a:spcAft>
                        <a:buNone/>
                      </a:pPr>
                      <a:r>
                        <a:rPr b="1" lang="en" sz="1600">
                          <a:latin typeface="Poppins"/>
                          <a:ea typeface="Poppins"/>
                          <a:cs typeface="Poppins"/>
                          <a:sym typeface="Poppins"/>
                        </a:rPr>
                        <a:t>Self-</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Awareness</a:t>
                      </a:r>
                      <a:endParaRPr b="1" sz="1600">
                        <a:latin typeface="Poppins"/>
                        <a:ea typeface="Poppins"/>
                        <a:cs typeface="Poppins"/>
                        <a:sym typeface="Poppins"/>
                      </a:endParaRPr>
                    </a:p>
                  </a:txBody>
                  <a:tcPr marT="63500" marB="63500" marR="63500" marL="635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2070950">
                <a:tc>
                  <a:txBody>
                    <a:bodyPr/>
                    <a:lstStyle/>
                    <a:p>
                      <a:pPr indent="0" lvl="0" marL="0" rtl="0" algn="ctr">
                        <a:spcBef>
                          <a:spcPts val="0"/>
                        </a:spcBef>
                        <a:spcAft>
                          <a:spcPts val="0"/>
                        </a:spcAft>
                        <a:buNone/>
                      </a:pPr>
                      <a:r>
                        <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Self-</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Management</a:t>
                      </a:r>
                      <a:endParaRPr b="1" sz="1600">
                        <a:latin typeface="Poppins"/>
                        <a:ea typeface="Poppins"/>
                        <a:cs typeface="Poppins"/>
                        <a:sym typeface="Poppins"/>
                      </a:endParaRPr>
                    </a:p>
                  </a:txBody>
                  <a:tcPr marT="63500" marB="63500" marR="63500" marL="635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a:highlight>
                            <a:schemeClr val="lt1"/>
                          </a:highlight>
                          <a:latin typeface="Poppins"/>
                          <a:ea typeface="Poppins"/>
                          <a:cs typeface="Poppins"/>
                          <a:sym typeface="Poppins"/>
                        </a:rPr>
                        <a:t>FREE!</a:t>
                      </a:r>
                      <a:endParaRPr b="1">
                        <a:highlight>
                          <a:schemeClr val="lt1"/>
                        </a:highlight>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Create a virtual meeting background of school’s positive behavior expectations</a:t>
                      </a:r>
                      <a:endParaRPr>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382400">
                <a:tc>
                  <a:txBody>
                    <a:bodyPr/>
                    <a:lstStyle/>
                    <a:p>
                      <a:pPr indent="0" lvl="0" marL="0" rtl="0" algn="ctr">
                        <a:spcBef>
                          <a:spcPts val="0"/>
                        </a:spcBef>
                        <a:spcAft>
                          <a:spcPts val="0"/>
                        </a:spcAft>
                        <a:buNone/>
                      </a:pPr>
                      <a:r>
                        <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Social </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Awareness</a:t>
                      </a:r>
                      <a:endParaRPr b="1" sz="1600">
                        <a:latin typeface="Poppins"/>
                        <a:ea typeface="Poppins"/>
                        <a:cs typeface="Poppins"/>
                        <a:sym typeface="Poppins"/>
                      </a:endParaRPr>
                    </a:p>
                  </a:txBody>
                  <a:tcPr marT="63500" marB="63500" marR="63500" marL="635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403925">
                <a:tc>
                  <a:txBody>
                    <a:bodyPr/>
                    <a:lstStyle/>
                    <a:p>
                      <a:pPr indent="0" lvl="0" marL="0" rtl="0" algn="ctr">
                        <a:spcBef>
                          <a:spcPts val="0"/>
                        </a:spcBef>
                        <a:spcAft>
                          <a:spcPts val="0"/>
                        </a:spcAft>
                        <a:buNone/>
                      </a:pPr>
                      <a:r>
                        <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Relationship</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Skills</a:t>
                      </a:r>
                      <a:endParaRPr b="1" sz="1600">
                        <a:latin typeface="Poppins"/>
                        <a:ea typeface="Poppins"/>
                        <a:cs typeface="Poppins"/>
                        <a:sym typeface="Poppins"/>
                      </a:endParaRPr>
                    </a:p>
                  </a:txBody>
                  <a:tcPr marT="63500" marB="63500" marR="63500" marL="635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769400">
                <a:tc>
                  <a:txBody>
                    <a:bodyPr/>
                    <a:lstStyle/>
                    <a:p>
                      <a:pPr indent="0" lvl="0" marL="0" rtl="0" algn="ctr">
                        <a:spcBef>
                          <a:spcPts val="0"/>
                        </a:spcBef>
                        <a:spcAft>
                          <a:spcPts val="0"/>
                        </a:spcAft>
                        <a:buNone/>
                      </a:pPr>
                      <a:r>
                        <a:rPr b="1" lang="en" sz="1600">
                          <a:latin typeface="Poppins"/>
                          <a:ea typeface="Poppins"/>
                          <a:cs typeface="Poppins"/>
                          <a:sym typeface="Poppins"/>
                        </a:rPr>
                        <a:t>Responsible </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Decision-</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Making</a:t>
                      </a:r>
                      <a:endParaRPr b="1" sz="1600">
                        <a:latin typeface="Poppins"/>
                        <a:ea typeface="Poppins"/>
                        <a:cs typeface="Poppins"/>
                        <a:sym typeface="Poppins"/>
                      </a:endParaRPr>
                    </a:p>
                  </a:txBody>
                  <a:tcPr marT="63500" marB="63500" marR="63500" marL="635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a:highlight>
                            <a:schemeClr val="lt1"/>
                          </a:highlight>
                          <a:latin typeface="Poppins"/>
                          <a:ea typeface="Poppins"/>
                          <a:cs typeface="Poppins"/>
                          <a:sym typeface="Poppins"/>
                        </a:rPr>
                        <a:t>FREE!</a:t>
                      </a:r>
                      <a:endParaRPr b="1">
                        <a:highlight>
                          <a:schemeClr val="lt1"/>
                        </a:highlight>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Develop a virtual </a:t>
                      </a:r>
                      <a:r>
                        <a:rPr lang="en" u="sng">
                          <a:solidFill>
                            <a:srgbClr val="1155CC"/>
                          </a:solidFill>
                          <a:latin typeface="Poppins"/>
                          <a:ea typeface="Poppins"/>
                          <a:cs typeface="Poppins"/>
                          <a:sym typeface="Poppins"/>
                          <a:hlinkClick r:id="rId13">
                            <a:extLst>
                              <a:ext uri="{A12FA001-AC4F-418D-AE19-62706E023703}">
                                <ahyp:hlinkClr val="tx"/>
                              </a:ext>
                            </a:extLst>
                          </a:hlinkClick>
                        </a:rPr>
                        <a:t>World Cafe</a:t>
                      </a:r>
                      <a:r>
                        <a:rPr lang="en">
                          <a:latin typeface="Poppins"/>
                          <a:ea typeface="Poppins"/>
                          <a:cs typeface="Poppins"/>
                          <a:sym typeface="Poppins"/>
                        </a:rPr>
                        <a:t> series for adults and youth to attend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41"/>
          <p:cNvSpPr txBox="1"/>
          <p:nvPr>
            <p:ph type="title"/>
          </p:nvPr>
        </p:nvSpPr>
        <p:spPr>
          <a:xfrm>
            <a:off x="374550" y="322825"/>
            <a:ext cx="5797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6.2.3 -</a:t>
            </a:r>
            <a:r>
              <a:rPr lang="en"/>
              <a:t> Communicate About SEL</a:t>
            </a:r>
            <a:endParaRPr/>
          </a:p>
          <a:p>
            <a:pPr indent="0" lvl="0" marL="0" rtl="0" algn="l">
              <a:spcBef>
                <a:spcPts val="0"/>
              </a:spcBef>
              <a:spcAft>
                <a:spcPts val="0"/>
              </a:spcAft>
              <a:buNone/>
            </a:pPr>
            <a:r>
              <a:t/>
            </a:r>
            <a:endParaRPr/>
          </a:p>
        </p:txBody>
      </p:sp>
      <p:sp>
        <p:nvSpPr>
          <p:cNvPr id="999" name="Google Shape;999;p41"/>
          <p:cNvSpPr txBox="1"/>
          <p:nvPr>
            <p:ph idx="1" type="body"/>
          </p:nvPr>
        </p:nvSpPr>
        <p:spPr>
          <a:xfrm>
            <a:off x="374550" y="1564250"/>
            <a:ext cx="6514500" cy="4626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Develop an outreach to families (video, letter, presentation, post, etc.) introducing some of the SEL activities you will be incorporating into your classroom this year. Explain the purpose of SEL, why it’s important, how it will support your academic instruction, and how families can expect to see SEL instruction occur across your relevant learning environments.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Remember that good two-way communication provides a way for families to respond, give feedback, or ask questions.</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If you teach multilingual students, make sure to have translated versions available of your communication.</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000" name="Google Shape;1000;p41"/>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001" name="Google Shape;1001;p41">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2" name="Google Shape;1002;p41">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3" name="Google Shape;1003;p4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4" name="Google Shape;1004;p4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5" name="Google Shape;1005;p41">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6" name="Google Shape;1006;p41">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7" name="Google Shape;1007;p41">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8" name="Google Shape;1008;p41">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9" name="Google Shape;1009;p41">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0" name="Google Shape;1010;p41">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1" name="Google Shape;1011;p41">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2" name="Google Shape;1012;p41">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3" name="Google Shape;1013;p41"/>
          <p:cNvSpPr/>
          <p:nvPr/>
        </p:nvSpPr>
        <p:spPr>
          <a:xfrm>
            <a:off x="391575" y="6265075"/>
            <a:ext cx="6387600" cy="25773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400">
                <a:latin typeface="Caveat"/>
                <a:ea typeface="Caveat"/>
                <a:cs typeface="Caveat"/>
                <a:sym typeface="Caveat"/>
              </a:rPr>
              <a:t>Link to SEL Outreach: </a:t>
            </a:r>
            <a:endParaRPr sz="3400">
              <a:latin typeface="Caveat"/>
              <a:ea typeface="Caveat"/>
              <a:cs typeface="Caveat"/>
              <a:sym typeface="Cave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grpSp>
        <p:nvGrpSpPr>
          <p:cNvPr id="1018" name="Google Shape;1018;p42"/>
          <p:cNvGrpSpPr/>
          <p:nvPr/>
        </p:nvGrpSpPr>
        <p:grpSpPr>
          <a:xfrm>
            <a:off x="224350" y="224350"/>
            <a:ext cx="7116900" cy="9597300"/>
            <a:chOff x="224350" y="224350"/>
            <a:chExt cx="7116900" cy="9597300"/>
          </a:xfrm>
        </p:grpSpPr>
        <p:sp>
          <p:nvSpPr>
            <p:cNvPr id="1019" name="Google Shape;1019;p42"/>
            <p:cNvSpPr/>
            <p:nvPr/>
          </p:nvSpPr>
          <p:spPr>
            <a:xfrm>
              <a:off x="224350" y="224350"/>
              <a:ext cx="6967500" cy="9597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2"/>
            <p:cNvSpPr/>
            <p:nvPr/>
          </p:nvSpPr>
          <p:spPr>
            <a:xfrm rot="5400000">
              <a:off x="6936250" y="3016321"/>
              <a:ext cx="660600" cy="149400"/>
            </a:xfrm>
            <a:prstGeom prst="triangle">
              <a:avLst>
                <a:gd fmla="val 5088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1" name="Google Shape;1021;p42"/>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03</a:t>
            </a:r>
            <a:endParaRPr/>
          </a:p>
        </p:txBody>
      </p:sp>
      <p:cxnSp>
        <p:nvCxnSpPr>
          <p:cNvPr id="1022" name="Google Shape;1022;p42"/>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pic>
        <p:nvPicPr>
          <p:cNvPr id="1023" name="Google Shape;1023;p42">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1024" name="Google Shape;1024;p42"/>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Social Awareness and Relationship-Building</a:t>
            </a:r>
            <a:endParaRPr/>
          </a:p>
        </p:txBody>
      </p:sp>
      <p:sp>
        <p:nvSpPr>
          <p:cNvPr id="1025" name="Google Shape;1025;p42">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6" name="Google Shape;1026;p42">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7" name="Google Shape;1027;p4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8" name="Google Shape;1028;p4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9" name="Google Shape;1029;p42">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0" name="Google Shape;1030;p42">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1" name="Google Shape;1031;p42">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2" name="Google Shape;1032;p42">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3" name="Google Shape;1033;p42">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4" name="Google Shape;1034;p42">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5" name="Google Shape;1035;p42">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6" name="Google Shape;1036;p42">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4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042" name="Google Shape;1042;p43"/>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043" name="Google Shape;1043;p43"/>
          <p:cNvGraphicFramePr/>
          <p:nvPr/>
        </p:nvGraphicFramePr>
        <p:xfrm>
          <a:off x="504825" y="1090700"/>
          <a:ext cx="3000000" cy="3000000"/>
        </p:xfrm>
        <a:graphic>
          <a:graphicData uri="http://schemas.openxmlformats.org/drawingml/2006/table">
            <a:tbl>
              <a:tblPr>
                <a:noFill/>
                <a:tableStyleId>{DC36E646-BA19-49F3-A631-8C6D100191D4}</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r>
              <a:tr h="1450200">
                <a:tc>
                  <a:txBody>
                    <a:bodyPr/>
                    <a:lstStyle/>
                    <a:p>
                      <a:pPr indent="0" lvl="0" marL="0" rtl="0" algn="l">
                        <a:spcBef>
                          <a:spcPts val="0"/>
                        </a:spcBef>
                        <a:spcAft>
                          <a:spcPts val="0"/>
                        </a:spcAft>
                        <a:buNone/>
                      </a:pPr>
                      <a:r>
                        <a:rPr b="1" lang="en" sz="1600">
                          <a:latin typeface="Poppins"/>
                          <a:ea typeface="Poppins"/>
                          <a:cs typeface="Poppins"/>
                          <a:sym typeface="Poppins"/>
                        </a:rPr>
                        <a:t>Community-Building Circle</a:t>
                      </a:r>
                      <a:endParaRPr b="1" sz="16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A restorative practice for whole-group facilitated sharing</a:t>
                      </a:r>
                      <a:endParaRPr sz="16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564475">
                <a:tc>
                  <a:txBody>
                    <a:bodyPr/>
                    <a:lstStyle/>
                    <a:p>
                      <a:pPr indent="0" lvl="0" marL="0" rtl="0" algn="l">
                        <a:spcBef>
                          <a:spcPts val="0"/>
                        </a:spcBef>
                        <a:spcAft>
                          <a:spcPts val="0"/>
                        </a:spcAft>
                        <a:buNone/>
                      </a:pPr>
                      <a:r>
                        <a:rPr b="1" lang="en" sz="1600">
                          <a:latin typeface="Poppins"/>
                          <a:ea typeface="Poppins"/>
                          <a:cs typeface="Poppins"/>
                          <a:sym typeface="Poppins"/>
                        </a:rPr>
                        <a:t>Talking Piece</a:t>
                      </a:r>
                      <a:endParaRPr b="1" sz="16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A handheld item that is passed during community-building circles to signal whose turn it is to speak</a:t>
                      </a:r>
                      <a:endParaRPr sz="16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044" name="Google Shape;1044;p4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5" name="Google Shape;1045;p4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6" name="Google Shape;1046;p4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7" name="Google Shape;1047;p4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8" name="Google Shape;1048;p4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9" name="Google Shape;1049;p4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0" name="Google Shape;1050;p4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1" name="Google Shape;1051;p4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2" name="Google Shape;1052;p4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3" name="Google Shape;1053;p4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4" name="Google Shape;1054;p4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5" name="Google Shape;1055;p4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4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6.3.1 - Classroom Relationships</a:t>
            </a:r>
            <a:endParaRPr/>
          </a:p>
        </p:txBody>
      </p:sp>
      <p:sp>
        <p:nvSpPr>
          <p:cNvPr id="1061" name="Google Shape;1061;p44"/>
          <p:cNvSpPr txBox="1"/>
          <p:nvPr>
            <p:ph idx="1" type="body"/>
          </p:nvPr>
        </p:nvSpPr>
        <p:spPr>
          <a:xfrm>
            <a:off x="374675" y="1184250"/>
            <a:ext cx="6514500" cy="189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Think about two ways you support students to build, strengthen, and maintain their relationships with one another.</a:t>
            </a:r>
            <a:endParaRPr>
              <a:solidFill>
                <a:schemeClr val="hlink"/>
              </a:solidFill>
            </a:endParaRPr>
          </a:p>
        </p:txBody>
      </p:sp>
      <p:sp>
        <p:nvSpPr>
          <p:cNvPr id="1062" name="Google Shape;1062;p44">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3" name="Google Shape;1063;p44">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4" name="Google Shape;1064;p4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5" name="Google Shape;1065;p4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6" name="Google Shape;1066;p44">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7" name="Google Shape;1067;p44">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8" name="Google Shape;1068;p44">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9" name="Google Shape;1069;p44">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0" name="Google Shape;1070;p44">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1" name="Google Shape;1071;p44">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2" name="Google Shape;1072;p44">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3" name="Google Shape;1073;p44">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074" name="Google Shape;1074;p44"/>
          <p:cNvGraphicFramePr/>
          <p:nvPr/>
        </p:nvGraphicFramePr>
        <p:xfrm>
          <a:off x="374550" y="3142550"/>
          <a:ext cx="3000000" cy="3000000"/>
        </p:xfrm>
        <a:graphic>
          <a:graphicData uri="http://schemas.openxmlformats.org/drawingml/2006/table">
            <a:tbl>
              <a:tblPr>
                <a:noFill/>
                <a:tableStyleId>{F60045E7-4C93-4C04-B42A-4A521509F03D}</a:tableStyleId>
              </a:tblPr>
              <a:tblGrid>
                <a:gridCol w="2000175"/>
                <a:gridCol w="2257150"/>
                <a:gridCol w="2257150"/>
              </a:tblGrid>
              <a:tr h="382075">
                <a:tc>
                  <a:txBody>
                    <a:bodyPr/>
                    <a:lstStyle/>
                    <a:p>
                      <a:pPr indent="0" lvl="0" marL="0" rtl="0" algn="ctr">
                        <a:spcBef>
                          <a:spcPts val="0"/>
                        </a:spcBef>
                        <a:spcAft>
                          <a:spcPts val="0"/>
                        </a:spcAft>
                        <a:buNone/>
                      </a:pPr>
                      <a:r>
                        <a:rPr b="1" lang="en" sz="1600">
                          <a:latin typeface="Poppins"/>
                          <a:ea typeface="Poppins"/>
                          <a:cs typeface="Poppins"/>
                          <a:sym typeface="Poppins"/>
                        </a:rPr>
                        <a:t>Social Awareness/</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Relationship-</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Building Strategy or Activity</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Benefits of This Strategy or Activity</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Limitations of This Strategy or Activity</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1150975">
                <a:tc>
                  <a:txBody>
                    <a:bodyPr/>
                    <a:lstStyle/>
                    <a:p>
                      <a:pPr indent="0" lvl="0" marL="0" rtl="0" algn="l">
                        <a:spcBef>
                          <a:spcPts val="0"/>
                        </a:spcBef>
                        <a:spcAft>
                          <a:spcPts val="0"/>
                        </a:spcAft>
                        <a:buNone/>
                      </a:pPr>
                      <a:r>
                        <a:rPr lang="en" sz="1600">
                          <a:solidFill>
                            <a:srgbClr val="CC0000"/>
                          </a:solidFill>
                          <a:latin typeface="Poppins"/>
                          <a:ea typeface="Poppins"/>
                          <a:cs typeface="Poppins"/>
                          <a:sym typeface="Poppins"/>
                        </a:rPr>
                        <a:t>Example: Student interest interviews in pairs and then present their partner’s responses in class.</a:t>
                      </a:r>
                      <a:endParaRPr sz="1600">
                        <a:solidFill>
                          <a:srgbClr val="CC0000"/>
                        </a:solidFill>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CC0000"/>
                          </a:solidFill>
                          <a:latin typeface="Poppins"/>
                          <a:ea typeface="Poppins"/>
                          <a:cs typeface="Poppins"/>
                          <a:sym typeface="Poppins"/>
                        </a:rPr>
                        <a:t>Example: Students practice active listening and affirm their partner’s ideas, identity, and/or perspectives.</a:t>
                      </a:r>
                      <a:endParaRPr sz="1600">
                        <a:solidFill>
                          <a:srgbClr val="CC0000"/>
                        </a:solidFill>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CC0000"/>
                          </a:solidFill>
                          <a:latin typeface="Poppins"/>
                          <a:ea typeface="Poppins"/>
                          <a:cs typeface="Poppins"/>
                          <a:sym typeface="Poppins"/>
                        </a:rPr>
                        <a:t>Example: This is a beginning-of-the-</a:t>
                      </a:r>
                      <a:endParaRPr sz="1600">
                        <a:solidFill>
                          <a:srgbClr val="CC0000"/>
                        </a:solidFill>
                        <a:latin typeface="Poppins"/>
                        <a:ea typeface="Poppins"/>
                        <a:cs typeface="Poppins"/>
                        <a:sym typeface="Poppins"/>
                      </a:endParaRPr>
                    </a:p>
                    <a:p>
                      <a:pPr indent="0" lvl="0" marL="0" rtl="0" algn="l">
                        <a:spcBef>
                          <a:spcPts val="0"/>
                        </a:spcBef>
                        <a:spcAft>
                          <a:spcPts val="0"/>
                        </a:spcAft>
                        <a:buNone/>
                      </a:pPr>
                      <a:r>
                        <a:rPr lang="en" sz="1600">
                          <a:solidFill>
                            <a:srgbClr val="CC0000"/>
                          </a:solidFill>
                          <a:latin typeface="Poppins"/>
                          <a:ea typeface="Poppins"/>
                          <a:cs typeface="Poppins"/>
                          <a:sym typeface="Poppins"/>
                        </a:rPr>
                        <a:t>year activity, but I could do regular activities that build communication skills and develop relationships. </a:t>
                      </a:r>
                      <a:endParaRPr sz="1600">
                        <a:solidFill>
                          <a:srgbClr val="CC0000"/>
                        </a:solidFill>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608700">
                <a:tc>
                  <a:txBody>
                    <a:bodyPr/>
                    <a:lstStyle/>
                    <a:p>
                      <a:pPr indent="0" lvl="0" marL="0" rtl="0" algn="l">
                        <a:spcBef>
                          <a:spcPts val="0"/>
                        </a:spcBef>
                        <a:spcAft>
                          <a:spcPts val="0"/>
                        </a:spcAft>
                        <a:buNone/>
                      </a:pPr>
                      <a:r>
                        <a:rPr lang="en" sz="1600">
                          <a:latin typeface="Poppins"/>
                          <a:ea typeface="Poppins"/>
                          <a:cs typeface="Poppins"/>
                          <a:sym typeface="Poppins"/>
                        </a:rPr>
                        <a:t>1.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970750">
                <a:tc>
                  <a:txBody>
                    <a:bodyPr/>
                    <a:lstStyle/>
                    <a:p>
                      <a:pPr indent="0" lvl="0" marL="0" rtl="0" algn="l">
                        <a:spcBef>
                          <a:spcPts val="0"/>
                        </a:spcBef>
                        <a:spcAft>
                          <a:spcPts val="0"/>
                        </a:spcAft>
                        <a:buNone/>
                      </a:pPr>
                      <a:r>
                        <a:rPr lang="en" sz="1600">
                          <a:latin typeface="Poppins"/>
                          <a:ea typeface="Poppins"/>
                          <a:cs typeface="Poppins"/>
                          <a:sym typeface="Poppins"/>
                        </a:rPr>
                        <a:t>2.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45"/>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6.3.2 -  </a:t>
            </a:r>
            <a:r>
              <a:rPr lang="en" sz="3400"/>
              <a:t>Checking In with Students Across Learning Environments</a:t>
            </a:r>
            <a:endParaRPr sz="3400"/>
          </a:p>
          <a:p>
            <a:pPr indent="0" lvl="0" marL="0" rtl="0" algn="l">
              <a:spcBef>
                <a:spcPts val="0"/>
              </a:spcBef>
              <a:spcAft>
                <a:spcPts val="0"/>
              </a:spcAft>
              <a:buClr>
                <a:schemeClr val="hlink"/>
              </a:buClr>
              <a:buSzPts val="990"/>
              <a:buFont typeface="Arial"/>
              <a:buNone/>
            </a:pPr>
            <a:r>
              <a:t/>
            </a:r>
            <a:endParaRPr sz="3400"/>
          </a:p>
        </p:txBody>
      </p:sp>
      <p:sp>
        <p:nvSpPr>
          <p:cNvPr id="1080" name="Google Shape;1080;p45"/>
          <p:cNvSpPr txBox="1"/>
          <p:nvPr>
            <p:ph idx="1" type="body"/>
          </p:nvPr>
        </p:nvSpPr>
        <p:spPr>
          <a:xfrm>
            <a:off x="374550" y="1541800"/>
            <a:ext cx="6514500" cy="3228900"/>
          </a:xfrm>
          <a:prstGeom prst="rect">
            <a:avLst/>
          </a:prstGeom>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sz="1800"/>
              <a:t>ESTABLIS</a:t>
            </a:r>
            <a:r>
              <a:rPr b="1" lang="en" sz="1800">
                <a:solidFill>
                  <a:srgbClr val="000000"/>
                </a:solidFill>
              </a:rPr>
              <a:t>H: Reflection for Action</a:t>
            </a:r>
            <a:endParaRPr b="1" sz="1800">
              <a:solidFill>
                <a:srgbClr val="000000"/>
              </a:solidFill>
            </a:endParaRPr>
          </a:p>
          <a:p>
            <a:pPr indent="0" lvl="0" marL="0" rtl="0" algn="l">
              <a:lnSpc>
                <a:spcPct val="120000"/>
              </a:lnSpc>
              <a:spcBef>
                <a:spcPts val="0"/>
              </a:spcBef>
              <a:spcAft>
                <a:spcPts val="0"/>
              </a:spcAft>
              <a:buSzPts val="852"/>
              <a:buNone/>
            </a:pPr>
            <a:r>
              <a:t/>
            </a:r>
            <a:endParaRPr b="1" sz="700">
              <a:solidFill>
                <a:srgbClr val="000000"/>
              </a:solidFill>
            </a:endParaRPr>
          </a:p>
          <a:p>
            <a:pPr indent="0" lvl="0" marL="0" rtl="0" algn="l">
              <a:lnSpc>
                <a:spcPct val="120000"/>
              </a:lnSpc>
              <a:spcBef>
                <a:spcPts val="0"/>
              </a:spcBef>
              <a:spcAft>
                <a:spcPts val="0"/>
              </a:spcAft>
              <a:buSzPts val="852"/>
              <a:buNone/>
            </a:pPr>
            <a:r>
              <a:rPr lang="en" sz="1800">
                <a:solidFill>
                  <a:srgbClr val="000000"/>
                </a:solidFill>
              </a:rPr>
              <a:t>As we learned in this session, even a 5-minute </a:t>
            </a:r>
            <a:r>
              <a:rPr lang="en" sz="1800">
                <a:solidFill>
                  <a:schemeClr val="hlink"/>
                </a:solidFill>
              </a:rPr>
              <a:t>community-building circle </a:t>
            </a:r>
            <a:r>
              <a:rPr lang="en" sz="1800">
                <a:solidFill>
                  <a:srgbClr val="000000"/>
                </a:solidFill>
              </a:rPr>
              <a:t>offers an opportunity for every student to be seen and heard.</a:t>
            </a:r>
            <a:endParaRPr sz="1800">
              <a:solidFill>
                <a:srgbClr val="000000"/>
              </a:solidFill>
            </a:endParaRPr>
          </a:p>
          <a:p>
            <a:pPr indent="0" lvl="0" marL="0" rtl="0" algn="l">
              <a:lnSpc>
                <a:spcPct val="120000"/>
              </a:lnSpc>
              <a:spcBef>
                <a:spcPts val="0"/>
              </a:spcBef>
              <a:spcAft>
                <a:spcPts val="0"/>
              </a:spcAft>
              <a:buSzPts val="852"/>
              <a:buNone/>
            </a:pPr>
            <a:r>
              <a:t/>
            </a:r>
            <a:endParaRPr sz="700">
              <a:solidFill>
                <a:srgbClr val="000000"/>
              </a:solidFill>
            </a:endParaRPr>
          </a:p>
          <a:p>
            <a:pPr indent="0" lvl="0" marL="0" rtl="0" algn="l">
              <a:lnSpc>
                <a:spcPct val="80000"/>
              </a:lnSpc>
              <a:spcBef>
                <a:spcPts val="0"/>
              </a:spcBef>
              <a:spcAft>
                <a:spcPts val="0"/>
              </a:spcAft>
              <a:buSzPts val="852"/>
              <a:buNone/>
            </a:pPr>
            <a:r>
              <a:rPr i="1" lang="en" sz="1800">
                <a:solidFill>
                  <a:srgbClr val="000000"/>
                </a:solidFill>
              </a:rPr>
              <a:t>INSTRUCTIONS</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For each of the community-building</a:t>
            </a:r>
            <a:r>
              <a:rPr b="1" lang="en" sz="1800">
                <a:solidFill>
                  <a:srgbClr val="000000"/>
                </a:solidFill>
              </a:rPr>
              <a:t> </a:t>
            </a:r>
            <a:r>
              <a:rPr lang="en" sz="1800">
                <a:solidFill>
                  <a:srgbClr val="000000"/>
                </a:solidFill>
              </a:rPr>
              <a:t>check-in activities below, consider (a) which you would be likely to implement and (b) how each could be adapted to work in another learning environment.  </a:t>
            </a:r>
            <a:endParaRPr sz="1800">
              <a:solidFill>
                <a:srgbClr val="000000"/>
              </a:solidFill>
            </a:endParaRPr>
          </a:p>
          <a:p>
            <a:pPr indent="0" lvl="0" marL="0" rtl="0" algn="l">
              <a:lnSpc>
                <a:spcPct val="120000"/>
              </a:lnSpc>
              <a:spcBef>
                <a:spcPts val="0"/>
              </a:spcBef>
              <a:spcAft>
                <a:spcPts val="0"/>
              </a:spcAft>
              <a:buSzPts val="852"/>
              <a:buNone/>
            </a:pPr>
            <a:r>
              <a:t/>
            </a:r>
            <a:endParaRPr>
              <a:solidFill>
                <a:srgbClr val="000000"/>
              </a:solidFill>
            </a:endParaRPr>
          </a:p>
          <a:p>
            <a:pPr indent="0" lvl="0" marL="0" rtl="0" algn="l">
              <a:lnSpc>
                <a:spcPct val="120000"/>
              </a:lnSpc>
              <a:spcBef>
                <a:spcPts val="0"/>
              </a:spcBef>
              <a:spcAft>
                <a:spcPts val="0"/>
              </a:spcAft>
              <a:buSzPts val="852"/>
              <a:buNone/>
            </a:pPr>
            <a:r>
              <a:t/>
            </a:r>
            <a:endParaRPr b="1" sz="1700"/>
          </a:p>
          <a:p>
            <a:pPr indent="0" lvl="0" marL="0" rtl="0" algn="l">
              <a:lnSpc>
                <a:spcPct val="120000"/>
              </a:lnSpc>
              <a:spcBef>
                <a:spcPts val="0"/>
              </a:spcBef>
              <a:spcAft>
                <a:spcPts val="0"/>
              </a:spcAft>
              <a:buSzPts val="852"/>
              <a:buNone/>
            </a:pPr>
            <a:r>
              <a:t/>
            </a:r>
            <a:endParaRPr b="1" sz="1700"/>
          </a:p>
          <a:p>
            <a:pPr indent="0" lvl="0" marL="0" rtl="0" algn="l">
              <a:lnSpc>
                <a:spcPct val="80000"/>
              </a:lnSpc>
              <a:spcBef>
                <a:spcPts val="0"/>
              </a:spcBef>
              <a:spcAft>
                <a:spcPts val="0"/>
              </a:spcAft>
              <a:buSzPts val="852"/>
              <a:buNone/>
            </a:pPr>
            <a:r>
              <a:t/>
            </a:r>
            <a:endParaRPr sz="1700">
              <a:solidFill>
                <a:schemeClr val="hlink"/>
              </a:solidFill>
            </a:endParaRPr>
          </a:p>
        </p:txBody>
      </p:sp>
      <p:sp>
        <p:nvSpPr>
          <p:cNvPr id="1081" name="Google Shape;1081;p4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2" name="Google Shape;1082;p4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3" name="Google Shape;1083;p4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4" name="Google Shape;1084;p4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5" name="Google Shape;1085;p4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6" name="Google Shape;1086;p4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7" name="Google Shape;1087;p4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8" name="Google Shape;1088;p4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9" name="Google Shape;1089;p4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0" name="Google Shape;1090;p4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1" name="Google Shape;1091;p4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2" name="Google Shape;1092;p4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3" name="Google Shape;1093;p45"/>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1094" name="Google Shape;1094;p45"/>
          <p:cNvGraphicFramePr/>
          <p:nvPr/>
        </p:nvGraphicFramePr>
        <p:xfrm>
          <a:off x="206325" y="4922625"/>
          <a:ext cx="3000000" cy="3000000"/>
        </p:xfrm>
        <a:graphic>
          <a:graphicData uri="http://schemas.openxmlformats.org/drawingml/2006/table">
            <a:tbl>
              <a:tblPr>
                <a:noFill/>
                <a:tableStyleId>{F60045E7-4C93-4C04-B42A-4A521509F03D}</a:tableStyleId>
              </a:tblPr>
              <a:tblGrid>
                <a:gridCol w="2314925"/>
                <a:gridCol w="2314925"/>
                <a:gridCol w="2314925"/>
              </a:tblGrid>
              <a:tr h="12700">
                <a:tc>
                  <a:txBody>
                    <a:bodyPr/>
                    <a:lstStyle/>
                    <a:p>
                      <a:pPr indent="0" lvl="0" marL="0" rtl="0" algn="ctr">
                        <a:spcBef>
                          <a:spcPts val="0"/>
                        </a:spcBef>
                        <a:spcAft>
                          <a:spcPts val="0"/>
                        </a:spcAft>
                        <a:buNone/>
                      </a:pPr>
                      <a:r>
                        <a:rPr b="1" lang="en" sz="1600">
                          <a:latin typeface="Poppins"/>
                          <a:ea typeface="Poppins"/>
                          <a:cs typeface="Poppins"/>
                          <a:sym typeface="Poppins"/>
                        </a:rPr>
                        <a:t>Community-</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Building  Check-In Activity</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How appealing for your grade level or instructional style? </a:t>
                      </a:r>
                      <a:r>
                        <a:rPr lang="en" sz="1600">
                          <a:latin typeface="Poppins"/>
                          <a:ea typeface="Poppins"/>
                          <a:cs typeface="Poppins"/>
                          <a:sym typeface="Poppins"/>
                        </a:rPr>
                        <a:t>Highlight answer.</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Ideas for adapting this activity across learning environments</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12700">
                <a:tc>
                  <a:txBody>
                    <a:bodyPr/>
                    <a:lstStyle/>
                    <a:p>
                      <a:pPr indent="0" lvl="0" marL="0" rtl="0" algn="l">
                        <a:spcBef>
                          <a:spcPts val="0"/>
                        </a:spcBef>
                        <a:spcAft>
                          <a:spcPts val="0"/>
                        </a:spcAft>
                        <a:buNone/>
                      </a:pPr>
                      <a:r>
                        <a:rPr b="1" lang="en" sz="1600">
                          <a:latin typeface="Poppins"/>
                          <a:ea typeface="Poppins"/>
                          <a:cs typeface="Poppins"/>
                          <a:sym typeface="Poppins"/>
                        </a:rPr>
                        <a:t>Rose-Thorn-Bud</a:t>
                      </a:r>
                      <a:endParaRPr b="1"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Students share a:</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Rose - a small win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Thorn - a challenge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Bud - something they are looking forward to</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Definitely</a:t>
                      </a:r>
                      <a:endParaRPr sz="1700">
                        <a:latin typeface="Poppins"/>
                        <a:ea typeface="Poppins"/>
                        <a:cs typeface="Poppins"/>
                        <a:sym typeface="Poppins"/>
                      </a:endParaRPr>
                    </a:p>
                    <a:p>
                      <a:pPr indent="0" lvl="0" marL="0" rtl="0" algn="ctr">
                        <a:spcBef>
                          <a:spcPts val="0"/>
                        </a:spcBef>
                        <a:spcAft>
                          <a:spcPts val="0"/>
                        </a:spcAft>
                        <a:buNone/>
                      </a:pPr>
                      <a:r>
                        <a:rPr lang="en" sz="1700">
                          <a:latin typeface="Poppins"/>
                          <a:ea typeface="Poppins"/>
                          <a:cs typeface="Poppins"/>
                          <a:sym typeface="Poppins"/>
                        </a:rPr>
                        <a:t>Maybe/needs work</a:t>
                      </a:r>
                      <a:endParaRPr sz="1700">
                        <a:latin typeface="Poppins"/>
                        <a:ea typeface="Poppins"/>
                        <a:cs typeface="Poppins"/>
                        <a:sym typeface="Poppins"/>
                      </a:endParaRPr>
                    </a:p>
                    <a:p>
                      <a:pPr indent="0" lvl="0" marL="0" rtl="0" algn="ctr">
                        <a:spcBef>
                          <a:spcPts val="0"/>
                        </a:spcBef>
                        <a:spcAft>
                          <a:spcPts val="0"/>
                        </a:spcAft>
                        <a:buNone/>
                      </a:pPr>
                      <a:r>
                        <a:rPr lang="en" sz="1700">
                          <a:latin typeface="Poppins"/>
                          <a:ea typeface="Poppins"/>
                          <a:cs typeface="Poppins"/>
                          <a:sym typeface="Poppins"/>
                        </a:rPr>
                        <a:t>Definitely not</a:t>
                      </a:r>
                      <a:endParaRPr sz="17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600">
                          <a:latin typeface="Poppins"/>
                          <a:ea typeface="Poppins"/>
                          <a:cs typeface="Poppins"/>
                          <a:sym typeface="Poppins"/>
                        </a:rPr>
                        <a:t>A-Ha! Moment</a:t>
                      </a:r>
                      <a:endParaRPr b="1"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What clicked for you today/this week?</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hlink"/>
                        </a:buClr>
                        <a:buSzPts val="1100"/>
                        <a:buFont typeface="Arial"/>
                        <a:buNone/>
                      </a:pPr>
                      <a:r>
                        <a:rPr lang="en" sz="1700">
                          <a:solidFill>
                            <a:schemeClr val="hlink"/>
                          </a:solidFill>
                          <a:latin typeface="Poppins"/>
                          <a:ea typeface="Poppins"/>
                          <a:cs typeface="Poppins"/>
                          <a:sym typeface="Poppins"/>
                        </a:rPr>
                        <a:t>Definitely</a:t>
                      </a:r>
                      <a:endParaRPr sz="1700">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rPr lang="en" sz="1700">
                          <a:solidFill>
                            <a:schemeClr val="hlink"/>
                          </a:solidFill>
                          <a:latin typeface="Poppins"/>
                          <a:ea typeface="Poppins"/>
                          <a:cs typeface="Poppins"/>
                          <a:sym typeface="Poppins"/>
                        </a:rPr>
                        <a:t>Maybe/needs work</a:t>
                      </a:r>
                      <a:endParaRPr sz="1700">
                        <a:solidFill>
                          <a:schemeClr val="hlink"/>
                        </a:solidFill>
                        <a:latin typeface="Poppins"/>
                        <a:ea typeface="Poppins"/>
                        <a:cs typeface="Poppins"/>
                        <a:sym typeface="Poppins"/>
                      </a:endParaRPr>
                    </a:p>
                    <a:p>
                      <a:pPr indent="0" lvl="0" marL="0" rtl="0" algn="ctr">
                        <a:spcBef>
                          <a:spcPts val="0"/>
                        </a:spcBef>
                        <a:spcAft>
                          <a:spcPts val="0"/>
                        </a:spcAft>
                        <a:buNone/>
                      </a:pPr>
                      <a:r>
                        <a:rPr lang="en" sz="1700">
                          <a:solidFill>
                            <a:schemeClr val="hlink"/>
                          </a:solidFill>
                          <a:latin typeface="Poppins"/>
                          <a:ea typeface="Poppins"/>
                          <a:cs typeface="Poppins"/>
                          <a:sym typeface="Poppins"/>
                        </a:rPr>
                        <a:t>Definitely not</a:t>
                      </a:r>
                      <a:endParaRPr sz="16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46"/>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6.3.2 -  </a:t>
            </a:r>
            <a:r>
              <a:rPr lang="en" sz="3400"/>
              <a:t>Checking In with Students Across Learning Environments (Continued) </a:t>
            </a:r>
            <a:endParaRPr sz="3400"/>
          </a:p>
          <a:p>
            <a:pPr indent="0" lvl="0" marL="0" rtl="0" algn="l">
              <a:spcBef>
                <a:spcPts val="0"/>
              </a:spcBef>
              <a:spcAft>
                <a:spcPts val="0"/>
              </a:spcAft>
              <a:buClr>
                <a:schemeClr val="hlink"/>
              </a:buClr>
              <a:buSzPts val="990"/>
              <a:buFont typeface="Arial"/>
              <a:buNone/>
            </a:pPr>
            <a:r>
              <a:t/>
            </a:r>
            <a:endParaRPr sz="3400"/>
          </a:p>
        </p:txBody>
      </p:sp>
      <p:sp>
        <p:nvSpPr>
          <p:cNvPr id="1100" name="Google Shape;1100;p46">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1" name="Google Shape;1101;p46">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2" name="Google Shape;1102;p4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3" name="Google Shape;1103;p4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4" name="Google Shape;1104;p46">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5" name="Google Shape;1105;p46">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6" name="Google Shape;1106;p46">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7" name="Google Shape;1107;p46">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8" name="Google Shape;1108;p46">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9" name="Google Shape;1109;p46">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0" name="Google Shape;1110;p46">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1" name="Google Shape;1111;p46">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112" name="Google Shape;1112;p46"/>
          <p:cNvGraphicFramePr/>
          <p:nvPr/>
        </p:nvGraphicFramePr>
        <p:xfrm>
          <a:off x="213375" y="2104525"/>
          <a:ext cx="3000000" cy="3000000"/>
        </p:xfrm>
        <a:graphic>
          <a:graphicData uri="http://schemas.openxmlformats.org/drawingml/2006/table">
            <a:tbl>
              <a:tblPr>
                <a:noFill/>
                <a:tableStyleId>{F60045E7-4C93-4C04-B42A-4A521509F03D}</a:tableStyleId>
              </a:tblPr>
              <a:tblGrid>
                <a:gridCol w="2278950"/>
                <a:gridCol w="2278950"/>
                <a:gridCol w="2278950"/>
              </a:tblGrid>
              <a:tr h="1185775">
                <a:tc>
                  <a:txBody>
                    <a:bodyPr/>
                    <a:lstStyle/>
                    <a:p>
                      <a:pPr indent="0" lvl="0" marL="0" rtl="0" algn="ctr">
                        <a:spcBef>
                          <a:spcPts val="0"/>
                        </a:spcBef>
                        <a:spcAft>
                          <a:spcPts val="0"/>
                        </a:spcAft>
                        <a:buNone/>
                      </a:pPr>
                      <a:r>
                        <a:rPr b="1" lang="en" sz="1600">
                          <a:latin typeface="Poppins"/>
                          <a:ea typeface="Poppins"/>
                          <a:cs typeface="Poppins"/>
                          <a:sym typeface="Poppins"/>
                        </a:rPr>
                        <a:t>Community-</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Building  Check-In Activity</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How appealing for your grade level or instructional style?</a:t>
                      </a:r>
                      <a:endParaRPr b="1" sz="1600">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rPr lang="en" sz="1600">
                          <a:solidFill>
                            <a:schemeClr val="hlink"/>
                          </a:solidFill>
                          <a:latin typeface="Poppins"/>
                          <a:ea typeface="Poppins"/>
                          <a:cs typeface="Poppins"/>
                          <a:sym typeface="Poppins"/>
                        </a:rPr>
                        <a:t>Highlight answer.</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Ideas for adapting this activity across learning environments</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1185775">
                <a:tc>
                  <a:txBody>
                    <a:bodyPr/>
                    <a:lstStyle/>
                    <a:p>
                      <a:pPr indent="0" lvl="0" marL="0" rtl="0" algn="l">
                        <a:spcBef>
                          <a:spcPts val="0"/>
                        </a:spcBef>
                        <a:spcAft>
                          <a:spcPts val="0"/>
                        </a:spcAft>
                        <a:buNone/>
                      </a:pPr>
                      <a:r>
                        <a:rPr b="1" lang="en" sz="1600">
                          <a:latin typeface="Poppins"/>
                          <a:ea typeface="Poppins"/>
                          <a:cs typeface="Poppins"/>
                          <a:sym typeface="Poppins"/>
                        </a:rPr>
                        <a:t>Your Day in Emojis</a:t>
                      </a:r>
                      <a:endParaRPr b="1"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Which three emojis tell the story of your day so far?</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solidFill>
                            <a:schemeClr val="hlink"/>
                          </a:solidFill>
                          <a:latin typeface="Poppins"/>
                          <a:ea typeface="Poppins"/>
                          <a:cs typeface="Poppins"/>
                          <a:sym typeface="Poppins"/>
                        </a:rPr>
                        <a:t>Definitely</a:t>
                      </a:r>
                      <a:endParaRPr sz="1700">
                        <a:solidFill>
                          <a:schemeClr val="hlink"/>
                        </a:solidFill>
                        <a:latin typeface="Poppins"/>
                        <a:ea typeface="Poppins"/>
                        <a:cs typeface="Poppins"/>
                        <a:sym typeface="Poppins"/>
                      </a:endParaRPr>
                    </a:p>
                    <a:p>
                      <a:pPr indent="0" lvl="0" marL="0" rtl="0" algn="ctr">
                        <a:spcBef>
                          <a:spcPts val="0"/>
                        </a:spcBef>
                        <a:spcAft>
                          <a:spcPts val="0"/>
                        </a:spcAft>
                        <a:buNone/>
                      </a:pPr>
                      <a:r>
                        <a:rPr lang="en" sz="1700">
                          <a:solidFill>
                            <a:schemeClr val="hlink"/>
                          </a:solidFill>
                          <a:latin typeface="Poppins"/>
                          <a:ea typeface="Poppins"/>
                          <a:cs typeface="Poppins"/>
                          <a:sym typeface="Poppins"/>
                        </a:rPr>
                        <a:t>Maybe/needs work</a:t>
                      </a:r>
                      <a:endParaRPr sz="1700">
                        <a:solidFill>
                          <a:schemeClr val="hlink"/>
                        </a:solidFill>
                        <a:latin typeface="Poppins"/>
                        <a:ea typeface="Poppins"/>
                        <a:cs typeface="Poppins"/>
                        <a:sym typeface="Poppins"/>
                      </a:endParaRPr>
                    </a:p>
                    <a:p>
                      <a:pPr indent="0" lvl="0" marL="0" rtl="0" algn="ctr">
                        <a:spcBef>
                          <a:spcPts val="0"/>
                        </a:spcBef>
                        <a:spcAft>
                          <a:spcPts val="0"/>
                        </a:spcAft>
                        <a:buNone/>
                      </a:pPr>
                      <a:r>
                        <a:rPr lang="en" sz="1700">
                          <a:solidFill>
                            <a:schemeClr val="hlink"/>
                          </a:solidFill>
                          <a:latin typeface="Poppins"/>
                          <a:ea typeface="Poppins"/>
                          <a:cs typeface="Poppins"/>
                          <a:sym typeface="Poppins"/>
                        </a:rPr>
                        <a:t>Definitely not</a:t>
                      </a:r>
                      <a:endParaRPr sz="1700">
                        <a:solidFill>
                          <a:schemeClr val="hlink"/>
                        </a:solidFill>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448525">
                <a:tc>
                  <a:txBody>
                    <a:bodyPr/>
                    <a:lstStyle/>
                    <a:p>
                      <a:pPr indent="0" lvl="0" marL="0" rtl="0" algn="l">
                        <a:spcBef>
                          <a:spcPts val="0"/>
                        </a:spcBef>
                        <a:spcAft>
                          <a:spcPts val="0"/>
                        </a:spcAft>
                        <a:buNone/>
                      </a:pPr>
                      <a:r>
                        <a:rPr b="1" lang="en" sz="1600">
                          <a:latin typeface="Poppins"/>
                          <a:ea typeface="Poppins"/>
                          <a:cs typeface="Poppins"/>
                          <a:sym typeface="Poppins"/>
                        </a:rPr>
                        <a:t>Be Kind-Rewind</a:t>
                      </a:r>
                      <a:endParaRPr b="1"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Share something from today/this week you’d do differently.</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solidFill>
                            <a:schemeClr val="hlink"/>
                          </a:solidFill>
                          <a:latin typeface="Poppins"/>
                          <a:ea typeface="Poppins"/>
                          <a:cs typeface="Poppins"/>
                          <a:sym typeface="Poppins"/>
                        </a:rPr>
                        <a:t>Definitely</a:t>
                      </a:r>
                      <a:endParaRPr sz="1700">
                        <a:solidFill>
                          <a:schemeClr val="hlink"/>
                        </a:solidFill>
                        <a:latin typeface="Poppins"/>
                        <a:ea typeface="Poppins"/>
                        <a:cs typeface="Poppins"/>
                        <a:sym typeface="Poppins"/>
                      </a:endParaRPr>
                    </a:p>
                    <a:p>
                      <a:pPr indent="0" lvl="0" marL="0" rtl="0" algn="ctr">
                        <a:spcBef>
                          <a:spcPts val="0"/>
                        </a:spcBef>
                        <a:spcAft>
                          <a:spcPts val="0"/>
                        </a:spcAft>
                        <a:buNone/>
                      </a:pPr>
                      <a:r>
                        <a:rPr lang="en" sz="1700">
                          <a:solidFill>
                            <a:schemeClr val="hlink"/>
                          </a:solidFill>
                          <a:latin typeface="Poppins"/>
                          <a:ea typeface="Poppins"/>
                          <a:cs typeface="Poppins"/>
                          <a:sym typeface="Poppins"/>
                        </a:rPr>
                        <a:t>Maybe/needs work</a:t>
                      </a:r>
                      <a:endParaRPr sz="1700">
                        <a:solidFill>
                          <a:schemeClr val="hlink"/>
                        </a:solidFill>
                        <a:latin typeface="Poppins"/>
                        <a:ea typeface="Poppins"/>
                        <a:cs typeface="Poppins"/>
                        <a:sym typeface="Poppins"/>
                      </a:endParaRPr>
                    </a:p>
                    <a:p>
                      <a:pPr indent="0" lvl="0" marL="0" rtl="0" algn="ctr">
                        <a:spcBef>
                          <a:spcPts val="0"/>
                        </a:spcBef>
                        <a:spcAft>
                          <a:spcPts val="0"/>
                        </a:spcAft>
                        <a:buNone/>
                      </a:pPr>
                      <a:r>
                        <a:rPr lang="en" sz="1700">
                          <a:solidFill>
                            <a:schemeClr val="hlink"/>
                          </a:solidFill>
                          <a:latin typeface="Poppins"/>
                          <a:ea typeface="Poppins"/>
                          <a:cs typeface="Poppins"/>
                          <a:sym typeface="Poppins"/>
                        </a:rPr>
                        <a:t>Definitely not</a:t>
                      </a:r>
                      <a:endParaRPr sz="1700">
                        <a:solidFill>
                          <a:schemeClr val="hlink"/>
                        </a:solidFill>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711275">
                <a:tc>
                  <a:txBody>
                    <a:bodyPr/>
                    <a:lstStyle/>
                    <a:p>
                      <a:pPr indent="0" lvl="0" marL="0" rtl="0" algn="l">
                        <a:spcBef>
                          <a:spcPts val="0"/>
                        </a:spcBef>
                        <a:spcAft>
                          <a:spcPts val="0"/>
                        </a:spcAft>
                        <a:buNone/>
                      </a:pPr>
                      <a:r>
                        <a:rPr b="1" lang="en" sz="1600">
                          <a:latin typeface="Poppins"/>
                          <a:ea typeface="Poppins"/>
                          <a:cs typeface="Poppins"/>
                          <a:sym typeface="Poppins"/>
                        </a:rPr>
                        <a:t>Cell Phone Charge</a:t>
                      </a:r>
                      <a:endParaRPr b="1"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If you were a cell phone, what would your battery charge be right now and why?</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solidFill>
                            <a:schemeClr val="hlink"/>
                          </a:solidFill>
                          <a:latin typeface="Poppins"/>
                          <a:ea typeface="Poppins"/>
                          <a:cs typeface="Poppins"/>
                          <a:sym typeface="Poppins"/>
                        </a:rPr>
                        <a:t>Definitely</a:t>
                      </a:r>
                      <a:endParaRPr sz="1700">
                        <a:solidFill>
                          <a:schemeClr val="hlink"/>
                        </a:solidFill>
                        <a:latin typeface="Poppins"/>
                        <a:ea typeface="Poppins"/>
                        <a:cs typeface="Poppins"/>
                        <a:sym typeface="Poppins"/>
                      </a:endParaRPr>
                    </a:p>
                    <a:p>
                      <a:pPr indent="0" lvl="0" marL="0" rtl="0" algn="ctr">
                        <a:spcBef>
                          <a:spcPts val="0"/>
                        </a:spcBef>
                        <a:spcAft>
                          <a:spcPts val="0"/>
                        </a:spcAft>
                        <a:buNone/>
                      </a:pPr>
                      <a:r>
                        <a:rPr lang="en" sz="1700">
                          <a:solidFill>
                            <a:schemeClr val="hlink"/>
                          </a:solidFill>
                          <a:latin typeface="Poppins"/>
                          <a:ea typeface="Poppins"/>
                          <a:cs typeface="Poppins"/>
                          <a:sym typeface="Poppins"/>
                        </a:rPr>
                        <a:t>Maybe/needs work</a:t>
                      </a:r>
                      <a:endParaRPr sz="1700">
                        <a:solidFill>
                          <a:schemeClr val="hlink"/>
                        </a:solidFill>
                        <a:latin typeface="Poppins"/>
                        <a:ea typeface="Poppins"/>
                        <a:cs typeface="Poppins"/>
                        <a:sym typeface="Poppins"/>
                      </a:endParaRPr>
                    </a:p>
                    <a:p>
                      <a:pPr indent="0" lvl="0" marL="0" rtl="0" algn="ctr">
                        <a:spcBef>
                          <a:spcPts val="0"/>
                        </a:spcBef>
                        <a:spcAft>
                          <a:spcPts val="0"/>
                        </a:spcAft>
                        <a:buNone/>
                      </a:pPr>
                      <a:r>
                        <a:rPr lang="en" sz="1700">
                          <a:solidFill>
                            <a:schemeClr val="hlink"/>
                          </a:solidFill>
                          <a:latin typeface="Poppins"/>
                          <a:ea typeface="Poppins"/>
                          <a:cs typeface="Poppins"/>
                          <a:sym typeface="Poppins"/>
                        </a:rPr>
                        <a:t>Definitely not</a:t>
                      </a:r>
                      <a:endParaRPr sz="1700">
                        <a:solidFill>
                          <a:schemeClr val="hlink"/>
                        </a:solidFill>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47"/>
          <p:cNvSpPr txBox="1"/>
          <p:nvPr>
            <p:ph type="title"/>
          </p:nvPr>
        </p:nvSpPr>
        <p:spPr>
          <a:xfrm>
            <a:off x="374550" y="322825"/>
            <a:ext cx="56820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411"/>
              <a:t>Activity 6.3.3 - </a:t>
            </a:r>
            <a:r>
              <a:rPr lang="en" sz="3411"/>
              <a:t>Design a Community-Building Circle</a:t>
            </a:r>
            <a:endParaRPr sz="3411"/>
          </a:p>
          <a:p>
            <a:pPr indent="0" lvl="0" marL="0" rtl="0" algn="l">
              <a:spcBef>
                <a:spcPts val="0"/>
              </a:spcBef>
              <a:spcAft>
                <a:spcPts val="0"/>
              </a:spcAft>
              <a:buNone/>
            </a:pPr>
            <a:r>
              <a:t/>
            </a:r>
            <a:endParaRPr/>
          </a:p>
        </p:txBody>
      </p:sp>
      <p:sp>
        <p:nvSpPr>
          <p:cNvPr id="1118" name="Google Shape;1118;p47"/>
          <p:cNvSpPr txBox="1"/>
          <p:nvPr>
            <p:ph idx="1" type="body"/>
          </p:nvPr>
        </p:nvSpPr>
        <p:spPr>
          <a:xfrm>
            <a:off x="374550" y="1427575"/>
            <a:ext cx="6514500" cy="2371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hlink"/>
                </a:solidFill>
              </a:rPr>
              <a:t>A</a:t>
            </a:r>
            <a:r>
              <a:rPr lang="en">
                <a:solidFill>
                  <a:schemeClr val="hlink"/>
                </a:solidFill>
              </a:rPr>
              <a:t>dapted from </a:t>
            </a:r>
            <a:r>
              <a:rPr lang="en" u="sng">
                <a:solidFill>
                  <a:schemeClr val="hlink"/>
                </a:solidFill>
                <a:hlinkClick r:id="rId3"/>
              </a:rPr>
              <a:t>CASEL’s Community-Building Tool</a:t>
            </a:r>
            <a:endParaRPr i="1">
              <a:solidFill>
                <a:schemeClr val="hlink"/>
              </a:solidFill>
            </a:endParaRPr>
          </a:p>
          <a:p>
            <a:pPr indent="0" lvl="0" marL="0" rtl="0" algn="l">
              <a:lnSpc>
                <a:spcPct val="115000"/>
              </a:lnSpc>
              <a:spcBef>
                <a:spcPts val="0"/>
              </a:spcBef>
              <a:spcAft>
                <a:spcPts val="0"/>
              </a:spcAft>
              <a:buNone/>
            </a:pPr>
            <a:r>
              <a:t/>
            </a:r>
            <a:endParaRPr i="1" sz="900">
              <a:solidFill>
                <a:schemeClr val="hlink"/>
              </a:solidFill>
            </a:endParaRPr>
          </a:p>
          <a:p>
            <a:pPr indent="0" lvl="0" marL="0" rtl="0" algn="l">
              <a:lnSpc>
                <a:spcPct val="115000"/>
              </a:lnSpc>
              <a:spcBef>
                <a:spcPts val="0"/>
              </a:spcBef>
              <a:spcAft>
                <a:spcPts val="0"/>
              </a:spcAft>
              <a:buNone/>
            </a:pPr>
            <a:r>
              <a:rPr i="1" lang="en">
                <a:solidFill>
                  <a:schemeClr val="hlink"/>
                </a:solidFill>
              </a:rPr>
              <a:t>INSTRUCTIONS</a:t>
            </a:r>
            <a:r>
              <a:rPr i="1" lang="en" sz="1800">
                <a:solidFill>
                  <a:schemeClr val="hlink"/>
                </a:solidFill>
              </a:rPr>
              <a:t>:</a:t>
            </a:r>
            <a:endParaRPr i="1" sz="1800">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Complete the community-building circle plan below and on the following page to design a community-building circle for use in your classroom. </a:t>
            </a:r>
            <a:endParaRPr sz="18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119" name="Google Shape;1119;p47"/>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1120" name="Google Shape;1120;p47">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1" name="Google Shape;1121;p47">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2" name="Google Shape;1122;p4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3" name="Google Shape;1123;p4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4" name="Google Shape;1124;p47">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5" name="Google Shape;1125;p47">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6" name="Google Shape;1126;p47">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7" name="Google Shape;1127;p47">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8" name="Google Shape;1128;p47">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9" name="Google Shape;1129;p47">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0" name="Google Shape;1130;p47">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1" name="Google Shape;1131;p47">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2" name="Google Shape;1132;p47"/>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1133" name="Google Shape;1133;p47"/>
          <p:cNvGraphicFramePr/>
          <p:nvPr/>
        </p:nvGraphicFramePr>
        <p:xfrm>
          <a:off x="374550" y="3798800"/>
          <a:ext cx="3000000" cy="3000000"/>
        </p:xfrm>
        <a:graphic>
          <a:graphicData uri="http://schemas.openxmlformats.org/drawingml/2006/table">
            <a:tbl>
              <a:tblPr>
                <a:noFill/>
                <a:tableStyleId>{5931BBB7-2FFD-4692-B58A-33CF56E4B499}</a:tableStyleId>
              </a:tblPr>
              <a:tblGrid>
                <a:gridCol w="1494000"/>
                <a:gridCol w="2779075"/>
                <a:gridCol w="2241425"/>
              </a:tblGrid>
              <a:tr h="336900">
                <a:tc gridSpan="3">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Community-Building Circle Plan</a:t>
                      </a:r>
                      <a:endParaRPr b="1" sz="1600">
                        <a:latin typeface="Poppins"/>
                        <a:ea typeface="Poppins"/>
                        <a:cs typeface="Poppins"/>
                        <a:sym typeface="Poppins"/>
                      </a:endParaRPr>
                    </a:p>
                    <a:p>
                      <a:pPr indent="0" lvl="0" marL="0" rtl="0" algn="ctr">
                        <a:lnSpc>
                          <a:spcPct val="115000"/>
                        </a:lnSpc>
                        <a:spcBef>
                          <a:spcPts val="0"/>
                        </a:spcBef>
                        <a:spcAft>
                          <a:spcPts val="0"/>
                        </a:spcAft>
                        <a:buNone/>
                      </a:pPr>
                      <a:r>
                        <a:rPr lang="en" sz="1600">
                          <a:latin typeface="Poppins"/>
                          <a:ea typeface="Poppins"/>
                          <a:cs typeface="Poppins"/>
                          <a:sym typeface="Poppins"/>
                        </a:rPr>
                        <a:t>Adapted from CASEL’s </a:t>
                      </a:r>
                      <a:r>
                        <a:rPr lang="en" sz="1600" u="sng">
                          <a:solidFill>
                            <a:srgbClr val="1155CC"/>
                          </a:solidFill>
                          <a:latin typeface="Poppins"/>
                          <a:ea typeface="Poppins"/>
                          <a:cs typeface="Poppins"/>
                          <a:sym typeface="Poppins"/>
                          <a:hlinkClick r:id="rId15">
                            <a:extLst>
                              <a:ext uri="{A12FA001-AC4F-418D-AE19-62706E023703}">
                                <ahyp:hlinkClr val="tx"/>
                              </a:ext>
                            </a:extLst>
                          </a:hlinkClick>
                        </a:rPr>
                        <a:t>Community-Building Tool</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hMerge="1"/>
                <a:tc hMerge="1"/>
              </a:tr>
              <a:tr h="505375">
                <a:tc gridSpan="2">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Purpose/Goals of Circle: </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Date and Time:  </a:t>
                      </a:r>
                      <a:endParaRPr b="1" sz="1600">
                        <a:latin typeface="Poppins"/>
                        <a:ea typeface="Poppins"/>
                        <a:cs typeface="Poppins"/>
                        <a:sym typeface="Poppins"/>
                      </a:endParaRPr>
                    </a:p>
                    <a:p>
                      <a:pPr indent="0" lvl="0" marL="0" rtl="0" algn="l">
                        <a:lnSpc>
                          <a:spcPct val="106999"/>
                        </a:lnSpc>
                        <a:spcBef>
                          <a:spcPts val="0"/>
                        </a:spcBef>
                        <a:spcAft>
                          <a:spcPts val="800"/>
                        </a:spcAft>
                        <a:buNone/>
                      </a:pPr>
                      <a:r>
                        <a:rPr lang="en" sz="1600">
                          <a:latin typeface="Poppins"/>
                          <a:ea typeface="Poppins"/>
                          <a:cs typeface="Poppins"/>
                          <a:sym typeface="Poppins"/>
                        </a:rPr>
                        <a:t>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11675">
                <a:tc gridSpan="2">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Materials: </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Set up: </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81125">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Opening </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What ritual will I use to open the circle?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hMerge="1"/>
              </a:tr>
              <a:tr h="469575">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Introduction </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What is the topic of today’s circle? What talking piece am I using and why?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hMerge="1"/>
              </a:tr>
              <a:tr h="469575">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Circle Norms</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What activity will I do to create norms? Or what will I ask to ensure that everyone is in agreement with using existing norms?</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hMerge="1"/>
              </a:tr>
              <a:tr h="652750">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Check In</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gridSpan="2">
                  <a:txBody>
                    <a:bodyPr/>
                    <a:lstStyle/>
                    <a:p>
                      <a:pPr indent="0" lvl="0" marL="0" rtl="0" algn="l">
                        <a:lnSpc>
                          <a:spcPct val="106999"/>
                        </a:lnSpc>
                        <a:spcBef>
                          <a:spcPts val="0"/>
                        </a:spcBef>
                        <a:spcAft>
                          <a:spcPts val="800"/>
                        </a:spcAft>
                        <a:buNone/>
                      </a:pPr>
                      <a:r>
                        <a:rPr lang="en" sz="1600">
                          <a:latin typeface="Poppins"/>
                          <a:ea typeface="Poppins"/>
                          <a:cs typeface="Poppins"/>
                          <a:sym typeface="Poppins"/>
                        </a:rPr>
                        <a:t>What question will I ask to check in with how students are feeling, and what environmental factors might influence the question I ask?</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hMerge="1"/>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48"/>
          <p:cNvSpPr txBox="1"/>
          <p:nvPr>
            <p:ph type="title"/>
          </p:nvPr>
        </p:nvSpPr>
        <p:spPr>
          <a:xfrm>
            <a:off x="374550" y="322825"/>
            <a:ext cx="56820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411"/>
              <a:t>Activity 6.3.3 - </a:t>
            </a:r>
            <a:r>
              <a:rPr lang="en" sz="3411"/>
              <a:t>Design a Community-Building Circle (Continued) </a:t>
            </a:r>
            <a:endParaRPr sz="3411"/>
          </a:p>
          <a:p>
            <a:pPr indent="0" lvl="0" marL="0" rtl="0" algn="l">
              <a:spcBef>
                <a:spcPts val="0"/>
              </a:spcBef>
              <a:spcAft>
                <a:spcPts val="0"/>
              </a:spcAft>
              <a:buNone/>
            </a:pPr>
            <a:r>
              <a:t/>
            </a:r>
            <a:endParaRPr/>
          </a:p>
        </p:txBody>
      </p:sp>
      <p:pic>
        <p:nvPicPr>
          <p:cNvPr id="1139" name="Google Shape;1139;p48"/>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140" name="Google Shape;1140;p48">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1" name="Google Shape;1141;p48">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2" name="Google Shape;1142;p4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3" name="Google Shape;1143;p4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4" name="Google Shape;1144;p48">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5" name="Google Shape;1145;p48">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6" name="Google Shape;1146;p48">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7" name="Google Shape;1147;p48">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8" name="Google Shape;1148;p48">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9" name="Google Shape;1149;p48">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0" name="Google Shape;1150;p48">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1" name="Google Shape;1151;p48">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152" name="Google Shape;1152;p48"/>
          <p:cNvGraphicFramePr/>
          <p:nvPr/>
        </p:nvGraphicFramePr>
        <p:xfrm>
          <a:off x="496925" y="1625825"/>
          <a:ext cx="3000000" cy="3000000"/>
        </p:xfrm>
        <a:graphic>
          <a:graphicData uri="http://schemas.openxmlformats.org/drawingml/2006/table">
            <a:tbl>
              <a:tblPr>
                <a:noFill/>
                <a:tableStyleId>{5931BBB7-2FFD-4692-B58A-33CF56E4B499}</a:tableStyleId>
              </a:tblPr>
              <a:tblGrid>
                <a:gridCol w="1494000"/>
                <a:gridCol w="2779075"/>
                <a:gridCol w="2241425"/>
              </a:tblGrid>
              <a:tr h="706900">
                <a:tc gridSpan="3">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Community-Building Circle Plan (Continued)</a:t>
                      </a:r>
                      <a:endParaRPr b="1" sz="1600">
                        <a:latin typeface="Poppins"/>
                        <a:ea typeface="Poppins"/>
                        <a:cs typeface="Poppins"/>
                        <a:sym typeface="Poppins"/>
                      </a:endParaRPr>
                    </a:p>
                    <a:p>
                      <a:pPr indent="0" lvl="0" marL="0" rtl="0" algn="ctr">
                        <a:lnSpc>
                          <a:spcPct val="115000"/>
                        </a:lnSpc>
                        <a:spcBef>
                          <a:spcPts val="0"/>
                        </a:spcBef>
                        <a:spcAft>
                          <a:spcPts val="0"/>
                        </a:spcAft>
                        <a:buNone/>
                      </a:pPr>
                      <a:r>
                        <a:rPr lang="en" sz="1600">
                          <a:latin typeface="Poppins"/>
                          <a:ea typeface="Poppins"/>
                          <a:cs typeface="Poppins"/>
                          <a:sym typeface="Poppins"/>
                        </a:rPr>
                        <a:t>Adapted from CASEL’s </a:t>
                      </a:r>
                      <a:r>
                        <a:rPr lang="en" sz="1600" u="sng">
                          <a:solidFill>
                            <a:srgbClr val="1155CC"/>
                          </a:solidFill>
                          <a:latin typeface="Poppins"/>
                          <a:ea typeface="Poppins"/>
                          <a:cs typeface="Poppins"/>
                          <a:sym typeface="Poppins"/>
                          <a:hlinkClick r:id="rId14">
                            <a:extLst>
                              <a:ext uri="{A12FA001-AC4F-418D-AE19-62706E023703}">
                                <ahyp:hlinkClr val="tx"/>
                              </a:ext>
                            </a:extLst>
                          </a:hlinkClick>
                        </a:rPr>
                        <a:t>Community-Building Tool</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hMerge="1"/>
                <a:tc hMerge="1"/>
              </a:tr>
              <a:tr h="2114100">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Discussion Rounds</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gridSpan="2">
                  <a:txBody>
                    <a:bodyPr/>
                    <a:lstStyle/>
                    <a:p>
                      <a:pPr indent="0" lvl="0" marL="0" rtl="0" algn="l">
                        <a:lnSpc>
                          <a:spcPct val="107000"/>
                        </a:lnSpc>
                        <a:spcBef>
                          <a:spcPts val="0"/>
                        </a:spcBef>
                        <a:spcAft>
                          <a:spcPts val="800"/>
                        </a:spcAft>
                        <a:buNone/>
                      </a:pPr>
                      <a:r>
                        <a:rPr lang="en" sz="1600">
                          <a:latin typeface="Poppins"/>
                          <a:ea typeface="Poppins"/>
                          <a:cs typeface="Poppins"/>
                          <a:sym typeface="Poppins"/>
                        </a:rPr>
                        <a:t>How many rounds do I plan to facilitate, and what questions will I ask? (Prepare more questions than you have time for and adjust according to the needs and mood of the group. Know your students well and thoughtfully ask questions that cause no harm. Keep in mind that participants can pass.)</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hMerge="1"/>
              </a:tr>
              <a:tr h="1569050">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Check Out</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What questions will I ask to check in with how students are feeling now? How will I summarize what took place in today’s circle and “next steps” based on anything that arose during the circle?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hMerge="1"/>
              </a:tr>
              <a:tr h="1420400">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Closing  </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What ritual will I use to close the circle, and how will I prepare students to transition out of the circle?</a:t>
                      </a:r>
                      <a:endParaRPr sz="1600">
                        <a:latin typeface="Poppins"/>
                        <a:ea typeface="Poppins"/>
                        <a:cs typeface="Poppins"/>
                        <a:sym typeface="Poppins"/>
                      </a:endParaRPr>
                    </a:p>
                    <a:p>
                      <a:pPr indent="0" lvl="0" marL="0" rtl="0" algn="l">
                        <a:lnSpc>
                          <a:spcPct val="106999"/>
                        </a:lnSpc>
                        <a:spcBef>
                          <a:spcPts val="0"/>
                        </a:spcBef>
                        <a:spcAft>
                          <a:spcPts val="1200"/>
                        </a:spcAft>
                        <a:buNone/>
                      </a:pPr>
                      <a:r>
                        <a:rPr lang="en" sz="1600">
                          <a:latin typeface="Poppins"/>
                          <a:ea typeface="Poppins"/>
                          <a:cs typeface="Poppins"/>
                          <a:sym typeface="Poppins"/>
                        </a:rPr>
                        <a:t> </a:t>
                      </a:r>
                      <a:endParaRPr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hMerge="1"/>
              </a:tr>
              <a:tr h="2143825">
                <a:tc gridSpan="3">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Teaching Across Learning Environments</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sz="1600">
                        <a:latin typeface="Poppins"/>
                        <a:ea typeface="Poppins"/>
                        <a:cs typeface="Poppins"/>
                        <a:sym typeface="Poppins"/>
                      </a:endParaRPr>
                    </a:p>
                    <a:p>
                      <a:pPr indent="0" lvl="0" marL="0" rtl="0" algn="l">
                        <a:lnSpc>
                          <a:spcPct val="115000"/>
                        </a:lnSpc>
                        <a:spcBef>
                          <a:spcPts val="0"/>
                        </a:spcBef>
                        <a:spcAft>
                          <a:spcPts val="0"/>
                        </a:spcAft>
                        <a:buNone/>
                      </a:pPr>
                      <a:r>
                        <a:rPr lang="en" sz="1600">
                          <a:latin typeface="Poppins"/>
                          <a:ea typeface="Poppins"/>
                          <a:cs typeface="Poppins"/>
                          <a:sym typeface="Poppins"/>
                        </a:rPr>
                        <a:t>What aspects of the plan above need to change for shifting to another learning environment, such as remote instruction? </a:t>
                      </a:r>
                      <a:endParaRPr sz="1600">
                        <a:latin typeface="Poppins"/>
                        <a:ea typeface="Poppins"/>
                        <a:cs typeface="Poppins"/>
                        <a:sym typeface="Poppins"/>
                      </a:endParaRPr>
                    </a:p>
                    <a:p>
                      <a:pPr indent="-330200" lvl="0" marL="457200" rtl="0" algn="l">
                        <a:lnSpc>
                          <a:spcPct val="115000"/>
                        </a:lnSpc>
                        <a:spcBef>
                          <a:spcPts val="0"/>
                        </a:spcBef>
                        <a:spcAft>
                          <a:spcPts val="0"/>
                        </a:spcAft>
                        <a:buSzPts val="1600"/>
                        <a:buFont typeface="Poppins"/>
                        <a:buChar char="●"/>
                      </a:pPr>
                      <a:r>
                        <a:rPr b="1" lang="en" sz="1600">
                          <a:latin typeface="Poppins"/>
                          <a:ea typeface="Poppins"/>
                          <a:cs typeface="Poppins"/>
                          <a:sym typeface="Poppins"/>
                        </a:rPr>
                        <a:t> </a:t>
                      </a:r>
                      <a:endParaRPr b="1" sz="1600">
                        <a:latin typeface="Poppins"/>
                        <a:ea typeface="Poppins"/>
                        <a:cs typeface="Poppins"/>
                        <a:sym typeface="Poppins"/>
                      </a:endParaRPr>
                    </a:p>
                    <a:p>
                      <a:pPr indent="-330200" lvl="0" marL="457200" rtl="0" algn="l">
                        <a:lnSpc>
                          <a:spcPct val="115000"/>
                        </a:lnSpc>
                        <a:spcBef>
                          <a:spcPts val="0"/>
                        </a:spcBef>
                        <a:spcAft>
                          <a:spcPts val="0"/>
                        </a:spcAft>
                        <a:buSzPts val="1600"/>
                        <a:buFont typeface="Poppins"/>
                        <a:buChar char="●"/>
                      </a:pPr>
                      <a:r>
                        <a:rPr b="1" lang="en" sz="1600">
                          <a:latin typeface="Poppins"/>
                          <a:ea typeface="Poppins"/>
                          <a:cs typeface="Poppins"/>
                          <a:sym typeface="Poppins"/>
                        </a:rPr>
                        <a:t> </a:t>
                      </a:r>
                      <a:endParaRPr b="1" sz="1600">
                        <a:latin typeface="Poppins"/>
                        <a:ea typeface="Poppins"/>
                        <a:cs typeface="Poppins"/>
                        <a:sym typeface="Poppins"/>
                      </a:endParaRPr>
                    </a:p>
                    <a:p>
                      <a:pPr indent="-330200" lvl="0" marL="457200" rtl="0" algn="l">
                        <a:lnSpc>
                          <a:spcPct val="115000"/>
                        </a:lnSpc>
                        <a:spcBef>
                          <a:spcPts val="0"/>
                        </a:spcBef>
                        <a:spcAft>
                          <a:spcPts val="0"/>
                        </a:spcAft>
                        <a:buSzPts val="1600"/>
                        <a:buFont typeface="Poppins"/>
                        <a:buChar char="●"/>
                      </a:pPr>
                      <a:r>
                        <a:rPr b="1" lang="en" sz="1600">
                          <a:latin typeface="Poppins"/>
                          <a:ea typeface="Poppins"/>
                          <a:cs typeface="Poppins"/>
                          <a:sym typeface="Poppins"/>
                        </a:rPr>
                        <a:t> </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hMerge="1"/>
                <a:tc hMerge="1"/>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Workbook Tips</a:t>
            </a:r>
            <a:endParaRPr/>
          </a:p>
        </p:txBody>
      </p:sp>
      <p:sp>
        <p:nvSpPr>
          <p:cNvPr id="264" name="Google Shape;264;p22"/>
          <p:cNvSpPr txBox="1"/>
          <p:nvPr>
            <p:ph idx="1" type="body"/>
          </p:nvPr>
        </p:nvSpPr>
        <p:spPr>
          <a:xfrm>
            <a:off x="374550" y="1314075"/>
            <a:ext cx="6514500" cy="826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Keep Your Workbook Handy</a:t>
            </a:r>
            <a:endParaRPr b="1"/>
          </a:p>
          <a:p>
            <a:pPr indent="0" lvl="0" marL="0" rtl="0" algn="l">
              <a:spcBef>
                <a:spcPts val="0"/>
              </a:spcBef>
              <a:spcAft>
                <a:spcPts val="0"/>
              </a:spcAft>
              <a:buNone/>
            </a:pPr>
            <a:r>
              <a:rPr lang="en"/>
              <a:t>As you progress through the TALE Academy, keep your copy of the workbook open for easy access.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 Using the Workbook Tabs</a:t>
            </a:r>
            <a:endParaRPr b="1"/>
          </a:p>
          <a:p>
            <a:pPr indent="0" lvl="0" marL="0" rtl="0" algn="l">
              <a:spcBef>
                <a:spcPts val="0"/>
              </a:spcBef>
              <a:spcAft>
                <a:spcPts val="0"/>
              </a:spcAft>
              <a:buNone/>
            </a:pPr>
            <a:r>
              <a:rPr lang="en"/>
              <a:t>The colorful, </a:t>
            </a:r>
            <a:r>
              <a:rPr lang="en"/>
              <a:t>numerical</a:t>
            </a:r>
            <a:r>
              <a:rPr lang="en"/>
              <a:t> tabs on the right of the workbook </a:t>
            </a:r>
            <a:r>
              <a:rPr lang="en"/>
              <a:t>are hyperlinked to the corresponding session for easy access. Left click on the first tab that reads “01.” A pop-up will provide a hyperlink to Session 01. C</a:t>
            </a:r>
            <a:r>
              <a:rPr lang="en"/>
              <a:t>lick that hyperlink to be taken to Session 01. Your first activity in Module 6, Session 1 is Activity 6.1.1. In this case, you would click on the “01” tab on the right to jump to Session 1 and scroll to Activity 6.1.1.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a:t>
            </a:r>
            <a:r>
              <a:rPr b="1" lang="en"/>
              <a:t>: Returning to the Table of Contents</a:t>
            </a:r>
            <a:endParaRPr b="1"/>
          </a:p>
          <a:p>
            <a:pPr indent="0" lvl="0" marL="0" rtl="0" algn="l">
              <a:spcBef>
                <a:spcPts val="0"/>
              </a:spcBef>
              <a:spcAft>
                <a:spcPts val="0"/>
              </a:spcAft>
              <a:buNone/>
            </a:pPr>
            <a:r>
              <a:rPr lang="en" u="sng">
                <a:solidFill>
                  <a:schemeClr val="hlink"/>
                </a:solidFill>
                <a:hlinkClick action="ppaction://hlinksldjump" r:id="rId3"/>
              </a:rPr>
              <a:t>Page 7 is the Table of Contents</a:t>
            </a:r>
            <a:r>
              <a:rPr lang="en"/>
              <a:t>, which lists each of the 8 session titles. Throughout the workbook you will see this icon: </a:t>
            </a:r>
            <a:endParaRPr/>
          </a:p>
          <a:p>
            <a:pPr indent="0" lvl="0" marL="0" rtl="0" algn="l">
              <a:spcBef>
                <a:spcPts val="0"/>
              </a:spcBef>
              <a:spcAft>
                <a:spcPts val="0"/>
              </a:spcAft>
              <a:buNone/>
            </a:pPr>
            <a:r>
              <a:rPr lang="en"/>
              <a:t>To return to the Table of Contents, click on this icon to access the Table of Contents hyperlink.</a:t>
            </a:r>
            <a:endParaRPr/>
          </a:p>
        </p:txBody>
      </p:sp>
      <p:pic>
        <p:nvPicPr>
          <p:cNvPr id="265" name="Google Shape;265;p22">
            <a:hlinkClick action="ppaction://hlinksldjump" r:id="rId4"/>
          </p:cNvPr>
          <p:cNvPicPr preferRelativeResize="0"/>
          <p:nvPr/>
        </p:nvPicPr>
        <p:blipFill>
          <a:blip r:embed="rId5">
            <a:alphaModFix/>
          </a:blip>
          <a:stretch>
            <a:fillRect/>
          </a:stretch>
        </p:blipFill>
        <p:spPr>
          <a:xfrm>
            <a:off x="2500350" y="8056400"/>
            <a:ext cx="580200" cy="580200"/>
          </a:xfrm>
          <a:prstGeom prst="rect">
            <a:avLst/>
          </a:prstGeom>
          <a:noFill/>
          <a:ln>
            <a:noFill/>
          </a:ln>
        </p:spPr>
      </p:pic>
      <p:sp>
        <p:nvSpPr>
          <p:cNvPr id="266" name="Google Shape;266;p22">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7" name="Google Shape;267;p22">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8" name="Google Shape;268;p2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9" name="Google Shape;269;p2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0" name="Google Shape;270;p22">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1" name="Google Shape;271;p22">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2" name="Google Shape;272;p22">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3" name="Google Shape;273;p22">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4" name="Google Shape;274;p22">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5" name="Google Shape;275;p22">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6" name="Google Shape;276;p22">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7" name="Google Shape;277;p22">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grpSp>
        <p:nvGrpSpPr>
          <p:cNvPr id="1157" name="Google Shape;1157;p49"/>
          <p:cNvGrpSpPr/>
          <p:nvPr/>
        </p:nvGrpSpPr>
        <p:grpSpPr>
          <a:xfrm>
            <a:off x="224350" y="224350"/>
            <a:ext cx="7116900" cy="9597300"/>
            <a:chOff x="224350" y="224350"/>
            <a:chExt cx="7116900" cy="9597300"/>
          </a:xfrm>
        </p:grpSpPr>
        <p:sp>
          <p:nvSpPr>
            <p:cNvPr id="1158" name="Google Shape;1158;p49"/>
            <p:cNvSpPr/>
            <p:nvPr/>
          </p:nvSpPr>
          <p:spPr>
            <a:xfrm>
              <a:off x="224350" y="224350"/>
              <a:ext cx="6967500" cy="959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9"/>
            <p:cNvSpPr/>
            <p:nvPr/>
          </p:nvSpPr>
          <p:spPr>
            <a:xfrm rot="5400000">
              <a:off x="6936250" y="3451750"/>
              <a:ext cx="660600" cy="149400"/>
            </a:xfrm>
            <a:prstGeom prst="triangle">
              <a:avLst>
                <a:gd fmla="val 5088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0" name="Google Shape;1160;p49"/>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04</a:t>
            </a:r>
            <a:endParaRPr/>
          </a:p>
        </p:txBody>
      </p:sp>
      <p:cxnSp>
        <p:nvCxnSpPr>
          <p:cNvPr id="1161" name="Google Shape;1161;p49"/>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162" name="Google Shape;1162;p4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63" name="Google Shape;1163;p4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64" name="Google Shape;1164;p49">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65" name="Google Shape;1165;p49">
            <a:hlinkClick action="ppaction://hlinksldjump" r:id="rId5"/>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66" name="Google Shape;1166;p49">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67" name="Google Shape;1167;p49">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68" name="Google Shape;1168;p49">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69" name="Google Shape;1169;p49">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70" name="Google Shape;1170;p49">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71" name="Google Shape;1171;p49">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172" name="Google Shape;1172;p49">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173" name="Google Shape;1173;p49"/>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Self-Awareness and Self-Direction</a:t>
            </a:r>
            <a:endParaRPr/>
          </a:p>
        </p:txBody>
      </p:sp>
      <p:sp>
        <p:nvSpPr>
          <p:cNvPr id="1174" name="Google Shape;1174;p49">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5" name="Google Shape;1175;p49">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6" name="Google Shape;1176;p49">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7" name="Google Shape;1177;p49">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8" name="Google Shape;1178;p49">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9" name="Google Shape;1179;p49">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0" name="Google Shape;1180;p49">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1" name="Google Shape;1181;p49">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2" name="Google Shape;1182;p49">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3" name="Google Shape;1183;p49">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4" name="Google Shape;1184;p4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5" name="Google Shape;1185;p4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6" name="Google Shape;1186;p49">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7" name="Google Shape;1187;p49">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8" name="Google Shape;1188;p49">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9" name="Google Shape;1189;p49">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0" name="Google Shape;1190;p49">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1" name="Google Shape;1191;p49">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2" name="Google Shape;1192;p49">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3" name="Google Shape;1193;p49">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5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199" name="Google Shape;1199;p50"/>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200" name="Google Shape;1200;p50"/>
          <p:cNvGraphicFramePr/>
          <p:nvPr/>
        </p:nvGraphicFramePr>
        <p:xfrm>
          <a:off x="504825" y="1090700"/>
          <a:ext cx="3000000" cy="3000000"/>
        </p:xfrm>
        <a:graphic>
          <a:graphicData uri="http://schemas.openxmlformats.org/drawingml/2006/table">
            <a:tbl>
              <a:tblPr>
                <a:noFill/>
                <a:tableStyleId>{DC36E646-BA19-49F3-A631-8C6D100191D4}</a:tableStyleId>
              </a:tblPr>
              <a:tblGrid>
                <a:gridCol w="1713650"/>
                <a:gridCol w="2480300"/>
                <a:gridCol w="2249750"/>
              </a:tblGrid>
              <a:tr h="549700">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TERM</a:t>
                      </a:r>
                      <a:endParaRPr b="1" sz="1500">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WORKING DEFINITION</a:t>
                      </a:r>
                      <a:endParaRPr b="1" sz="1500">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MY NOTES </a:t>
                      </a:r>
                      <a:endParaRPr b="1" sz="1500">
                        <a:solidFill>
                          <a:srgbClr val="262626"/>
                        </a:solidFill>
                        <a:latin typeface="Poppins"/>
                        <a:ea typeface="Poppins"/>
                        <a:cs typeface="Poppins"/>
                        <a:sym typeface="Poppins"/>
                      </a:endParaRPr>
                    </a:p>
                    <a:p>
                      <a:pPr indent="0" lvl="0" marL="0" rtl="0" algn="ctr">
                        <a:spcBef>
                          <a:spcPts val="0"/>
                        </a:spcBef>
                        <a:spcAft>
                          <a:spcPts val="0"/>
                        </a:spcAft>
                        <a:buNone/>
                      </a:pPr>
                      <a:r>
                        <a:rPr b="1" lang="en" sz="1500">
                          <a:solidFill>
                            <a:srgbClr val="262626"/>
                          </a:solidFill>
                          <a:latin typeface="Poppins"/>
                          <a:ea typeface="Poppins"/>
                          <a:cs typeface="Poppins"/>
                          <a:sym typeface="Poppins"/>
                        </a:rPr>
                        <a:t>AND QUESTIONS</a:t>
                      </a:r>
                      <a:endParaRPr b="1" sz="1500">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r>
              <a:tr h="1005300">
                <a:tc>
                  <a:txBody>
                    <a:bodyPr/>
                    <a:lstStyle/>
                    <a:p>
                      <a:pPr indent="0" lvl="0" marL="0" rtl="0" algn="l">
                        <a:spcBef>
                          <a:spcPts val="0"/>
                        </a:spcBef>
                        <a:spcAft>
                          <a:spcPts val="0"/>
                        </a:spcAft>
                        <a:buNone/>
                      </a:pPr>
                      <a:r>
                        <a:rPr b="1" lang="en" sz="1500">
                          <a:solidFill>
                            <a:srgbClr val="252525"/>
                          </a:solidFill>
                          <a:latin typeface="Poppins"/>
                          <a:ea typeface="Poppins"/>
                          <a:cs typeface="Poppins"/>
                          <a:sym typeface="Poppins"/>
                        </a:rPr>
                        <a:t>Learning Coach</a:t>
                      </a:r>
                      <a:endParaRPr b="1"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252525"/>
                          </a:solidFill>
                          <a:latin typeface="Poppins"/>
                          <a:ea typeface="Poppins"/>
                          <a:cs typeface="Poppins"/>
                          <a:sym typeface="Poppins"/>
                        </a:rPr>
                        <a:t>In distance learning, the adult at home who is responsible for assisting the learner with completing their tasks (e.g., parent, sibling, caregiver, tutor, homeschool consultant)</a:t>
                      </a:r>
                      <a:endParaRPr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969400">
                <a:tc>
                  <a:txBody>
                    <a:bodyPr/>
                    <a:lstStyle/>
                    <a:p>
                      <a:pPr indent="0" lvl="0" marL="0" rtl="0" algn="l">
                        <a:spcBef>
                          <a:spcPts val="0"/>
                        </a:spcBef>
                        <a:spcAft>
                          <a:spcPts val="0"/>
                        </a:spcAft>
                        <a:buNone/>
                      </a:pPr>
                      <a:r>
                        <a:rPr b="1" lang="en" sz="1500">
                          <a:solidFill>
                            <a:srgbClr val="252525"/>
                          </a:solidFill>
                          <a:latin typeface="Poppins"/>
                          <a:ea typeface="Poppins"/>
                          <a:cs typeface="Poppins"/>
                          <a:sym typeface="Poppins"/>
                        </a:rPr>
                        <a:t>Metacognition</a:t>
                      </a:r>
                      <a:endParaRPr b="1"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252525"/>
                          </a:solidFill>
                          <a:latin typeface="Poppins"/>
                          <a:ea typeface="Poppins"/>
                          <a:cs typeface="Poppins"/>
                          <a:sym typeface="Poppins"/>
                        </a:rPr>
                        <a:t>Thinking about our own thinking; the ability to step away from a challenging task or situation and evaluate the effectiveness of one’s approach</a:t>
                      </a:r>
                      <a:endParaRPr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1379900">
                <a:tc>
                  <a:txBody>
                    <a:bodyPr/>
                    <a:lstStyle/>
                    <a:p>
                      <a:pPr indent="0" lvl="0" marL="0" rtl="0" algn="l">
                        <a:spcBef>
                          <a:spcPts val="0"/>
                        </a:spcBef>
                        <a:spcAft>
                          <a:spcPts val="0"/>
                        </a:spcAft>
                        <a:buNone/>
                      </a:pPr>
                      <a:r>
                        <a:rPr b="1" lang="en" sz="1500">
                          <a:solidFill>
                            <a:srgbClr val="252525"/>
                          </a:solidFill>
                          <a:latin typeface="Poppins"/>
                          <a:ea typeface="Poppins"/>
                          <a:cs typeface="Poppins"/>
                          <a:sym typeface="Poppins"/>
                        </a:rPr>
                        <a:t>Self-Awareness</a:t>
                      </a:r>
                      <a:endParaRPr b="1"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solidFill>
                            <a:srgbClr val="252525"/>
                          </a:solidFill>
                          <a:latin typeface="Poppins"/>
                          <a:ea typeface="Poppins"/>
                          <a:cs typeface="Poppins"/>
                          <a:sym typeface="Poppins"/>
                        </a:rPr>
                        <a:t>Learning about emotions, how to manage and express them, and how to use language and skills to regulate emotions</a:t>
                      </a:r>
                      <a:endParaRPr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sz="1500">
                          <a:solidFill>
                            <a:srgbClr val="252525"/>
                          </a:solidFill>
                          <a:latin typeface="Poppins"/>
                          <a:ea typeface="Poppins"/>
                          <a:cs typeface="Poppins"/>
                          <a:sym typeface="Poppins"/>
                        </a:rPr>
                        <a:t>Self-Direction</a:t>
                      </a:r>
                      <a:endParaRPr b="1"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252525"/>
                          </a:solidFill>
                          <a:latin typeface="Poppins"/>
                          <a:ea typeface="Poppins"/>
                          <a:cs typeface="Poppins"/>
                          <a:sym typeface="Poppins"/>
                        </a:rPr>
                        <a:t>A learner’s efforts to direct their own learning by setting goals, developing/implementing plans, and monitoring progress</a:t>
                      </a:r>
                      <a:endParaRPr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52525"/>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bl>
          </a:graphicData>
        </a:graphic>
      </p:graphicFrame>
      <p:sp>
        <p:nvSpPr>
          <p:cNvPr id="1201" name="Google Shape;1201;p5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2" name="Google Shape;1202;p5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3" name="Google Shape;1203;p5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4" name="Google Shape;1204;p5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5" name="Google Shape;1205;p50">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6" name="Google Shape;1206;p50">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7" name="Google Shape;1207;p50">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8" name="Google Shape;1208;p50">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9" name="Google Shape;1209;p50">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0" name="Google Shape;1210;p50">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1" name="Google Shape;1211;p50">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2" name="Google Shape;1212;p50">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5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6.4.1 - Reflect on Self-Direction</a:t>
            </a:r>
            <a:endParaRPr/>
          </a:p>
        </p:txBody>
      </p:sp>
      <p:sp>
        <p:nvSpPr>
          <p:cNvPr id="1218" name="Google Shape;1218;p51"/>
          <p:cNvSpPr txBox="1"/>
          <p:nvPr>
            <p:ph idx="1" type="body"/>
          </p:nvPr>
        </p:nvSpPr>
        <p:spPr>
          <a:xfrm>
            <a:off x="374550" y="1680000"/>
            <a:ext cx="6514500" cy="36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ENGAGE: Activate Prior Knowledge</a:t>
            </a:r>
            <a:endParaRPr b="1" sz="1800"/>
          </a:p>
          <a:p>
            <a:pPr indent="0" lvl="0" marL="0" rtl="0" algn="l">
              <a:spcBef>
                <a:spcPts val="0"/>
              </a:spcBef>
              <a:spcAft>
                <a:spcPts val="0"/>
              </a:spcAft>
              <a:buNone/>
            </a:pPr>
            <a:r>
              <a:t/>
            </a:r>
            <a:endParaRPr b="1" sz="1100"/>
          </a:p>
          <a:p>
            <a:pPr indent="0" lvl="0" marL="0" rtl="0" algn="l">
              <a:lnSpc>
                <a:spcPct val="100000"/>
              </a:lnSpc>
              <a:spcBef>
                <a:spcPts val="0"/>
              </a:spcBef>
              <a:spcAft>
                <a:spcPts val="0"/>
              </a:spcAft>
              <a:buNone/>
            </a:pPr>
            <a:r>
              <a:rPr lang="en" sz="1800">
                <a:solidFill>
                  <a:schemeClr val="hlink"/>
                </a:solidFill>
                <a:highlight>
                  <a:schemeClr val="lt2"/>
                </a:highlight>
              </a:rPr>
              <a:t>“He who controls others may be powerful, but he who has mastered himself is mightier still.”</a:t>
            </a:r>
            <a:endParaRPr sz="1800">
              <a:solidFill>
                <a:schemeClr val="hlink"/>
              </a:solidFill>
              <a:highlight>
                <a:schemeClr val="lt2"/>
              </a:highlight>
            </a:endParaRPr>
          </a:p>
          <a:p>
            <a:pPr indent="0" lvl="0" marL="0" rtl="0" algn="l">
              <a:lnSpc>
                <a:spcPct val="100000"/>
              </a:lnSpc>
              <a:spcBef>
                <a:spcPts val="0"/>
              </a:spcBef>
              <a:spcAft>
                <a:spcPts val="0"/>
              </a:spcAft>
              <a:buNone/>
            </a:pPr>
            <a:r>
              <a:rPr lang="en" sz="1800">
                <a:solidFill>
                  <a:schemeClr val="hlink"/>
                </a:solidFill>
                <a:highlight>
                  <a:schemeClr val="lt2"/>
                </a:highlight>
              </a:rPr>
              <a:t>–Lao Tze</a:t>
            </a:r>
            <a:endParaRPr sz="1800">
              <a:solidFill>
                <a:schemeClr val="hlink"/>
              </a:solidFill>
              <a:highlight>
                <a:schemeClr val="lt2"/>
              </a:highlight>
            </a:endParaRPr>
          </a:p>
          <a:p>
            <a:pPr indent="0" lvl="0" marL="0" rtl="0" algn="l">
              <a:lnSpc>
                <a:spcPct val="100000"/>
              </a:lnSpc>
              <a:spcBef>
                <a:spcPts val="0"/>
              </a:spcBef>
              <a:spcAft>
                <a:spcPts val="0"/>
              </a:spcAft>
              <a:buNone/>
            </a:pPr>
            <a:r>
              <a:t/>
            </a:r>
            <a:endParaRPr sz="1800">
              <a:solidFill>
                <a:schemeClr val="hlink"/>
              </a:solidFill>
            </a:endParaRPr>
          </a:p>
          <a:p>
            <a:pPr indent="0" lvl="0" marL="0" rtl="0" algn="l">
              <a:lnSpc>
                <a:spcPct val="100000"/>
              </a:lnSpc>
              <a:spcBef>
                <a:spcPts val="0"/>
              </a:spcBef>
              <a:spcAft>
                <a:spcPts val="0"/>
              </a:spcAft>
              <a:buNone/>
            </a:pPr>
            <a:r>
              <a:rPr i="1" lang="en" sz="1800">
                <a:solidFill>
                  <a:schemeClr val="hlink"/>
                </a:solidFill>
              </a:rPr>
              <a:t>INSTRUCTIONS: </a:t>
            </a:r>
            <a:endParaRPr i="1" sz="1800">
              <a:solidFill>
                <a:schemeClr val="hlink"/>
              </a:solidFill>
            </a:endParaRPr>
          </a:p>
          <a:p>
            <a:pPr indent="-342900" lvl="0" marL="457200" rtl="0" algn="l">
              <a:lnSpc>
                <a:spcPct val="100000"/>
              </a:lnSpc>
              <a:spcBef>
                <a:spcPts val="0"/>
              </a:spcBef>
              <a:spcAft>
                <a:spcPts val="0"/>
              </a:spcAft>
              <a:buClr>
                <a:schemeClr val="hlink"/>
              </a:buClr>
              <a:buSzPts val="1800"/>
              <a:buChar char="●"/>
            </a:pPr>
            <a:r>
              <a:rPr lang="en" sz="1800">
                <a:solidFill>
                  <a:schemeClr val="hlink"/>
                </a:solidFill>
              </a:rPr>
              <a:t>What makes mastering one’s self mighty? Use the journal box below to record your thoughts on this quotation before we jump into Session 4 on helping students develop the SEL competencies of self-awareness and self-direction.</a:t>
            </a:r>
            <a:endParaRPr sz="1800">
              <a:solidFill>
                <a:schemeClr val="hlink"/>
              </a:solidFill>
            </a:endParaRPr>
          </a:p>
        </p:txBody>
      </p:sp>
      <p:sp>
        <p:nvSpPr>
          <p:cNvPr id="1219" name="Google Shape;1219;p5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0" name="Google Shape;1220;p5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1" name="Google Shape;1221;p5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2" name="Google Shape;1222;p5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3" name="Google Shape;1223;p5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4" name="Google Shape;1224;p5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5" name="Google Shape;1225;p5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6" name="Google Shape;1226;p5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7" name="Google Shape;1227;p5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8" name="Google Shape;1228;p5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9" name="Google Shape;1229;p5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0" name="Google Shape;1230;p5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1" name="Google Shape;1231;p51"/>
          <p:cNvSpPr/>
          <p:nvPr/>
        </p:nvSpPr>
        <p:spPr>
          <a:xfrm>
            <a:off x="473850" y="5513800"/>
            <a:ext cx="6415200" cy="40491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Poppins"/>
                <a:ea typeface="Poppins"/>
                <a:cs typeface="Poppins"/>
                <a:sym typeface="Poppins"/>
              </a:rPr>
              <a:t>Journal Box</a:t>
            </a:r>
            <a:endParaRPr b="1"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52"/>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6.4.2 - </a:t>
            </a:r>
            <a:r>
              <a:rPr lang="en" sz="3600"/>
              <a:t>Building Self-Awareness and Self-Direction Skills</a:t>
            </a:r>
            <a:endParaRPr sz="3600"/>
          </a:p>
        </p:txBody>
      </p:sp>
      <p:sp>
        <p:nvSpPr>
          <p:cNvPr id="1237" name="Google Shape;1237;p52"/>
          <p:cNvSpPr txBox="1"/>
          <p:nvPr>
            <p:ph idx="1" type="body"/>
          </p:nvPr>
        </p:nvSpPr>
        <p:spPr>
          <a:xfrm>
            <a:off x="374550" y="1572300"/>
            <a:ext cx="6514500" cy="57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ESTABLISH: Reflection for Action</a:t>
            </a:r>
            <a:endParaRPr>
              <a:solidFill>
                <a:srgbClr val="262626"/>
              </a:solidFill>
            </a:endParaRPr>
          </a:p>
          <a:p>
            <a:pPr indent="0" lvl="0" marL="0" rtl="0" algn="l">
              <a:lnSpc>
                <a:spcPct val="100000"/>
              </a:lnSpc>
              <a:spcBef>
                <a:spcPts val="0"/>
              </a:spcBef>
              <a:spcAft>
                <a:spcPts val="0"/>
              </a:spcAft>
              <a:buClr>
                <a:schemeClr val="hlink"/>
              </a:buClr>
              <a:buSzPts val="1100"/>
              <a:buFont typeface="Arial"/>
              <a:buNone/>
            </a:pPr>
            <a:r>
              <a:rPr i="1" lang="en">
                <a:solidFill>
                  <a:schemeClr val="hlink"/>
                </a:solidFill>
              </a:rPr>
              <a:t>INSTRUCTIONS:</a:t>
            </a:r>
            <a:endParaRPr b="1">
              <a:solidFill>
                <a:srgbClr val="262626"/>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Review the </a:t>
            </a:r>
            <a:r>
              <a:rPr lang="en" u="sng">
                <a:solidFill>
                  <a:srgbClr val="1155CC"/>
                </a:solidFill>
                <a:hlinkClick r:id="rId3">
                  <a:extLst>
                    <a:ext uri="{A12FA001-AC4F-418D-AE19-62706E023703}">
                      <ahyp:hlinkClr val="tx"/>
                    </a:ext>
                  </a:extLst>
                </a:hlinkClick>
              </a:rPr>
              <a:t>CASEL</a:t>
            </a:r>
            <a:r>
              <a:rPr lang="en">
                <a:solidFill>
                  <a:schemeClr val="hlink"/>
                </a:solidFill>
              </a:rPr>
              <a:t> skills related to self-awareness and self-direction in the table on the following page. </a:t>
            </a:r>
            <a:endParaRPr>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Choose two self-awareness and two self-direction skills to focus on for a total of four selected skills to focus on for this activity.  </a:t>
            </a:r>
            <a:endParaRPr>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Identify an activity, lesson, or routine that supports the development of each skill across learning environments. </a:t>
            </a:r>
            <a:endParaRPr>
              <a:solidFill>
                <a:schemeClr val="hlink"/>
              </a:solidFill>
            </a:endParaRPr>
          </a:p>
          <a:p>
            <a:pPr indent="-349250" lvl="0" marL="457200" rtl="0" algn="l">
              <a:lnSpc>
                <a:spcPct val="115000"/>
              </a:lnSpc>
              <a:spcBef>
                <a:spcPts val="0"/>
              </a:spcBef>
              <a:spcAft>
                <a:spcPts val="0"/>
              </a:spcAft>
              <a:buClr>
                <a:srgbClr val="000000"/>
              </a:buClr>
              <a:buSzPts val="1900"/>
              <a:buChar char="●"/>
            </a:pPr>
            <a:r>
              <a:rPr lang="en">
                <a:solidFill>
                  <a:srgbClr val="000000"/>
                </a:solidFill>
              </a:rPr>
              <a:t>Describe </a:t>
            </a:r>
            <a:r>
              <a:rPr i="1" lang="en">
                <a:solidFill>
                  <a:srgbClr val="000000"/>
                </a:solidFill>
              </a:rPr>
              <a:t>how</a:t>
            </a:r>
            <a:r>
              <a:rPr lang="en">
                <a:solidFill>
                  <a:srgbClr val="000000"/>
                </a:solidFill>
              </a:rPr>
              <a:t> the activity, lesson, or routine supports skill development. Link to any apps, tools, or resources that support skill development when teaching across learning environments (TALE). </a:t>
            </a:r>
            <a:endParaRPr sz="2700">
              <a:solidFill>
                <a:srgbClr val="000000"/>
              </a:solidFill>
            </a:endParaRPr>
          </a:p>
        </p:txBody>
      </p:sp>
      <p:sp>
        <p:nvSpPr>
          <p:cNvPr id="1238" name="Google Shape;1238;p5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9" name="Google Shape;1239;p5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0" name="Google Shape;1240;p5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1" name="Google Shape;1241;p5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2" name="Google Shape;1242;p5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3" name="Google Shape;1243;p5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4" name="Google Shape;1244;p5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5" name="Google Shape;1245;p5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6" name="Google Shape;1246;p5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7" name="Google Shape;1247;p5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8" name="Google Shape;1248;p5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9" name="Google Shape;1249;p5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0" name="Google Shape;1250;p52"/>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53"/>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6.4.2 - </a:t>
            </a:r>
            <a:r>
              <a:rPr lang="en" sz="3600"/>
              <a:t>Building Self-Awareness and Self-Direction Skills (Continued)</a:t>
            </a:r>
            <a:endParaRPr sz="3600"/>
          </a:p>
        </p:txBody>
      </p:sp>
      <p:sp>
        <p:nvSpPr>
          <p:cNvPr id="1256" name="Google Shape;1256;p5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7" name="Google Shape;1257;p5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8" name="Google Shape;1258;p5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9" name="Google Shape;1259;p5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0" name="Google Shape;1260;p5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1" name="Google Shape;1261;p5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2" name="Google Shape;1262;p5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3" name="Google Shape;1263;p5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4" name="Google Shape;1264;p5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5" name="Google Shape;1265;p5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6" name="Google Shape;1266;p5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7" name="Google Shape;1267;p5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268" name="Google Shape;1268;p53"/>
          <p:cNvGraphicFramePr/>
          <p:nvPr/>
        </p:nvGraphicFramePr>
        <p:xfrm>
          <a:off x="152400" y="1717575"/>
          <a:ext cx="3000000" cy="3000000"/>
        </p:xfrm>
        <a:graphic>
          <a:graphicData uri="http://schemas.openxmlformats.org/drawingml/2006/table">
            <a:tbl>
              <a:tblPr>
                <a:noFill/>
                <a:tableStyleId>{F60045E7-4C93-4C04-B42A-4A521509F03D}</a:tableStyleId>
              </a:tblPr>
              <a:tblGrid>
                <a:gridCol w="1676075"/>
                <a:gridCol w="2559125"/>
                <a:gridCol w="2731475"/>
              </a:tblGrid>
              <a:tr h="366900">
                <a:tc gridSpan="3">
                  <a:txBody>
                    <a:bodyPr/>
                    <a:lstStyle/>
                    <a:p>
                      <a:pPr indent="0" lvl="0" marL="0" rtl="0" algn="ctr">
                        <a:spcBef>
                          <a:spcPts val="0"/>
                        </a:spcBef>
                        <a:spcAft>
                          <a:spcPts val="0"/>
                        </a:spcAft>
                        <a:buNone/>
                      </a:pPr>
                      <a:r>
                        <a:rPr b="1" lang="en" sz="1600">
                          <a:solidFill>
                            <a:schemeClr val="hlink"/>
                          </a:solidFill>
                          <a:latin typeface="Poppins"/>
                          <a:ea typeface="Poppins"/>
                          <a:cs typeface="Poppins"/>
                          <a:sym typeface="Poppins"/>
                        </a:rPr>
                        <a:t>CASEL SEL Competency: Self-Awareness </a:t>
                      </a:r>
                      <a:endParaRPr b="1"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hMerge="1"/>
                <a:tc hMerge="1"/>
              </a:tr>
              <a:tr h="2204450">
                <a:tc gridSpan="3">
                  <a:txBody>
                    <a:bodyPr/>
                    <a:lstStyle/>
                    <a:p>
                      <a:pPr indent="0" lvl="0" marL="0" rtl="0" algn="ctr">
                        <a:spcBef>
                          <a:spcPts val="0"/>
                        </a:spcBef>
                        <a:spcAft>
                          <a:spcPts val="0"/>
                        </a:spcAft>
                        <a:buNone/>
                      </a:pPr>
                      <a:r>
                        <a:t/>
                      </a:r>
                      <a:endParaRPr sz="1600">
                        <a:solidFill>
                          <a:schemeClr val="hlink"/>
                        </a:solidFill>
                        <a:highlight>
                          <a:schemeClr val="lt2"/>
                        </a:highlight>
                        <a:latin typeface="Poppins"/>
                        <a:ea typeface="Poppins"/>
                        <a:cs typeface="Poppins"/>
                        <a:sym typeface="Poppins"/>
                      </a:endParaRPr>
                    </a:p>
                    <a:p>
                      <a:pPr indent="0" lvl="0" marL="0" rtl="0" algn="ctr">
                        <a:spcBef>
                          <a:spcPts val="0"/>
                        </a:spcBef>
                        <a:spcAft>
                          <a:spcPts val="0"/>
                        </a:spcAft>
                        <a:buNone/>
                      </a:pPr>
                      <a:r>
                        <a:rPr lang="en" sz="1600">
                          <a:solidFill>
                            <a:schemeClr val="hlink"/>
                          </a:solidFill>
                          <a:highlight>
                            <a:schemeClr val="lt2"/>
                          </a:highlight>
                          <a:latin typeface="Poppins"/>
                          <a:ea typeface="Poppins"/>
                          <a:cs typeface="Poppins"/>
                          <a:sym typeface="Poppins"/>
                        </a:rPr>
                        <a:t>Choose two skills and paste into rows 1 and 2 of the first column. </a:t>
                      </a:r>
                      <a:endParaRPr sz="1600">
                        <a:solidFill>
                          <a:schemeClr val="hlink"/>
                        </a:solidFill>
                        <a:highlight>
                          <a:schemeClr val="lt2"/>
                        </a:highlight>
                        <a:latin typeface="Poppins"/>
                        <a:ea typeface="Poppins"/>
                        <a:cs typeface="Poppins"/>
                        <a:sym typeface="Poppins"/>
                      </a:endParaRPr>
                    </a:p>
                    <a:p>
                      <a:pPr indent="0" lvl="0" marL="0" rtl="0" algn="ctr">
                        <a:spcBef>
                          <a:spcPts val="0"/>
                        </a:spcBef>
                        <a:spcAft>
                          <a:spcPts val="0"/>
                        </a:spcAft>
                        <a:buNone/>
                      </a:pPr>
                      <a:r>
                        <a:t/>
                      </a:r>
                      <a:endParaRPr sz="1600">
                        <a:solidFill>
                          <a:schemeClr val="hlink"/>
                        </a:solidFill>
                        <a:highlight>
                          <a:schemeClr val="lt2"/>
                        </a:highlight>
                        <a:latin typeface="Poppins"/>
                        <a:ea typeface="Poppins"/>
                        <a:cs typeface="Poppins"/>
                        <a:sym typeface="Poppins"/>
                      </a:endParaRPr>
                    </a:p>
                    <a:p>
                      <a:pPr indent="-330200" lvl="0" marL="457200" rtl="0" algn="l">
                        <a:lnSpc>
                          <a:spcPct val="115000"/>
                        </a:lnSpc>
                        <a:spcBef>
                          <a:spcPts val="0"/>
                        </a:spcBef>
                        <a:spcAft>
                          <a:spcPts val="0"/>
                        </a:spcAft>
                        <a:buClr>
                          <a:schemeClr val="hlink"/>
                        </a:buClr>
                        <a:buSzPts val="1600"/>
                        <a:buFont typeface="Poppins"/>
                        <a:buChar char="●"/>
                      </a:pPr>
                      <a:r>
                        <a:rPr lang="en" sz="1600">
                          <a:solidFill>
                            <a:schemeClr val="hlink"/>
                          </a:solidFill>
                          <a:latin typeface="Poppins"/>
                          <a:ea typeface="Poppins"/>
                          <a:cs typeface="Poppins"/>
                          <a:sym typeface="Poppins"/>
                        </a:rPr>
                        <a:t>Integrating personal &amp; social identities           </a:t>
                      </a:r>
                      <a:endParaRPr sz="1600">
                        <a:solidFill>
                          <a:schemeClr val="hlink"/>
                        </a:solidFill>
                        <a:latin typeface="Poppins"/>
                        <a:ea typeface="Poppins"/>
                        <a:cs typeface="Poppins"/>
                        <a:sym typeface="Poppins"/>
                      </a:endParaRPr>
                    </a:p>
                    <a:p>
                      <a:pPr indent="-330200" lvl="0" marL="457200" rtl="0" algn="l">
                        <a:lnSpc>
                          <a:spcPct val="115000"/>
                        </a:lnSpc>
                        <a:spcBef>
                          <a:spcPts val="0"/>
                        </a:spcBef>
                        <a:spcAft>
                          <a:spcPts val="0"/>
                        </a:spcAft>
                        <a:buClr>
                          <a:schemeClr val="hlink"/>
                        </a:buClr>
                        <a:buSzPts val="1600"/>
                        <a:buFont typeface="Poppins"/>
                        <a:buChar char="●"/>
                      </a:pPr>
                      <a:r>
                        <a:rPr lang="en" sz="1600">
                          <a:solidFill>
                            <a:schemeClr val="hlink"/>
                          </a:solidFill>
                          <a:latin typeface="Poppins"/>
                          <a:ea typeface="Poppins"/>
                          <a:cs typeface="Poppins"/>
                          <a:sym typeface="Poppins"/>
                        </a:rPr>
                        <a:t>Identifying one’s emotions </a:t>
                      </a:r>
                      <a:endParaRPr b="1" sz="1600">
                        <a:latin typeface="Poppins"/>
                        <a:ea typeface="Poppins"/>
                        <a:cs typeface="Poppins"/>
                        <a:sym typeface="Poppins"/>
                      </a:endParaRPr>
                    </a:p>
                    <a:p>
                      <a:pPr indent="-330200" lvl="0" marL="457200" rtl="0" algn="l">
                        <a:lnSpc>
                          <a:spcPct val="115000"/>
                        </a:lnSpc>
                        <a:spcBef>
                          <a:spcPts val="0"/>
                        </a:spcBef>
                        <a:spcAft>
                          <a:spcPts val="0"/>
                        </a:spcAft>
                        <a:buClr>
                          <a:schemeClr val="hlink"/>
                        </a:buClr>
                        <a:buSzPts val="1600"/>
                        <a:buFont typeface="Poppins"/>
                        <a:buChar char="●"/>
                      </a:pPr>
                      <a:r>
                        <a:rPr lang="en" sz="1600">
                          <a:solidFill>
                            <a:schemeClr val="hlink"/>
                          </a:solidFill>
                          <a:latin typeface="Poppins"/>
                          <a:ea typeface="Poppins"/>
                          <a:cs typeface="Poppins"/>
                          <a:sym typeface="Poppins"/>
                        </a:rPr>
                        <a:t>Linking feelings, values, and thoughts             </a:t>
                      </a:r>
                      <a:endParaRPr sz="1600">
                        <a:solidFill>
                          <a:schemeClr val="hlink"/>
                        </a:solidFill>
                        <a:latin typeface="Poppins"/>
                        <a:ea typeface="Poppins"/>
                        <a:cs typeface="Poppins"/>
                        <a:sym typeface="Poppins"/>
                      </a:endParaRPr>
                    </a:p>
                    <a:p>
                      <a:pPr indent="-330200" lvl="0" marL="457200" rtl="0" algn="l">
                        <a:lnSpc>
                          <a:spcPct val="115000"/>
                        </a:lnSpc>
                        <a:spcBef>
                          <a:spcPts val="0"/>
                        </a:spcBef>
                        <a:spcAft>
                          <a:spcPts val="0"/>
                        </a:spcAft>
                        <a:buClr>
                          <a:schemeClr val="hlink"/>
                        </a:buClr>
                        <a:buSzPts val="1600"/>
                        <a:buFont typeface="Poppins"/>
                        <a:buChar char="●"/>
                      </a:pPr>
                      <a:r>
                        <a:rPr lang="en" sz="1600">
                          <a:solidFill>
                            <a:schemeClr val="hlink"/>
                          </a:solidFill>
                          <a:latin typeface="Poppins"/>
                          <a:ea typeface="Poppins"/>
                          <a:cs typeface="Poppins"/>
                          <a:sym typeface="Poppins"/>
                        </a:rPr>
                        <a:t>Having a growth mindset </a:t>
                      </a:r>
                      <a:endParaRPr sz="1600">
                        <a:solidFill>
                          <a:schemeClr val="hlink"/>
                        </a:solidFill>
                        <a:latin typeface="Poppins"/>
                        <a:ea typeface="Poppins"/>
                        <a:cs typeface="Poppins"/>
                        <a:sym typeface="Poppins"/>
                      </a:endParaRPr>
                    </a:p>
                    <a:p>
                      <a:pPr indent="0" lvl="0" marL="457200" rtl="0" algn="l">
                        <a:lnSpc>
                          <a:spcPct val="115000"/>
                        </a:lnSpc>
                        <a:spcBef>
                          <a:spcPts val="0"/>
                        </a:spcBef>
                        <a:spcAft>
                          <a:spcPts val="0"/>
                        </a:spcAft>
                        <a:buNone/>
                      </a:pPr>
                      <a:r>
                        <a:t/>
                      </a:r>
                      <a:endParaRPr sz="1600">
                        <a:solidFill>
                          <a:schemeClr val="hlink"/>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hMerge="1"/>
                <a:tc hMerge="1"/>
              </a:tr>
              <a:tr h="1094450">
                <a:tc>
                  <a:txBody>
                    <a:bodyPr/>
                    <a:lstStyle/>
                    <a:p>
                      <a:pPr indent="0" lvl="0" marL="0" rtl="0" algn="ctr">
                        <a:lnSpc>
                          <a:spcPct val="115000"/>
                        </a:lnSpc>
                        <a:spcBef>
                          <a:spcPts val="0"/>
                        </a:spcBef>
                        <a:spcAft>
                          <a:spcPts val="0"/>
                        </a:spcAft>
                        <a:buNone/>
                      </a:pPr>
                      <a:r>
                        <a:rPr b="1" lang="en" sz="1600">
                          <a:solidFill>
                            <a:schemeClr val="hlink"/>
                          </a:solidFill>
                          <a:latin typeface="Poppins"/>
                          <a:ea typeface="Poppins"/>
                          <a:cs typeface="Poppins"/>
                          <a:sym typeface="Poppins"/>
                        </a:rPr>
                        <a:t>Self-</a:t>
                      </a:r>
                      <a:endParaRPr b="1" sz="1600">
                        <a:solidFill>
                          <a:schemeClr val="hlink"/>
                        </a:solidFill>
                        <a:latin typeface="Poppins"/>
                        <a:ea typeface="Poppins"/>
                        <a:cs typeface="Poppins"/>
                        <a:sym typeface="Poppins"/>
                      </a:endParaRPr>
                    </a:p>
                    <a:p>
                      <a:pPr indent="0" lvl="0" marL="0" rtl="0" algn="ctr">
                        <a:lnSpc>
                          <a:spcPct val="115000"/>
                        </a:lnSpc>
                        <a:spcBef>
                          <a:spcPts val="0"/>
                        </a:spcBef>
                        <a:spcAft>
                          <a:spcPts val="0"/>
                        </a:spcAft>
                        <a:buNone/>
                      </a:pPr>
                      <a:r>
                        <a:rPr b="1" lang="en" sz="1600">
                          <a:solidFill>
                            <a:schemeClr val="hlink"/>
                          </a:solidFill>
                          <a:latin typeface="Poppins"/>
                          <a:ea typeface="Poppins"/>
                          <a:cs typeface="Poppins"/>
                          <a:sym typeface="Poppins"/>
                        </a:rPr>
                        <a:t>Awareness </a:t>
                      </a:r>
                      <a:r>
                        <a:rPr b="1" lang="en" sz="1600">
                          <a:latin typeface="Poppins"/>
                          <a:ea typeface="Poppins"/>
                          <a:cs typeface="Poppins"/>
                          <a:sym typeface="Poppins"/>
                        </a:rPr>
                        <a:t>Skill</a:t>
                      </a:r>
                      <a:endParaRPr b="1"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Activity, Lesson, or Routine that Supports Skill Development for TALE</a:t>
                      </a:r>
                      <a:endParaRPr b="1"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How does this activity, lesson, or routine support skill development?</a:t>
                      </a:r>
                      <a:endParaRPr b="1"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r>
              <a:tr h="1476900">
                <a:tc>
                  <a:txBody>
                    <a:bodyPr/>
                    <a:lstStyle/>
                    <a:p>
                      <a:pPr indent="-330200" lvl="0" marL="457200" rtl="0" algn="l">
                        <a:lnSpc>
                          <a:spcPct val="115000"/>
                        </a:lnSpc>
                        <a:spcBef>
                          <a:spcPts val="0"/>
                        </a:spcBef>
                        <a:spcAft>
                          <a:spcPts val="0"/>
                        </a:spcAft>
                        <a:buSzPts val="1600"/>
                        <a:buFont typeface="Poppins"/>
                        <a:buAutoNum type="arabicPeriod"/>
                      </a:pPr>
                      <a:r>
                        <a:rPr b="1" lang="en" sz="1600">
                          <a:latin typeface="Poppins"/>
                          <a:ea typeface="Poppins"/>
                          <a:cs typeface="Poppins"/>
                          <a:sym typeface="Poppins"/>
                        </a:rPr>
                        <a:t>Skill: </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sz="1600">
                        <a:latin typeface="Poppins"/>
                        <a:ea typeface="Poppins"/>
                        <a:cs typeface="Poppins"/>
                        <a:sym typeface="Poppins"/>
                      </a:endParaRPr>
                    </a:p>
                    <a:p>
                      <a:pPr indent="0" lvl="0" marL="0" rtl="0" algn="l">
                        <a:lnSpc>
                          <a:spcPct val="115000"/>
                        </a:lnSpc>
                        <a:spcBef>
                          <a:spcPts val="0"/>
                        </a:spcBef>
                        <a:spcAft>
                          <a:spcPts val="0"/>
                        </a:spcAft>
                        <a:buNone/>
                      </a:pPr>
                      <a:r>
                        <a:t/>
                      </a:r>
                      <a:endParaRPr sz="1600">
                        <a:latin typeface="Poppins"/>
                        <a:ea typeface="Poppins"/>
                        <a:cs typeface="Poppins"/>
                        <a:sym typeface="Poppins"/>
                      </a:endParaRPr>
                    </a:p>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40300">
                <a:tc rowSpan="3">
                  <a:txBody>
                    <a:bodyPr/>
                    <a:lstStyle/>
                    <a:p>
                      <a:pPr indent="-330200" lvl="0" marL="457200" rtl="0" algn="l">
                        <a:lnSpc>
                          <a:spcPct val="115000"/>
                        </a:lnSpc>
                        <a:spcBef>
                          <a:spcPts val="0"/>
                        </a:spcBef>
                        <a:spcAft>
                          <a:spcPts val="0"/>
                        </a:spcAft>
                        <a:buSzPts val="1600"/>
                        <a:buFont typeface="Poppins"/>
                        <a:buAutoNum type="arabicPeriod" startAt="2"/>
                      </a:pPr>
                      <a:r>
                        <a:rPr b="1" lang="en" sz="1600">
                          <a:latin typeface="Poppins"/>
                          <a:ea typeface="Poppins"/>
                          <a:cs typeface="Poppins"/>
                          <a:sym typeface="Poppins"/>
                        </a:rPr>
                        <a:t>Skill:</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rowSpan="3">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rowSpan="3">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40300">
                <a:tc vMerge="1"/>
                <a:tc vMerge="1"/>
                <a:tc vMerge="1"/>
              </a:tr>
              <a:tr h="1196275">
                <a:tc vMerge="1"/>
                <a:tc vMerge="1"/>
                <a:tc vMerge="1"/>
              </a:tr>
            </a:tbl>
          </a:graphicData>
        </a:graphic>
      </p:graphicFrame>
      <p:sp>
        <p:nvSpPr>
          <p:cNvPr id="1269" name="Google Shape;1269;p5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54"/>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6.4.2 - </a:t>
            </a:r>
            <a:r>
              <a:rPr lang="en" sz="3600"/>
              <a:t>Building Self-Awareness and Self-Direction Skills (Continued)</a:t>
            </a:r>
            <a:endParaRPr sz="3600"/>
          </a:p>
        </p:txBody>
      </p:sp>
      <p:sp>
        <p:nvSpPr>
          <p:cNvPr id="1275" name="Google Shape;1275;p54">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6" name="Google Shape;1276;p54">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7" name="Google Shape;1277;p5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8" name="Google Shape;1278;p5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9" name="Google Shape;1279;p54">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0" name="Google Shape;1280;p54">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1" name="Google Shape;1281;p54">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2" name="Google Shape;1282;p54">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3" name="Google Shape;1283;p54">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4" name="Google Shape;1284;p54">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5" name="Google Shape;1285;p54">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6" name="Google Shape;1286;p54">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287" name="Google Shape;1287;p54"/>
          <p:cNvGraphicFramePr/>
          <p:nvPr/>
        </p:nvGraphicFramePr>
        <p:xfrm>
          <a:off x="152400" y="1739050"/>
          <a:ext cx="3000000" cy="3000000"/>
        </p:xfrm>
        <a:graphic>
          <a:graphicData uri="http://schemas.openxmlformats.org/drawingml/2006/table">
            <a:tbl>
              <a:tblPr>
                <a:noFill/>
                <a:tableStyleId>{F60045E7-4C93-4C04-B42A-4A521509F03D}</a:tableStyleId>
              </a:tblPr>
              <a:tblGrid>
                <a:gridCol w="1676075"/>
                <a:gridCol w="2559125"/>
                <a:gridCol w="2731475"/>
              </a:tblGrid>
              <a:tr h="344500">
                <a:tc gridSpan="3">
                  <a:txBody>
                    <a:bodyPr/>
                    <a:lstStyle/>
                    <a:p>
                      <a:pPr indent="0" lvl="0" marL="0" rtl="0" algn="ctr">
                        <a:spcBef>
                          <a:spcPts val="0"/>
                        </a:spcBef>
                        <a:spcAft>
                          <a:spcPts val="0"/>
                        </a:spcAft>
                        <a:buNone/>
                      </a:pPr>
                      <a:r>
                        <a:rPr b="1" lang="en" sz="1600">
                          <a:latin typeface="Poppins"/>
                          <a:ea typeface="Poppins"/>
                          <a:cs typeface="Poppins"/>
                          <a:sym typeface="Poppins"/>
                        </a:rPr>
                        <a:t>CASEL SEL Competency: Self-Direction </a:t>
                      </a:r>
                      <a:endParaRPr b="1"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hMerge="1"/>
                <a:tc hMerge="1"/>
              </a:tr>
              <a:tr h="1119600">
                <a:tc gridSpan="3">
                  <a:txBody>
                    <a:bodyPr/>
                    <a:lstStyle/>
                    <a:p>
                      <a:pPr indent="0" lvl="0" marL="0" rtl="0" algn="ctr">
                        <a:spcBef>
                          <a:spcPts val="0"/>
                        </a:spcBef>
                        <a:spcAft>
                          <a:spcPts val="0"/>
                        </a:spcAft>
                        <a:buNone/>
                      </a:pPr>
                      <a:r>
                        <a:t/>
                      </a:r>
                      <a:endParaRPr sz="1600">
                        <a:solidFill>
                          <a:schemeClr val="hlink"/>
                        </a:solidFill>
                        <a:highlight>
                          <a:schemeClr val="lt2"/>
                        </a:highlight>
                        <a:latin typeface="Poppins"/>
                        <a:ea typeface="Poppins"/>
                        <a:cs typeface="Poppins"/>
                        <a:sym typeface="Poppins"/>
                      </a:endParaRPr>
                    </a:p>
                    <a:p>
                      <a:pPr indent="0" lvl="0" marL="0" rtl="0" algn="ctr">
                        <a:spcBef>
                          <a:spcPts val="0"/>
                        </a:spcBef>
                        <a:spcAft>
                          <a:spcPts val="0"/>
                        </a:spcAft>
                        <a:buNone/>
                      </a:pPr>
                      <a:r>
                        <a:rPr lang="en" sz="1600">
                          <a:solidFill>
                            <a:schemeClr val="hlink"/>
                          </a:solidFill>
                          <a:highlight>
                            <a:schemeClr val="lt2"/>
                          </a:highlight>
                          <a:latin typeface="Poppins"/>
                          <a:ea typeface="Poppins"/>
                          <a:cs typeface="Poppins"/>
                          <a:sym typeface="Poppins"/>
                        </a:rPr>
                        <a:t>Choose two skills and paste into rows 3 and 4 of the first column. </a:t>
                      </a:r>
                      <a:endParaRPr sz="1600">
                        <a:solidFill>
                          <a:schemeClr val="hlink"/>
                        </a:solidFill>
                        <a:highlight>
                          <a:schemeClr val="lt2"/>
                        </a:highlight>
                        <a:latin typeface="Poppins"/>
                        <a:ea typeface="Poppins"/>
                        <a:cs typeface="Poppins"/>
                        <a:sym typeface="Poppins"/>
                      </a:endParaRPr>
                    </a:p>
                    <a:p>
                      <a:pPr indent="0" lvl="0" marL="0" rtl="0" algn="ctr">
                        <a:spcBef>
                          <a:spcPts val="0"/>
                        </a:spcBef>
                        <a:spcAft>
                          <a:spcPts val="0"/>
                        </a:spcAft>
                        <a:buNone/>
                      </a:pPr>
                      <a:r>
                        <a:t/>
                      </a:r>
                      <a:endParaRPr sz="1600">
                        <a:solidFill>
                          <a:schemeClr val="hlink"/>
                        </a:solidFill>
                        <a:highlight>
                          <a:schemeClr val="lt2"/>
                        </a:highlight>
                        <a:latin typeface="Poppins"/>
                        <a:ea typeface="Poppins"/>
                        <a:cs typeface="Poppins"/>
                        <a:sym typeface="Poppins"/>
                      </a:endParaRPr>
                    </a:p>
                    <a:p>
                      <a:pPr indent="-330200" lvl="0" marL="457200" rtl="0" algn="l">
                        <a:lnSpc>
                          <a:spcPct val="115000"/>
                        </a:lnSpc>
                        <a:spcBef>
                          <a:spcPts val="0"/>
                        </a:spcBef>
                        <a:spcAft>
                          <a:spcPts val="0"/>
                        </a:spcAft>
                        <a:buClr>
                          <a:schemeClr val="hlink"/>
                        </a:buClr>
                        <a:buSzPts val="1600"/>
                        <a:buFont typeface="Poppins"/>
                        <a:buChar char="●"/>
                      </a:pPr>
                      <a:r>
                        <a:rPr lang="en" sz="1600">
                          <a:solidFill>
                            <a:schemeClr val="hlink"/>
                          </a:solidFill>
                          <a:latin typeface="Poppins"/>
                          <a:ea typeface="Poppins"/>
                          <a:cs typeface="Poppins"/>
                          <a:sym typeface="Poppins"/>
                        </a:rPr>
                        <a:t>Managing one’s emotions    </a:t>
                      </a:r>
                      <a:endParaRPr sz="1600">
                        <a:solidFill>
                          <a:schemeClr val="hlink"/>
                        </a:solidFill>
                        <a:latin typeface="Poppins"/>
                        <a:ea typeface="Poppins"/>
                        <a:cs typeface="Poppins"/>
                        <a:sym typeface="Poppins"/>
                      </a:endParaRPr>
                    </a:p>
                    <a:p>
                      <a:pPr indent="-330200" lvl="0" marL="457200" rtl="0" algn="l">
                        <a:lnSpc>
                          <a:spcPct val="115000"/>
                        </a:lnSpc>
                        <a:spcBef>
                          <a:spcPts val="0"/>
                        </a:spcBef>
                        <a:spcAft>
                          <a:spcPts val="0"/>
                        </a:spcAft>
                        <a:buClr>
                          <a:schemeClr val="hlink"/>
                        </a:buClr>
                        <a:buSzPts val="1600"/>
                        <a:buFont typeface="Poppins"/>
                        <a:buChar char="●"/>
                      </a:pPr>
                      <a:r>
                        <a:rPr lang="en" sz="1600">
                          <a:solidFill>
                            <a:schemeClr val="hlink"/>
                          </a:solidFill>
                          <a:latin typeface="Poppins"/>
                          <a:ea typeface="Poppins"/>
                          <a:cs typeface="Poppins"/>
                          <a:sym typeface="Poppins"/>
                        </a:rPr>
                        <a:t>Setting goals  </a:t>
                      </a:r>
                      <a:endParaRPr sz="1600">
                        <a:solidFill>
                          <a:schemeClr val="hlink"/>
                        </a:solidFill>
                        <a:latin typeface="Poppins"/>
                        <a:ea typeface="Poppins"/>
                        <a:cs typeface="Poppins"/>
                        <a:sym typeface="Poppins"/>
                      </a:endParaRPr>
                    </a:p>
                    <a:p>
                      <a:pPr indent="-330200" lvl="0" marL="457200" rtl="0" algn="l">
                        <a:lnSpc>
                          <a:spcPct val="115000"/>
                        </a:lnSpc>
                        <a:spcBef>
                          <a:spcPts val="0"/>
                        </a:spcBef>
                        <a:spcAft>
                          <a:spcPts val="0"/>
                        </a:spcAft>
                        <a:buClr>
                          <a:schemeClr val="hlink"/>
                        </a:buClr>
                        <a:buSzPts val="1600"/>
                        <a:buFont typeface="Poppins"/>
                        <a:buChar char="●"/>
                      </a:pPr>
                      <a:r>
                        <a:rPr lang="en" sz="1600">
                          <a:solidFill>
                            <a:schemeClr val="hlink"/>
                          </a:solidFill>
                          <a:latin typeface="Poppins"/>
                          <a:ea typeface="Poppins"/>
                          <a:cs typeface="Poppins"/>
                          <a:sym typeface="Poppins"/>
                        </a:rPr>
                        <a:t>Exhibiting self-motivation       </a:t>
                      </a:r>
                      <a:endParaRPr sz="1600">
                        <a:solidFill>
                          <a:schemeClr val="hlink"/>
                        </a:solidFill>
                        <a:latin typeface="Poppins"/>
                        <a:ea typeface="Poppins"/>
                        <a:cs typeface="Poppins"/>
                        <a:sym typeface="Poppins"/>
                      </a:endParaRPr>
                    </a:p>
                    <a:p>
                      <a:pPr indent="-330200" lvl="0" marL="457200" rtl="0" algn="l">
                        <a:lnSpc>
                          <a:spcPct val="115000"/>
                        </a:lnSpc>
                        <a:spcBef>
                          <a:spcPts val="0"/>
                        </a:spcBef>
                        <a:spcAft>
                          <a:spcPts val="0"/>
                        </a:spcAft>
                        <a:buClr>
                          <a:schemeClr val="hlink"/>
                        </a:buClr>
                        <a:buSzPts val="1600"/>
                        <a:buFont typeface="Poppins"/>
                        <a:buChar char="●"/>
                      </a:pPr>
                      <a:r>
                        <a:rPr lang="en" sz="1600">
                          <a:solidFill>
                            <a:schemeClr val="hlink"/>
                          </a:solidFill>
                          <a:latin typeface="Poppins"/>
                          <a:ea typeface="Poppins"/>
                          <a:cs typeface="Poppins"/>
                          <a:sym typeface="Poppins"/>
                        </a:rPr>
                        <a:t>Identifying/using stress-management strategies</a:t>
                      </a:r>
                      <a:endParaRPr sz="1600">
                        <a:solidFill>
                          <a:schemeClr val="hlink"/>
                        </a:solidFill>
                        <a:latin typeface="Poppins"/>
                        <a:ea typeface="Poppins"/>
                        <a:cs typeface="Poppins"/>
                        <a:sym typeface="Poppins"/>
                      </a:endParaRPr>
                    </a:p>
                    <a:p>
                      <a:pPr indent="0" lvl="0" marL="457200" rtl="0" algn="l">
                        <a:lnSpc>
                          <a:spcPct val="115000"/>
                        </a:lnSpc>
                        <a:spcBef>
                          <a:spcPts val="0"/>
                        </a:spcBef>
                        <a:spcAft>
                          <a:spcPts val="0"/>
                        </a:spcAft>
                        <a:buNone/>
                      </a:pPr>
                      <a:r>
                        <a:t/>
                      </a:r>
                      <a:endParaRPr sz="1600">
                        <a:solidFill>
                          <a:schemeClr val="hlink"/>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hMerge="1"/>
                <a:tc hMerge="1"/>
              </a:tr>
              <a:tr h="1230325">
                <a:tc>
                  <a:txBody>
                    <a:bodyPr/>
                    <a:lstStyle/>
                    <a:p>
                      <a:pPr indent="0" lvl="0" marL="0" rtl="0" algn="ctr">
                        <a:lnSpc>
                          <a:spcPct val="115000"/>
                        </a:lnSpc>
                        <a:spcBef>
                          <a:spcPts val="0"/>
                        </a:spcBef>
                        <a:spcAft>
                          <a:spcPts val="0"/>
                        </a:spcAft>
                        <a:buNone/>
                      </a:pPr>
                      <a:r>
                        <a:rPr b="1" lang="en" sz="1600">
                          <a:solidFill>
                            <a:schemeClr val="hlink"/>
                          </a:solidFill>
                          <a:latin typeface="Poppins"/>
                          <a:ea typeface="Poppins"/>
                          <a:cs typeface="Poppins"/>
                          <a:sym typeface="Poppins"/>
                        </a:rPr>
                        <a:t>Self-</a:t>
                      </a:r>
                      <a:endParaRPr b="1" sz="1600">
                        <a:solidFill>
                          <a:schemeClr val="hlink"/>
                        </a:solidFill>
                        <a:latin typeface="Poppins"/>
                        <a:ea typeface="Poppins"/>
                        <a:cs typeface="Poppins"/>
                        <a:sym typeface="Poppins"/>
                      </a:endParaRPr>
                    </a:p>
                    <a:p>
                      <a:pPr indent="0" lvl="0" marL="0" rtl="0" algn="ctr">
                        <a:lnSpc>
                          <a:spcPct val="115000"/>
                        </a:lnSpc>
                        <a:spcBef>
                          <a:spcPts val="0"/>
                        </a:spcBef>
                        <a:spcAft>
                          <a:spcPts val="0"/>
                        </a:spcAft>
                        <a:buNone/>
                      </a:pPr>
                      <a:r>
                        <a:rPr b="1" lang="en" sz="1600">
                          <a:solidFill>
                            <a:schemeClr val="hlink"/>
                          </a:solidFill>
                          <a:latin typeface="Poppins"/>
                          <a:ea typeface="Poppins"/>
                          <a:cs typeface="Poppins"/>
                          <a:sym typeface="Poppins"/>
                        </a:rPr>
                        <a:t>Direction </a:t>
                      </a:r>
                      <a:r>
                        <a:rPr b="1" lang="en" sz="1600">
                          <a:latin typeface="Poppins"/>
                          <a:ea typeface="Poppins"/>
                          <a:cs typeface="Poppins"/>
                          <a:sym typeface="Poppins"/>
                        </a:rPr>
                        <a:t>Skill</a:t>
                      </a:r>
                      <a:endParaRPr b="1"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Activity, Lesson, or Routine that Supports Skill Development Across Learning Environments</a:t>
                      </a:r>
                      <a:endParaRPr b="1"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How does this activity, lesson, or routine support skill development?</a:t>
                      </a:r>
                      <a:endParaRPr b="1"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r>
              <a:tr h="138800">
                <a:tc rowSpan="4">
                  <a:txBody>
                    <a:bodyPr/>
                    <a:lstStyle/>
                    <a:p>
                      <a:pPr indent="-330200" lvl="0" marL="457200" rtl="0" algn="l">
                        <a:lnSpc>
                          <a:spcPct val="115000"/>
                        </a:lnSpc>
                        <a:spcBef>
                          <a:spcPts val="0"/>
                        </a:spcBef>
                        <a:spcAft>
                          <a:spcPts val="0"/>
                        </a:spcAft>
                        <a:buSzPts val="1600"/>
                        <a:buFont typeface="Poppins"/>
                        <a:buAutoNum type="arabicPeriod" startAt="3"/>
                      </a:pPr>
                      <a:r>
                        <a:rPr b="1" lang="en" sz="1600">
                          <a:latin typeface="Poppins"/>
                          <a:ea typeface="Poppins"/>
                          <a:cs typeface="Poppins"/>
                          <a:sym typeface="Poppins"/>
                        </a:rPr>
                        <a:t>Skill: </a:t>
                      </a:r>
                      <a:endParaRPr b="1" sz="1600">
                        <a:latin typeface="Poppins"/>
                        <a:ea typeface="Poppins"/>
                        <a:cs typeface="Poppins"/>
                        <a:sym typeface="Poppins"/>
                      </a:endParaRPr>
                    </a:p>
                    <a:p>
                      <a:pPr indent="0" lvl="0" marL="457200" rtl="0" algn="l">
                        <a:lnSpc>
                          <a:spcPct val="115000"/>
                        </a:lnSpc>
                        <a:spcBef>
                          <a:spcPts val="0"/>
                        </a:spcBef>
                        <a:spcAft>
                          <a:spcPts val="0"/>
                        </a:spcAft>
                        <a:buNone/>
                      </a:pPr>
                      <a:r>
                        <a:t/>
                      </a:r>
                      <a:endParaRPr sz="1600">
                        <a:latin typeface="Poppins"/>
                        <a:ea typeface="Poppins"/>
                        <a:cs typeface="Poppins"/>
                        <a:sym typeface="Poppins"/>
                      </a:endParaRPr>
                    </a:p>
                    <a:p>
                      <a:pPr indent="0" lvl="0" marL="457200" rtl="0" algn="l">
                        <a:lnSpc>
                          <a:spcPct val="115000"/>
                        </a:lnSpc>
                        <a:spcBef>
                          <a:spcPts val="0"/>
                        </a:spcBef>
                        <a:spcAft>
                          <a:spcPts val="0"/>
                        </a:spcAft>
                        <a:buNone/>
                      </a:pPr>
                      <a:r>
                        <a:t/>
                      </a:r>
                      <a:endParaRPr sz="1600">
                        <a:latin typeface="Poppins"/>
                        <a:ea typeface="Poppins"/>
                        <a:cs typeface="Poppins"/>
                        <a:sym typeface="Poppins"/>
                      </a:endParaRPr>
                    </a:p>
                    <a:p>
                      <a:pPr indent="0" lvl="0" marL="457200" rtl="0" algn="l">
                        <a:lnSpc>
                          <a:spcPct val="115000"/>
                        </a:lnSpc>
                        <a:spcBef>
                          <a:spcPts val="0"/>
                        </a:spcBef>
                        <a:spcAft>
                          <a:spcPts val="0"/>
                        </a:spcAft>
                        <a:buNone/>
                      </a:pPr>
                      <a:r>
                        <a:t/>
                      </a:r>
                      <a:endParaRPr sz="1600">
                        <a:latin typeface="Poppins"/>
                        <a:ea typeface="Poppins"/>
                        <a:cs typeface="Poppins"/>
                        <a:sym typeface="Poppins"/>
                      </a:endParaRPr>
                    </a:p>
                    <a:p>
                      <a:pPr indent="0" lvl="0" marL="457200" rtl="0" algn="l">
                        <a:lnSpc>
                          <a:spcPct val="115000"/>
                        </a:lnSpc>
                        <a:spcBef>
                          <a:spcPts val="0"/>
                        </a:spcBef>
                        <a:spcAft>
                          <a:spcPts val="0"/>
                        </a:spcAft>
                        <a:buNone/>
                      </a:pPr>
                      <a:r>
                        <a:t/>
                      </a:r>
                      <a:endParaRPr sz="1600">
                        <a:latin typeface="Poppins"/>
                        <a:ea typeface="Poppins"/>
                        <a:cs typeface="Poppins"/>
                        <a:sym typeface="Poppins"/>
                      </a:endParaRPr>
                    </a:p>
                    <a:p>
                      <a:pPr indent="0" lvl="0" marL="45720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rowSpan="4">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rowSpan="4">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38800">
                <a:tc vMerge="1"/>
                <a:tc vMerge="1"/>
                <a:tc vMerge="1"/>
              </a:tr>
              <a:tr h="138800">
                <a:tc vMerge="1"/>
                <a:tc vMerge="1"/>
                <a:tc vMerge="1"/>
              </a:tr>
              <a:tr h="740325">
                <a:tc vMerge="1"/>
                <a:tc vMerge="1"/>
                <a:tc vMerge="1"/>
              </a:tr>
              <a:tr h="1156775">
                <a:tc>
                  <a:txBody>
                    <a:bodyPr/>
                    <a:lstStyle/>
                    <a:p>
                      <a:pPr indent="-330200" lvl="0" marL="457200" rtl="0" algn="l">
                        <a:lnSpc>
                          <a:spcPct val="115000"/>
                        </a:lnSpc>
                        <a:spcBef>
                          <a:spcPts val="0"/>
                        </a:spcBef>
                        <a:spcAft>
                          <a:spcPts val="0"/>
                        </a:spcAft>
                        <a:buSzPts val="1600"/>
                        <a:buFont typeface="Poppins"/>
                        <a:buAutoNum type="arabicPeriod" startAt="4"/>
                      </a:pPr>
                      <a:r>
                        <a:rPr b="1" lang="en" sz="1600">
                          <a:latin typeface="Poppins"/>
                          <a:ea typeface="Poppins"/>
                          <a:cs typeface="Poppins"/>
                          <a:sym typeface="Poppins"/>
                        </a:rPr>
                        <a:t>Skill:</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p55"/>
          <p:cNvSpPr txBox="1"/>
          <p:nvPr>
            <p:ph type="title"/>
          </p:nvPr>
        </p:nvSpPr>
        <p:spPr>
          <a:xfrm>
            <a:off x="374550" y="322825"/>
            <a:ext cx="5284800" cy="178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400"/>
              <a:t>Activity 6.4.3 - </a:t>
            </a:r>
            <a:r>
              <a:rPr lang="en" sz="3400"/>
              <a:t>Design a Routine that Supports Self-Awareness and Self-Direction</a:t>
            </a:r>
            <a:endParaRPr sz="3400"/>
          </a:p>
          <a:p>
            <a:pPr indent="0" lvl="0" marL="0" rtl="0" algn="l">
              <a:spcBef>
                <a:spcPts val="0"/>
              </a:spcBef>
              <a:spcAft>
                <a:spcPts val="0"/>
              </a:spcAft>
              <a:buSzPts val="990"/>
              <a:buNone/>
            </a:pPr>
            <a:r>
              <a:t/>
            </a:r>
            <a:endParaRPr sz="3600"/>
          </a:p>
        </p:txBody>
      </p:sp>
      <p:sp>
        <p:nvSpPr>
          <p:cNvPr id="1293" name="Google Shape;1293;p55"/>
          <p:cNvSpPr txBox="1"/>
          <p:nvPr>
            <p:ph idx="1" type="body"/>
          </p:nvPr>
        </p:nvSpPr>
        <p:spPr>
          <a:xfrm>
            <a:off x="374550" y="2240700"/>
            <a:ext cx="6514500" cy="272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Read PanoramaEd’s </a:t>
            </a:r>
            <a:r>
              <a:rPr lang="en" u="sng">
                <a:solidFill>
                  <a:srgbClr val="1155CC"/>
                </a:solidFill>
                <a:hlinkClick r:id="rId3">
                  <a:extLst>
                    <a:ext uri="{A12FA001-AC4F-418D-AE19-62706E023703}">
                      <ahyp:hlinkClr val="tx"/>
                    </a:ext>
                  </a:extLst>
                </a:hlinkClick>
              </a:rPr>
              <a:t>Rose, Bud, Thorn Journaling Guide</a:t>
            </a:r>
            <a:r>
              <a:rPr lang="en">
                <a:solidFill>
                  <a:schemeClr val="hlink"/>
                </a:solidFill>
              </a:rPr>
              <a:t>.</a:t>
            </a:r>
            <a:endParaRPr>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Use the guide to design a virtual classroom routine that supports self-awareness and self-direction as students reflect on the week and plan for the next week. </a:t>
            </a:r>
            <a:endParaRPr i="1" sz="2700">
              <a:solidFill>
                <a:schemeClr val="hlink"/>
              </a:solidFill>
            </a:endParaRPr>
          </a:p>
          <a:p>
            <a:pPr indent="0" lvl="0" marL="0" rtl="0" algn="l">
              <a:lnSpc>
                <a:spcPct val="100000"/>
              </a:lnSpc>
              <a:spcBef>
                <a:spcPts val="0"/>
              </a:spcBef>
              <a:spcAft>
                <a:spcPts val="0"/>
              </a:spcAft>
              <a:buNone/>
            </a:pPr>
            <a:r>
              <a:t/>
            </a:r>
            <a:endParaRPr sz="18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294" name="Google Shape;1294;p55"/>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1295" name="Google Shape;1295;p55">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6" name="Google Shape;1296;p55">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7" name="Google Shape;1297;p5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8" name="Google Shape;1298;p5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9" name="Google Shape;1299;p55">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0" name="Google Shape;1300;p55">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1" name="Google Shape;1301;p55">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2" name="Google Shape;1302;p55">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3" name="Google Shape;1303;p55">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4" name="Google Shape;1304;p55">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5" name="Google Shape;1305;p55">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6" name="Google Shape;1306;p55">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7" name="Google Shape;1307;p55"/>
          <p:cNvSpPr/>
          <p:nvPr/>
        </p:nvSpPr>
        <p:spPr>
          <a:xfrm>
            <a:off x="438000" y="5317400"/>
            <a:ext cx="6387600" cy="25773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400">
                <a:latin typeface="Caveat"/>
                <a:ea typeface="Caveat"/>
                <a:cs typeface="Caveat"/>
                <a:sym typeface="Caveat"/>
              </a:rPr>
              <a:t>Link to Virtual Classroom Routine: </a:t>
            </a:r>
            <a:endParaRPr sz="3400">
              <a:latin typeface="Caveat"/>
              <a:ea typeface="Caveat"/>
              <a:cs typeface="Caveat"/>
              <a:sym typeface="Cave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grpSp>
        <p:nvGrpSpPr>
          <p:cNvPr id="1312" name="Google Shape;1312;p56"/>
          <p:cNvGrpSpPr/>
          <p:nvPr/>
        </p:nvGrpSpPr>
        <p:grpSpPr>
          <a:xfrm>
            <a:off x="224350" y="224350"/>
            <a:ext cx="7116900" cy="9597300"/>
            <a:chOff x="224350" y="224350"/>
            <a:chExt cx="7116900" cy="9597300"/>
          </a:xfrm>
        </p:grpSpPr>
        <p:sp>
          <p:nvSpPr>
            <p:cNvPr id="1313" name="Google Shape;1313;p56"/>
            <p:cNvSpPr/>
            <p:nvPr/>
          </p:nvSpPr>
          <p:spPr>
            <a:xfrm>
              <a:off x="224350" y="224350"/>
              <a:ext cx="6967500" cy="9597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6"/>
            <p:cNvSpPr/>
            <p:nvPr/>
          </p:nvSpPr>
          <p:spPr>
            <a:xfrm rot="5400000">
              <a:off x="6936250" y="5457769"/>
              <a:ext cx="660600" cy="149400"/>
            </a:xfrm>
            <a:prstGeom prst="triangle">
              <a:avLst>
                <a:gd fmla="val 5088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5" name="Google Shape;1315;p56"/>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05</a:t>
            </a:r>
            <a:endParaRPr/>
          </a:p>
        </p:txBody>
      </p:sp>
      <p:cxnSp>
        <p:nvCxnSpPr>
          <p:cNvPr id="1316" name="Google Shape;1316;p56"/>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317" name="Google Shape;1317;p5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18" name="Google Shape;1318;p5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19" name="Google Shape;1319;p56">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0" name="Google Shape;1320;p56">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1" name="Google Shape;1321;p56">
            <a:hlinkClick action="ppaction://hlinksldjump" r:id="rId5"/>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2" name="Google Shape;1322;p56">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3" name="Google Shape;1323;p56">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4" name="Google Shape;1324;p56">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5" name="Google Shape;1325;p56">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6" name="Google Shape;1326;p56">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327" name="Google Shape;1327;p56">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328" name="Google Shape;1328;p56"/>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Responsible Decision-Making</a:t>
            </a:r>
            <a:endParaRPr/>
          </a:p>
        </p:txBody>
      </p:sp>
      <p:sp>
        <p:nvSpPr>
          <p:cNvPr id="1329" name="Google Shape;1329;p56">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0" name="Google Shape;1330;p56">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1" name="Google Shape;1331;p56">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2" name="Google Shape;1332;p56">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3" name="Google Shape;1333;p56">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4" name="Google Shape;1334;p56">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5" name="Google Shape;1335;p56">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6" name="Google Shape;1336;p56">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7" name="Google Shape;1337;p56">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8" name="Google Shape;1338;p56">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9" name="Google Shape;1339;p5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0" name="Google Shape;1340;p5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1" name="Google Shape;1341;p56">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2" name="Google Shape;1342;p56">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3" name="Google Shape;1343;p56">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4" name="Google Shape;1344;p56">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5" name="Google Shape;1345;p56">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6" name="Google Shape;1346;p56">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7" name="Google Shape;1347;p56">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8" name="Google Shape;1348;p56">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5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354" name="Google Shape;1354;p5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355" name="Google Shape;1355;p57"/>
          <p:cNvGraphicFramePr/>
          <p:nvPr/>
        </p:nvGraphicFramePr>
        <p:xfrm>
          <a:off x="504825" y="1090700"/>
          <a:ext cx="3000000" cy="3000000"/>
        </p:xfrm>
        <a:graphic>
          <a:graphicData uri="http://schemas.openxmlformats.org/drawingml/2006/table">
            <a:tbl>
              <a:tblPr>
                <a:noFill/>
                <a:tableStyleId>{DC36E646-BA19-49F3-A631-8C6D100191D4}</a:tableStyleId>
              </a:tblPr>
              <a:tblGrid>
                <a:gridCol w="1649775"/>
                <a:gridCol w="2822100"/>
                <a:gridCol w="1971825"/>
              </a:tblGrid>
              <a:tr h="44097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r>
              <a:tr h="1652375">
                <a:tc>
                  <a:txBody>
                    <a:bodyPr/>
                    <a:lstStyle/>
                    <a:p>
                      <a:pPr indent="0" lvl="0" marL="0" rtl="0" algn="l">
                        <a:spcBef>
                          <a:spcPts val="0"/>
                        </a:spcBef>
                        <a:spcAft>
                          <a:spcPts val="0"/>
                        </a:spcAft>
                        <a:buNone/>
                      </a:pPr>
                      <a:r>
                        <a:rPr b="1" lang="en" sz="1600">
                          <a:latin typeface="Poppins"/>
                          <a:ea typeface="Poppins"/>
                          <a:cs typeface="Poppins"/>
                          <a:sym typeface="Poppins"/>
                        </a:rPr>
                        <a:t>Cognitive Process</a:t>
                      </a:r>
                      <a:endParaRPr b="1" sz="16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202124"/>
                          </a:solidFill>
                          <a:latin typeface="Poppins"/>
                          <a:ea typeface="Poppins"/>
                          <a:cs typeface="Poppins"/>
                          <a:sym typeface="Poppins"/>
                        </a:rPr>
                        <a:t>Mental functions involved in the acquisition, storage, interpretation, manipulation, transformation, and use of knowledge</a:t>
                      </a:r>
                      <a:endParaRPr sz="16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2708525">
                <a:tc>
                  <a:txBody>
                    <a:bodyPr/>
                    <a:lstStyle/>
                    <a:p>
                      <a:pPr indent="0" lvl="0" marL="0" rtl="0" algn="l">
                        <a:spcBef>
                          <a:spcPts val="0"/>
                        </a:spcBef>
                        <a:spcAft>
                          <a:spcPts val="0"/>
                        </a:spcAft>
                        <a:buNone/>
                      </a:pPr>
                      <a:r>
                        <a:rPr b="1" lang="en" sz="1600">
                          <a:latin typeface="Poppins"/>
                          <a:ea typeface="Poppins"/>
                          <a:cs typeface="Poppins"/>
                          <a:sym typeface="Poppins"/>
                        </a:rPr>
                        <a:t>Higher-</a:t>
                      </a:r>
                      <a:endParaRPr b="1" sz="1600">
                        <a:latin typeface="Poppins"/>
                        <a:ea typeface="Poppins"/>
                        <a:cs typeface="Poppins"/>
                        <a:sym typeface="Poppins"/>
                      </a:endParaRPr>
                    </a:p>
                    <a:p>
                      <a:pPr indent="0" lvl="0" marL="0" rtl="0" algn="l">
                        <a:spcBef>
                          <a:spcPts val="0"/>
                        </a:spcBef>
                        <a:spcAft>
                          <a:spcPts val="0"/>
                        </a:spcAft>
                        <a:buNone/>
                      </a:pPr>
                      <a:r>
                        <a:rPr b="1" lang="en" sz="1600">
                          <a:latin typeface="Poppins"/>
                          <a:ea typeface="Poppins"/>
                          <a:cs typeface="Poppins"/>
                          <a:sym typeface="Poppins"/>
                        </a:rPr>
                        <a:t>Order Thinking Skills</a:t>
                      </a:r>
                      <a:endParaRPr b="1" sz="16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Skills required to </a:t>
                      </a:r>
                      <a:r>
                        <a:rPr lang="en" sz="1600">
                          <a:solidFill>
                            <a:srgbClr val="202124"/>
                          </a:solidFill>
                          <a:latin typeface="Poppins"/>
                          <a:ea typeface="Poppins"/>
                          <a:cs typeface="Poppins"/>
                          <a:sym typeface="Poppins"/>
                        </a:rPr>
                        <a:t>“identify an issue and take in information from multiple sources to evaluate options in order to reach a reasonable conclusion” (Lippman et al., 2015).</a:t>
                      </a:r>
                      <a:endParaRPr b="1" sz="16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122375">
                <a:tc>
                  <a:txBody>
                    <a:bodyPr/>
                    <a:lstStyle/>
                    <a:p>
                      <a:pPr indent="0" lvl="0" marL="0" rtl="0" algn="l">
                        <a:spcBef>
                          <a:spcPts val="0"/>
                        </a:spcBef>
                        <a:spcAft>
                          <a:spcPts val="0"/>
                        </a:spcAft>
                        <a:buNone/>
                      </a:pPr>
                      <a:r>
                        <a:rPr b="1" lang="en" sz="1600">
                          <a:solidFill>
                            <a:srgbClr val="202124"/>
                          </a:solidFill>
                          <a:latin typeface="Poppins"/>
                          <a:ea typeface="Poppins"/>
                          <a:cs typeface="Poppins"/>
                          <a:sym typeface="Poppins"/>
                        </a:rPr>
                        <a:t>Youth Participatory Action Research (YPAR)</a:t>
                      </a:r>
                      <a:endParaRPr b="1" sz="16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202124"/>
                          </a:solidFill>
                          <a:latin typeface="Poppins"/>
                          <a:ea typeface="Poppins"/>
                          <a:cs typeface="Poppins"/>
                          <a:sym typeface="Poppins"/>
                        </a:rPr>
                        <a:t>YPAR engages young people in projects that require collective action.</a:t>
                      </a:r>
                      <a:endParaRPr sz="1600">
                        <a:solidFill>
                          <a:srgbClr val="202124"/>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1356" name="Google Shape;1356;p5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7" name="Google Shape;1357;p5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8" name="Google Shape;1358;p5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9" name="Google Shape;1359;p5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0" name="Google Shape;1360;p5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1" name="Google Shape;1361;p5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2" name="Google Shape;1362;p5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3" name="Google Shape;1363;p5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4" name="Google Shape;1364;p5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5" name="Google Shape;1365;p5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6" name="Google Shape;1366;p5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7" name="Google Shape;1367;p5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58"/>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400"/>
              <a:t>Activity 6.5.1 - Decisions, Decisions</a:t>
            </a:r>
            <a:endParaRPr sz="3400"/>
          </a:p>
          <a:p>
            <a:pPr indent="0" lvl="0" marL="0" rtl="0" algn="l">
              <a:spcBef>
                <a:spcPts val="0"/>
              </a:spcBef>
              <a:spcAft>
                <a:spcPts val="0"/>
              </a:spcAft>
              <a:buSzPts val="990"/>
              <a:buNone/>
            </a:pPr>
            <a:r>
              <a:t/>
            </a:r>
            <a:endParaRPr sz="3200"/>
          </a:p>
        </p:txBody>
      </p:sp>
      <p:sp>
        <p:nvSpPr>
          <p:cNvPr id="1373" name="Google Shape;1373;p58"/>
          <p:cNvSpPr txBox="1"/>
          <p:nvPr>
            <p:ph idx="1" type="body"/>
          </p:nvPr>
        </p:nvSpPr>
        <p:spPr>
          <a:xfrm>
            <a:off x="374550" y="1079150"/>
            <a:ext cx="6514500" cy="3296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Consider up to five decisions you have made so far today. Record which were simple choices (“Not So Complicated”) and which required you to go through a more deliberate cognitive process, i.e., thought process (“Required More Thought”).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In the last row, consider which decisions required responsible decision-making.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p:txBody>
      </p:sp>
      <p:sp>
        <p:nvSpPr>
          <p:cNvPr id="1374" name="Google Shape;1374;p5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5" name="Google Shape;1375;p5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6" name="Google Shape;1376;p5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7" name="Google Shape;1377;p5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8" name="Google Shape;1378;p5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9" name="Google Shape;1379;p5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0" name="Google Shape;1380;p5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1" name="Google Shape;1381;p5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2" name="Google Shape;1382;p5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3" name="Google Shape;1383;p5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4" name="Google Shape;1384;p5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5" name="Google Shape;1385;p5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86" name="Google Shape;1386;p58"/>
          <p:cNvGraphicFramePr/>
          <p:nvPr/>
        </p:nvGraphicFramePr>
        <p:xfrm>
          <a:off x="374550" y="4531825"/>
          <a:ext cx="3000000" cy="3000000"/>
        </p:xfrm>
        <a:graphic>
          <a:graphicData uri="http://schemas.openxmlformats.org/drawingml/2006/table">
            <a:tbl>
              <a:tblPr>
                <a:noFill/>
                <a:tableStyleId>{F60045E7-4C93-4C04-B42A-4A521509F03D}</a:tableStyleId>
              </a:tblPr>
              <a:tblGrid>
                <a:gridCol w="3375650"/>
                <a:gridCol w="3375650"/>
              </a:tblGrid>
              <a:tr h="12700">
                <a:tc>
                  <a:txBody>
                    <a:bodyPr/>
                    <a:lstStyle/>
                    <a:p>
                      <a:pPr indent="0" lvl="0" marL="0" rtl="0" algn="ctr">
                        <a:spcBef>
                          <a:spcPts val="0"/>
                        </a:spcBef>
                        <a:spcAft>
                          <a:spcPts val="0"/>
                        </a:spcAft>
                        <a:buNone/>
                      </a:pPr>
                      <a:r>
                        <a:rPr b="1" lang="en" sz="1600">
                          <a:latin typeface="Poppins"/>
                          <a:ea typeface="Poppins"/>
                          <a:cs typeface="Poppins"/>
                          <a:sym typeface="Poppins"/>
                        </a:rPr>
                        <a:t>Not So Complicated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Required More Thought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accent1"/>
                    </a:solidFill>
                  </a:tcPr>
                </a:tc>
              </a:tr>
              <a:tr h="12700">
                <a:tc>
                  <a:txBody>
                    <a:bodyPr/>
                    <a:lstStyle/>
                    <a:p>
                      <a:pPr indent="0" lvl="0" marL="0" rtl="0" algn="l">
                        <a:spcBef>
                          <a:spcPts val="0"/>
                        </a:spcBef>
                        <a:spcAft>
                          <a:spcPts val="0"/>
                        </a:spcAft>
                        <a:buNone/>
                      </a:pPr>
                      <a:r>
                        <a:rPr lang="en" sz="1600">
                          <a:solidFill>
                            <a:srgbClr val="CC0000"/>
                          </a:solidFill>
                          <a:latin typeface="Poppins"/>
                          <a:ea typeface="Poppins"/>
                          <a:cs typeface="Poppins"/>
                          <a:sym typeface="Poppins"/>
                        </a:rPr>
                        <a:t>Example: Have eggs for breakfast</a:t>
                      </a:r>
                      <a:endParaRPr sz="1600">
                        <a:solidFill>
                          <a:srgbClr val="CC0000"/>
                        </a:solidFill>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CC0000"/>
                          </a:solidFill>
                          <a:latin typeface="Poppins"/>
                          <a:ea typeface="Poppins"/>
                          <a:cs typeface="Poppins"/>
                          <a:sym typeface="Poppins"/>
                        </a:rPr>
                        <a:t>Example: Stop at Starbucks and risk being late for work</a:t>
                      </a:r>
                      <a:endParaRPr sz="1600">
                        <a:solidFill>
                          <a:srgbClr val="CC0000"/>
                        </a:solidFill>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294650">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294650">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294650">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294650">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294650">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294650">
                <a:tc gridSpan="2">
                  <a:txBody>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Which of these decisions, if any, required that you</a:t>
                      </a:r>
                      <a:r>
                        <a:rPr lang="en" sz="1600">
                          <a:solidFill>
                            <a:schemeClr val="hlink"/>
                          </a:solidFill>
                          <a:latin typeface="Poppins"/>
                          <a:ea typeface="Poppins"/>
                          <a:cs typeface="Poppins"/>
                          <a:sym typeface="Poppins"/>
                        </a:rPr>
                        <a:t> </a:t>
                      </a:r>
                      <a:r>
                        <a:rPr b="1" lang="en" sz="1600">
                          <a:solidFill>
                            <a:schemeClr val="hlink"/>
                          </a:solidFill>
                          <a:latin typeface="Poppins"/>
                          <a:ea typeface="Poppins"/>
                          <a:cs typeface="Poppins"/>
                          <a:sym typeface="Poppins"/>
                        </a:rPr>
                        <a:t>consider social norms, ethical boundaries, or how others would be affected in your decision-making process?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Char char="●"/>
                      </a:pPr>
                      <a:r>
                        <a:rPr lang="en" sz="1600">
                          <a:solidFill>
                            <a:schemeClr val="hlink"/>
                          </a:solidFill>
                          <a:latin typeface="Poppins"/>
                          <a:ea typeface="Poppins"/>
                          <a:cs typeface="Poppins"/>
                          <a:sym typeface="Poppins"/>
                        </a:rPr>
                        <a:t> </a:t>
                      </a:r>
                      <a:endParaRPr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Char char="●"/>
                      </a:pPr>
                      <a:r>
                        <a:rPr lang="en" sz="1600">
                          <a:solidFill>
                            <a:schemeClr val="hlink"/>
                          </a:solidFill>
                          <a:latin typeface="Poppins"/>
                          <a:ea typeface="Poppins"/>
                          <a:cs typeface="Poppins"/>
                          <a:sym typeface="Poppins"/>
                        </a:rPr>
                        <a:t> </a:t>
                      </a:r>
                      <a:endParaRPr sz="16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CTLE Credit </a:t>
            </a:r>
            <a:r>
              <a:rPr lang="en"/>
              <a:t>&amp; Micro-Credentials  </a:t>
            </a:r>
            <a:endParaRPr/>
          </a:p>
        </p:txBody>
      </p:sp>
      <p:sp>
        <p:nvSpPr>
          <p:cNvPr id="283" name="Google Shape;283;p2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4" name="Google Shape;284;p2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5" name="Google Shape;285;p2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6" name="Google Shape;286;p2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 name="Google Shape;287;p2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8" name="Google Shape;288;p2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9" name="Google Shape;289;p2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 name="Google Shape;290;p2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1" name="Google Shape;291;p2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2" name="Google Shape;292;p2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3" name="Google Shape;293;p2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 name="Google Shape;294;p2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5" name="Google Shape;295;p23"/>
          <p:cNvSpPr txBox="1"/>
          <p:nvPr/>
        </p:nvSpPr>
        <p:spPr>
          <a:xfrm>
            <a:off x="505525" y="6285165"/>
            <a:ext cx="6514500" cy="3440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level you will extend your knowledge and skill to the practice and application level. Deeper learning activities focus on building skills and competencies related to the topics covered in each session. </a:t>
            </a:r>
            <a:r>
              <a:rPr b="1" i="1" lang="en" sz="1757">
                <a:solidFill>
                  <a:srgbClr val="353535"/>
                </a:solidFill>
                <a:latin typeface="Poppins"/>
                <a:ea typeface="Poppins"/>
                <a:cs typeface="Poppins"/>
                <a:sym typeface="Poppins"/>
              </a:rPr>
              <a:t>Look for the MC icon in the workbook highlighting activities that correspond to deeper learning. The 3rd Activity in every session provides opportunities for deeper learning. </a:t>
            </a:r>
            <a:endParaRPr b="1" i="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None/>
            </a:pPr>
            <a:r>
              <a:t/>
            </a:r>
            <a:endParaRPr sz="8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NOTE: In order to receive micro-credentials your learning must be associated with a micro-credential provider.</a:t>
            </a:r>
            <a:endParaRPr sz="1757">
              <a:solidFill>
                <a:srgbClr val="353535"/>
              </a:solidFill>
              <a:latin typeface="Poppins"/>
              <a:ea typeface="Poppins"/>
              <a:cs typeface="Poppins"/>
              <a:sym typeface="Poppins"/>
            </a:endParaRPr>
          </a:p>
        </p:txBody>
      </p:sp>
      <p:sp>
        <p:nvSpPr>
          <p:cNvPr id="296" name="Google Shape;296;p23"/>
          <p:cNvSpPr txBox="1"/>
          <p:nvPr/>
        </p:nvSpPr>
        <p:spPr>
          <a:xfrm>
            <a:off x="505534" y="2333000"/>
            <a:ext cx="6514500" cy="455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t/>
            </a:r>
            <a:endParaRPr b="1" i="1" sz="1757">
              <a:solidFill>
                <a:srgbClr val="353535"/>
              </a:solidFill>
              <a:latin typeface="Poppins"/>
              <a:ea typeface="Poppins"/>
              <a:cs typeface="Poppins"/>
              <a:sym typeface="Poppins"/>
            </a:endParaRPr>
          </a:p>
        </p:txBody>
      </p:sp>
      <p:sp>
        <p:nvSpPr>
          <p:cNvPr id="297" name="Google Shape;297;p23"/>
          <p:cNvSpPr txBox="1"/>
          <p:nvPr/>
        </p:nvSpPr>
        <p:spPr>
          <a:xfrm>
            <a:off x="505525" y="1296000"/>
            <a:ext cx="6440700" cy="2916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rPr b="1" lang="en" sz="1757">
                <a:solidFill>
                  <a:srgbClr val="353535"/>
                </a:solidFill>
                <a:latin typeface="Poppins"/>
                <a:ea typeface="Poppins"/>
                <a:cs typeface="Poppins"/>
                <a:sym typeface="Poppins"/>
              </a:rPr>
              <a:t>Earning CTLE Credits</a:t>
            </a:r>
            <a:endParaRPr b="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Upon completion of each session within the TALE Academy you will be prompted to complete a short quiz. Upon completion you will</a:t>
            </a:r>
            <a:r>
              <a:rPr lang="en" sz="1757">
                <a:solidFill>
                  <a:srgbClr val="333333"/>
                </a:solidFill>
                <a:latin typeface="Poppins"/>
                <a:ea typeface="Poppins"/>
                <a:cs typeface="Poppins"/>
                <a:sym typeface="Poppins"/>
              </a:rPr>
              <a:t> be eligible to receive Continuing Teacher and Leader Education (CTLE) </a:t>
            </a:r>
            <a:r>
              <a:rPr lang="en" sz="1757">
                <a:solidFill>
                  <a:srgbClr val="353535"/>
                </a:solidFill>
                <a:latin typeface="Poppins"/>
                <a:ea typeface="Poppins"/>
                <a:cs typeface="Poppins"/>
                <a:sym typeface="Poppins"/>
              </a:rPr>
              <a:t>credits. </a:t>
            </a:r>
            <a:endParaRPr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NOTE: In order to receive CTLEs your learning must be associated with a CTLE provider.</a:t>
            </a:r>
            <a:endParaRPr sz="1757">
              <a:solidFill>
                <a:srgbClr val="353535"/>
              </a:solidFill>
              <a:latin typeface="Poppins"/>
              <a:ea typeface="Poppins"/>
              <a:cs typeface="Poppins"/>
              <a:sym typeface="Poppins"/>
            </a:endParaRPr>
          </a:p>
        </p:txBody>
      </p:sp>
      <p:sp>
        <p:nvSpPr>
          <p:cNvPr id="298" name="Google Shape;298;p23"/>
          <p:cNvSpPr txBox="1"/>
          <p:nvPr/>
        </p:nvSpPr>
        <p:spPr>
          <a:xfrm>
            <a:off x="551577" y="4452950"/>
            <a:ext cx="6422400" cy="8070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rPr b="1" lang="en" sz="1757">
                <a:solidFill>
                  <a:srgbClr val="353535"/>
                </a:solidFill>
                <a:latin typeface="Poppins"/>
                <a:ea typeface="Poppins"/>
                <a:cs typeface="Poppins"/>
                <a:sym typeface="Poppins"/>
              </a:rPr>
              <a:t>Deeper Learning - Implementation at a Micro-Credential Level</a:t>
            </a:r>
            <a:endParaRPr>
              <a:latin typeface="Poppins"/>
              <a:ea typeface="Poppins"/>
              <a:cs typeface="Poppins"/>
              <a:sym typeface="Poppins"/>
            </a:endParaRPr>
          </a:p>
        </p:txBody>
      </p:sp>
      <p:sp>
        <p:nvSpPr>
          <p:cNvPr id="299" name="Google Shape;299;p23"/>
          <p:cNvSpPr txBox="1"/>
          <p:nvPr/>
        </p:nvSpPr>
        <p:spPr>
          <a:xfrm>
            <a:off x="1813600" y="5259961"/>
            <a:ext cx="5263800" cy="1158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You also have the option to complete activities that lead to deeper learning, learning at a micro-credential level. At this </a:t>
            </a:r>
            <a:endParaRPr/>
          </a:p>
        </p:txBody>
      </p:sp>
      <p:pic>
        <p:nvPicPr>
          <p:cNvPr id="300" name="Google Shape;300;p23"/>
          <p:cNvPicPr preferRelativeResize="0"/>
          <p:nvPr/>
        </p:nvPicPr>
        <p:blipFill rotWithShape="1">
          <a:blip r:embed="rId13">
            <a:alphaModFix/>
          </a:blip>
          <a:srcRect b="2189" l="0" r="0" t="2180"/>
          <a:stretch/>
        </p:blipFill>
        <p:spPr>
          <a:xfrm>
            <a:off x="655000" y="5259950"/>
            <a:ext cx="1158600" cy="1158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59"/>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6.5.2 - </a:t>
            </a:r>
            <a:r>
              <a:rPr lang="en" sz="3400"/>
              <a:t>Using Scenarios with Students</a:t>
            </a:r>
            <a:endParaRPr sz="3400"/>
          </a:p>
        </p:txBody>
      </p:sp>
      <p:sp>
        <p:nvSpPr>
          <p:cNvPr id="1392" name="Google Shape;1392;p59"/>
          <p:cNvSpPr txBox="1"/>
          <p:nvPr>
            <p:ph idx="1" type="body"/>
          </p:nvPr>
        </p:nvSpPr>
        <p:spPr>
          <a:xfrm>
            <a:off x="374550" y="1507675"/>
            <a:ext cx="6514500" cy="2180100"/>
          </a:xfrm>
          <a:prstGeom prst="rect">
            <a:avLst/>
          </a:prstGeom>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a:t>ESTABLISH: Reflection for Action</a:t>
            </a:r>
            <a:endParaRPr b="1"/>
          </a:p>
          <a:p>
            <a:pPr indent="0" lvl="0" marL="0" rtl="0" algn="l">
              <a:lnSpc>
                <a:spcPct val="120000"/>
              </a:lnSpc>
              <a:spcBef>
                <a:spcPts val="0"/>
              </a:spcBef>
              <a:spcAft>
                <a:spcPts val="0"/>
              </a:spcAft>
              <a:buSzPts val="852"/>
              <a:buNone/>
            </a:pPr>
            <a:r>
              <a:t/>
            </a:r>
            <a:endParaRPr b="1"/>
          </a:p>
          <a:p>
            <a:pPr indent="0" lvl="0" marL="0" rtl="0" algn="l">
              <a:lnSpc>
                <a:spcPct val="80000"/>
              </a:lnSpc>
              <a:spcBef>
                <a:spcPts val="0"/>
              </a:spcBef>
              <a:spcAft>
                <a:spcPts val="0"/>
              </a:spcAft>
              <a:buSzPts val="852"/>
              <a:buNone/>
            </a:pPr>
            <a:r>
              <a:rPr i="1" lang="en">
                <a:solidFill>
                  <a:schemeClr val="hlink"/>
                </a:solidFill>
              </a:rPr>
              <a:t>INSTRUCTIONS P</a:t>
            </a:r>
            <a:r>
              <a:rPr i="1" lang="en">
                <a:solidFill>
                  <a:schemeClr val="hlink"/>
                </a:solidFill>
              </a:rPr>
              <a:t>ART 1:</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Rewrite the following decision-making scenario (adapted from </a:t>
            </a:r>
            <a:r>
              <a:rPr lang="en" u="sng">
                <a:solidFill>
                  <a:srgbClr val="1155CC"/>
                </a:solidFill>
                <a:hlinkClick r:id="rId3">
                  <a:extLst>
                    <a:ext uri="{A12FA001-AC4F-418D-AE19-62706E023703}">
                      <ahyp:hlinkClr val="tx"/>
                    </a:ext>
                  </a:extLst>
                </a:hlinkClick>
              </a:rPr>
              <a:t>Decision-Making Scenarios</a:t>
            </a:r>
            <a:r>
              <a:rPr lang="en">
                <a:solidFill>
                  <a:schemeClr val="hlink"/>
                </a:solidFill>
              </a:rPr>
              <a:t>) and the activity prompts on the following page so they are appropriate for the developmental level of the students you teach.</a:t>
            </a:r>
            <a:endParaRPr>
              <a:solidFill>
                <a:schemeClr val="hlink"/>
              </a:solidFill>
            </a:endParaRPr>
          </a:p>
        </p:txBody>
      </p:sp>
      <p:sp>
        <p:nvSpPr>
          <p:cNvPr id="1393" name="Google Shape;1393;p59">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4" name="Google Shape;1394;p59">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5" name="Google Shape;1395;p5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6" name="Google Shape;1396;p5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7" name="Google Shape;1397;p59">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8" name="Google Shape;1398;p59">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9" name="Google Shape;1399;p59">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0" name="Google Shape;1400;p59">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1" name="Google Shape;1401;p59">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2" name="Google Shape;1402;p59">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3" name="Google Shape;1403;p59">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4" name="Google Shape;1404;p59">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405" name="Google Shape;1405;p59"/>
          <p:cNvGraphicFramePr/>
          <p:nvPr/>
        </p:nvGraphicFramePr>
        <p:xfrm>
          <a:off x="238550" y="4417000"/>
          <a:ext cx="3000000" cy="3000000"/>
        </p:xfrm>
        <a:graphic>
          <a:graphicData uri="http://schemas.openxmlformats.org/drawingml/2006/table">
            <a:tbl>
              <a:tblPr>
                <a:noFill/>
                <a:tableStyleId>{F60045E7-4C93-4C04-B42A-4A521509F03D}</a:tableStyleId>
              </a:tblPr>
              <a:tblGrid>
                <a:gridCol w="6880500"/>
              </a:tblGrid>
              <a:tr h="169200">
                <a:tc>
                  <a:txBody>
                    <a:bodyPr/>
                    <a:lstStyle/>
                    <a:p>
                      <a:pPr indent="0" lvl="0" marL="0" rtl="0" algn="ctr">
                        <a:spcBef>
                          <a:spcPts val="0"/>
                        </a:spcBef>
                        <a:spcAft>
                          <a:spcPts val="0"/>
                        </a:spcAft>
                        <a:buNone/>
                      </a:pPr>
                      <a:r>
                        <a:rPr b="1" lang="en" sz="1600">
                          <a:latin typeface="Poppins"/>
                          <a:ea typeface="Poppins"/>
                          <a:cs typeface="Poppins"/>
                          <a:sym typeface="Poppins"/>
                        </a:rPr>
                        <a:t>Responsible Decision-Making Scenario</a:t>
                      </a:r>
                      <a:endParaRPr b="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r>
              <a:tr h="266700">
                <a:tc rowSpan="2">
                  <a:txBody>
                    <a:bodyPr/>
                    <a:lstStyle/>
                    <a:p>
                      <a:pPr indent="0" lvl="0" marL="0" rtl="0" algn="l">
                        <a:spcBef>
                          <a:spcPts val="0"/>
                        </a:spcBef>
                        <a:spcAft>
                          <a:spcPts val="0"/>
                        </a:spcAft>
                        <a:buNone/>
                      </a:pPr>
                      <a:r>
                        <a:rPr lang="en" sz="1600">
                          <a:latin typeface="Poppins"/>
                          <a:ea typeface="Poppins"/>
                          <a:cs typeface="Poppins"/>
                          <a:sym typeface="Poppins"/>
                        </a:rPr>
                        <a:t>You are at the mall with your best friend. You go into your favorite store. Your best friend picks up a really cool shirt and quickly stuffs it in her book bag. She tells you that she does it all the time and has never gotten caught. You had been looking at the shirt for a couple of weeks. What do you do?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ctr">
                        <a:spcBef>
                          <a:spcPts val="0"/>
                        </a:spcBef>
                        <a:spcAft>
                          <a:spcPts val="0"/>
                        </a:spcAft>
                        <a:buNone/>
                      </a:pPr>
                      <a:r>
                        <a:rPr i="1" lang="en" sz="1600">
                          <a:highlight>
                            <a:schemeClr val="accent1"/>
                          </a:highlight>
                          <a:latin typeface="Poppins"/>
                          <a:ea typeface="Poppins"/>
                          <a:cs typeface="Poppins"/>
                          <a:sym typeface="Poppins"/>
                        </a:rPr>
                        <a:t>Directly edit the original scenario above to ensure it is appropriate for your students.</a:t>
                      </a:r>
                      <a:endParaRPr sz="1600">
                        <a:highlight>
                          <a:schemeClr val="accent1"/>
                        </a:highlight>
                        <a:latin typeface="Poppins"/>
                        <a:ea typeface="Poppins"/>
                        <a:cs typeface="Poppins"/>
                        <a:sym typeface="Poppins"/>
                      </a:endParaRPr>
                    </a:p>
                    <a:p>
                      <a:pPr indent="0" lvl="0" marL="0" rtl="0" algn="l">
                        <a:spcBef>
                          <a:spcPts val="0"/>
                        </a:spcBef>
                        <a:spcAft>
                          <a:spcPts val="0"/>
                        </a:spcAft>
                        <a:buNone/>
                      </a:pPr>
                      <a:r>
                        <a:t/>
                      </a:r>
                      <a:endParaRPr sz="1600">
                        <a:solidFill>
                          <a:srgbClr val="990000"/>
                        </a:solidFill>
                        <a:latin typeface="Poppins"/>
                        <a:ea typeface="Poppins"/>
                        <a:cs typeface="Poppins"/>
                        <a:sym typeface="Poppins"/>
                      </a:endParaRPr>
                    </a:p>
                    <a:p>
                      <a:pPr indent="0" lvl="0" marL="0" rtl="0" algn="l">
                        <a:spcBef>
                          <a:spcPts val="0"/>
                        </a:spcBef>
                        <a:spcAft>
                          <a:spcPts val="0"/>
                        </a:spcAft>
                        <a:buNone/>
                      </a:pPr>
                      <a:r>
                        <a:rPr lang="en" sz="1600">
                          <a:solidFill>
                            <a:srgbClr val="990000"/>
                          </a:solidFill>
                          <a:latin typeface="Poppins"/>
                          <a:ea typeface="Poppins"/>
                          <a:cs typeface="Poppins"/>
                          <a:sym typeface="Poppins"/>
                        </a:rPr>
                        <a:t>Example of a re-write for 1st grade: </a:t>
                      </a:r>
                      <a:endParaRPr sz="1600">
                        <a:solidFill>
                          <a:srgbClr val="990000"/>
                        </a:solidFill>
                        <a:latin typeface="Poppins"/>
                        <a:ea typeface="Poppins"/>
                        <a:cs typeface="Poppins"/>
                        <a:sym typeface="Poppins"/>
                      </a:endParaRPr>
                    </a:p>
                    <a:p>
                      <a:pPr indent="0" lvl="0" marL="0" rtl="0" algn="l">
                        <a:spcBef>
                          <a:spcPts val="0"/>
                        </a:spcBef>
                        <a:spcAft>
                          <a:spcPts val="0"/>
                        </a:spcAft>
                        <a:buNone/>
                      </a:pPr>
                      <a:r>
                        <a:rPr lang="en" sz="1600">
                          <a:solidFill>
                            <a:srgbClr val="990000"/>
                          </a:solidFill>
                          <a:latin typeface="Poppins"/>
                          <a:ea typeface="Poppins"/>
                          <a:cs typeface="Poppins"/>
                          <a:sym typeface="Poppins"/>
                        </a:rPr>
                        <a:t>You and your friend find a cute doll on a bench on the school playground. Your friend wants to keep it. You like it, too. Step-by-step, what do you do? </a:t>
                      </a:r>
                      <a:endParaRPr b="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66700">
                <a:tc vMerge="1"/>
              </a:tr>
            </a:tbl>
          </a:graphicData>
        </a:graphic>
      </p:graphicFrame>
      <p:sp>
        <p:nvSpPr>
          <p:cNvPr id="1406" name="Google Shape;1406;p5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60"/>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6.5.2 - </a:t>
            </a:r>
            <a:r>
              <a:rPr lang="en" sz="3400"/>
              <a:t>Using Scenarios with Students (Continued)</a:t>
            </a:r>
            <a:endParaRPr sz="3400"/>
          </a:p>
        </p:txBody>
      </p:sp>
      <p:sp>
        <p:nvSpPr>
          <p:cNvPr id="1412" name="Google Shape;1412;p6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3" name="Google Shape;1413;p6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4" name="Google Shape;1414;p6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5" name="Google Shape;1415;p6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6" name="Google Shape;1416;p60">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7" name="Google Shape;1417;p60">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8" name="Google Shape;1418;p60">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9" name="Google Shape;1419;p60">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0" name="Google Shape;1420;p60">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1" name="Google Shape;1421;p60">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2" name="Google Shape;1422;p60">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3" name="Google Shape;1423;p60">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424" name="Google Shape;1424;p60"/>
          <p:cNvGraphicFramePr/>
          <p:nvPr/>
        </p:nvGraphicFramePr>
        <p:xfrm>
          <a:off x="238550" y="1649300"/>
          <a:ext cx="3000000" cy="3000000"/>
        </p:xfrm>
        <a:graphic>
          <a:graphicData uri="http://schemas.openxmlformats.org/drawingml/2006/table">
            <a:tbl>
              <a:tblPr>
                <a:noFill/>
                <a:tableStyleId>{F60045E7-4C93-4C04-B42A-4A521509F03D}</a:tableStyleId>
              </a:tblPr>
              <a:tblGrid>
                <a:gridCol w="6880500"/>
              </a:tblGrid>
              <a:tr h="1761825">
                <a:tc>
                  <a:txBody>
                    <a:bodyPr/>
                    <a:lstStyle/>
                    <a:p>
                      <a:pPr indent="0" lvl="0" marL="0" rtl="0" algn="ctr">
                        <a:spcBef>
                          <a:spcPts val="0"/>
                        </a:spcBef>
                        <a:spcAft>
                          <a:spcPts val="0"/>
                        </a:spcAft>
                        <a:buNone/>
                      </a:pPr>
                      <a:r>
                        <a:rPr b="1" lang="en" sz="1600">
                          <a:solidFill>
                            <a:schemeClr val="hlink"/>
                          </a:solidFill>
                          <a:latin typeface="Poppins"/>
                          <a:ea typeface="Poppins"/>
                          <a:cs typeface="Poppins"/>
                          <a:sym typeface="Poppins"/>
                        </a:rPr>
                        <a:t>Responsible Decision-Making </a:t>
                      </a:r>
                      <a:r>
                        <a:rPr b="1" lang="en" sz="1600">
                          <a:latin typeface="Poppins"/>
                          <a:ea typeface="Poppins"/>
                          <a:cs typeface="Poppins"/>
                          <a:sym typeface="Poppins"/>
                        </a:rPr>
                        <a:t>Activity Prompts </a:t>
                      </a:r>
                      <a:endParaRPr b="1" sz="1600">
                        <a:latin typeface="Poppins"/>
                        <a:ea typeface="Poppins"/>
                        <a:cs typeface="Poppins"/>
                        <a:sym typeface="Poppins"/>
                      </a:endParaRPr>
                    </a:p>
                    <a:p>
                      <a:pPr indent="0" lvl="0" marL="0" rtl="0" algn="ctr">
                        <a:spcBef>
                          <a:spcPts val="0"/>
                        </a:spcBef>
                        <a:spcAft>
                          <a:spcPts val="0"/>
                        </a:spcAft>
                        <a:buNone/>
                      </a:pPr>
                      <a:r>
                        <a:t/>
                      </a:r>
                      <a:endParaRPr b="1" sz="1600">
                        <a:latin typeface="Poppins"/>
                        <a:ea typeface="Poppins"/>
                        <a:cs typeface="Poppins"/>
                        <a:sym typeface="Poppins"/>
                      </a:endParaRPr>
                    </a:p>
                    <a:p>
                      <a:pPr indent="0" lvl="0" marL="0" rtl="0" algn="ctr">
                        <a:spcBef>
                          <a:spcPts val="0"/>
                        </a:spcBef>
                        <a:spcAft>
                          <a:spcPts val="0"/>
                        </a:spcAft>
                        <a:buNone/>
                      </a:pPr>
                      <a:r>
                        <a:rPr lang="en" sz="1600">
                          <a:latin typeface="Poppins"/>
                          <a:ea typeface="Poppins"/>
                          <a:cs typeface="Poppins"/>
                          <a:sym typeface="Poppins"/>
                        </a:rPr>
                        <a:t>These activity prompts below can be used for class discussion or to generate individual student responses using a self-selected method of expression. </a:t>
                      </a:r>
                      <a:endParaRPr sz="1600">
                        <a:latin typeface="Poppins"/>
                        <a:ea typeface="Poppins"/>
                        <a:cs typeface="Poppins"/>
                        <a:sym typeface="Poppins"/>
                      </a:endParaRPr>
                    </a:p>
                    <a:p>
                      <a:pPr indent="0" lvl="0" marL="0" rtl="0" algn="ctr">
                        <a:spcBef>
                          <a:spcPts val="0"/>
                        </a:spcBef>
                        <a:spcAft>
                          <a:spcPts val="0"/>
                        </a:spcAft>
                        <a:buNone/>
                      </a:pPr>
                      <a:r>
                        <a:t/>
                      </a:r>
                      <a:endParaRPr sz="1600">
                        <a:latin typeface="Poppins"/>
                        <a:ea typeface="Poppins"/>
                        <a:cs typeface="Poppins"/>
                        <a:sym typeface="Poppins"/>
                      </a:endParaRPr>
                    </a:p>
                    <a:p>
                      <a:pPr indent="0" lvl="0" marL="0" rtl="0" algn="ctr">
                        <a:spcBef>
                          <a:spcPts val="0"/>
                        </a:spcBef>
                        <a:spcAft>
                          <a:spcPts val="0"/>
                        </a:spcAft>
                        <a:buNone/>
                      </a:pPr>
                      <a:r>
                        <a:rPr i="1" lang="en" sz="1600">
                          <a:latin typeface="Poppins"/>
                          <a:ea typeface="Poppins"/>
                          <a:cs typeface="Poppins"/>
                          <a:sym typeface="Poppins"/>
                        </a:rPr>
                        <a:t>Directly edit the original prompts below so that the prompts are developmentally appropriate and usable with your students.</a:t>
                      </a:r>
                      <a:endParaRPr i="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1"/>
                    </a:solidFill>
                  </a:tcPr>
                </a:tc>
              </a:tr>
              <a:tr h="409250">
                <a:tc>
                  <a:txBody>
                    <a:bodyPr/>
                    <a:lstStyle/>
                    <a:p>
                      <a:pPr indent="0" lvl="0" marL="0" rtl="0" algn="l">
                        <a:spcBef>
                          <a:spcPts val="0"/>
                        </a:spcBef>
                        <a:spcAft>
                          <a:spcPts val="0"/>
                        </a:spcAft>
                        <a:buNone/>
                      </a:pPr>
                      <a:r>
                        <a:rPr lang="en" sz="1600">
                          <a:latin typeface="Poppins"/>
                          <a:ea typeface="Poppins"/>
                          <a:cs typeface="Poppins"/>
                          <a:sym typeface="Poppins"/>
                        </a:rPr>
                        <a:t>State the problem.</a:t>
                      </a:r>
                      <a:endParaRPr b="1" sz="1600">
                        <a:latin typeface="Poppins"/>
                        <a:ea typeface="Poppins"/>
                        <a:cs typeface="Poppins"/>
                        <a:sym typeface="Poppins"/>
                      </a:endParaRPr>
                    </a:p>
                  </a:txBody>
                  <a:tcPr marT="63500" marB="63500" marR="63500" marL="6350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409250">
                <a:tc>
                  <a:txBody>
                    <a:bodyPr/>
                    <a:lstStyle/>
                    <a:p>
                      <a:pPr indent="0" lvl="0" marL="0" rtl="0" algn="l">
                        <a:spcBef>
                          <a:spcPts val="0"/>
                        </a:spcBef>
                        <a:spcAft>
                          <a:spcPts val="0"/>
                        </a:spcAft>
                        <a:buNone/>
                      </a:pPr>
                      <a:r>
                        <a:rPr lang="en" sz="1600">
                          <a:latin typeface="Poppins"/>
                          <a:ea typeface="Poppins"/>
                          <a:cs typeface="Poppins"/>
                          <a:sym typeface="Poppins"/>
                        </a:rPr>
                        <a:t>List your options.</a:t>
                      </a:r>
                      <a:endParaRPr b="1" sz="1600">
                        <a:latin typeface="Poppins"/>
                        <a:ea typeface="Poppins"/>
                        <a:cs typeface="Poppins"/>
                        <a:sym typeface="Poppins"/>
                      </a:endParaRPr>
                    </a:p>
                  </a:txBody>
                  <a:tcPr marT="63500" marB="63500" marR="63500" marL="6350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409250">
                <a:tc>
                  <a:txBody>
                    <a:bodyPr/>
                    <a:lstStyle/>
                    <a:p>
                      <a:pPr indent="0" lvl="0" marL="0" rtl="0" algn="l">
                        <a:spcBef>
                          <a:spcPts val="0"/>
                        </a:spcBef>
                        <a:spcAft>
                          <a:spcPts val="0"/>
                        </a:spcAft>
                        <a:buNone/>
                      </a:pPr>
                      <a:r>
                        <a:rPr lang="en" sz="1600">
                          <a:latin typeface="Poppins"/>
                          <a:ea typeface="Poppins"/>
                          <a:cs typeface="Poppins"/>
                          <a:sym typeface="Poppins"/>
                        </a:rPr>
                        <a:t>List the positive and negative outcomes of each option.</a:t>
                      </a:r>
                      <a:endParaRPr sz="1600">
                        <a:latin typeface="Poppins"/>
                        <a:ea typeface="Poppins"/>
                        <a:cs typeface="Poppins"/>
                        <a:sym typeface="Poppins"/>
                      </a:endParaRPr>
                    </a:p>
                  </a:txBody>
                  <a:tcPr marT="63500" marB="63500" marR="63500" marL="6350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1839850">
                <a:tc>
                  <a:txBody>
                    <a:bodyPr/>
                    <a:lstStyle/>
                    <a:p>
                      <a:pPr indent="0" lvl="0" marL="0" rtl="0" algn="l">
                        <a:spcBef>
                          <a:spcPts val="0"/>
                        </a:spcBef>
                        <a:spcAft>
                          <a:spcPts val="0"/>
                        </a:spcAft>
                        <a:buNone/>
                      </a:pPr>
                      <a:r>
                        <a:rPr lang="en" sz="1600">
                          <a:latin typeface="Poppins"/>
                          <a:ea typeface="Poppins"/>
                          <a:cs typeface="Poppins"/>
                          <a:sym typeface="Poppins"/>
                        </a:rPr>
                        <a:t>State any factors or values that might influence your decision. For each of the options listed above, ask yourself the following questions: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Would this decision adversely affect my health/safety or the health/safety of others?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Is this decision against the law or rules?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Will this decision impact others positively or negatively?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Will this decision get me in trouble?</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Will this decision impact any of my relationships with others? </a:t>
                      </a:r>
                      <a:endParaRPr sz="1600">
                        <a:latin typeface="Poppins"/>
                        <a:ea typeface="Poppins"/>
                        <a:cs typeface="Poppins"/>
                        <a:sym typeface="Poppins"/>
                      </a:endParaRPr>
                    </a:p>
                  </a:txBody>
                  <a:tcPr marT="63500" marB="63500" marR="63500" marL="6350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409250">
                <a:tc>
                  <a:txBody>
                    <a:bodyPr/>
                    <a:lstStyle/>
                    <a:p>
                      <a:pPr indent="0" lvl="0" marL="0" rtl="0" algn="l">
                        <a:spcBef>
                          <a:spcPts val="0"/>
                        </a:spcBef>
                        <a:spcAft>
                          <a:spcPts val="0"/>
                        </a:spcAft>
                        <a:buNone/>
                      </a:pPr>
                      <a:r>
                        <a:rPr lang="en" sz="1600">
                          <a:latin typeface="Poppins"/>
                          <a:ea typeface="Poppins"/>
                          <a:cs typeface="Poppins"/>
                          <a:sym typeface="Poppins"/>
                        </a:rPr>
                        <a:t>Choose the best option.</a:t>
                      </a:r>
                      <a:endParaRPr sz="1600">
                        <a:latin typeface="Poppins"/>
                        <a:ea typeface="Poppins"/>
                        <a:cs typeface="Poppins"/>
                        <a:sym typeface="Poppins"/>
                      </a:endParaRPr>
                    </a:p>
                  </a:txBody>
                  <a:tcPr marT="63500" marB="63500" marR="63500" marL="6350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201050">
                <a:tc>
                  <a:txBody>
                    <a:bodyPr/>
                    <a:lstStyle/>
                    <a:p>
                      <a:pPr indent="0" lvl="0" marL="0" rtl="0" algn="l">
                        <a:spcBef>
                          <a:spcPts val="0"/>
                        </a:spcBef>
                        <a:spcAft>
                          <a:spcPts val="0"/>
                        </a:spcAft>
                        <a:buNone/>
                      </a:pPr>
                      <a:r>
                        <a:rPr lang="en" sz="1600">
                          <a:latin typeface="Poppins"/>
                          <a:ea typeface="Poppins"/>
                          <a:cs typeface="Poppins"/>
                          <a:sym typeface="Poppins"/>
                        </a:rPr>
                        <a:t>Evaluate your decision. Are you happy with the outcome of your decision? If you were in a similar situation in the future, would you make the same choice?</a:t>
                      </a:r>
                      <a:endParaRPr sz="1600">
                        <a:latin typeface="Poppins"/>
                        <a:ea typeface="Poppins"/>
                        <a:cs typeface="Poppins"/>
                        <a:sym typeface="Poppins"/>
                      </a:endParaRPr>
                    </a:p>
                  </a:txBody>
                  <a:tcPr marT="63500" marB="63500" marR="63500" marL="6350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
        <p:nvSpPr>
          <p:cNvPr id="1425" name="Google Shape;1425;p6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61"/>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6.5.2 - </a:t>
            </a:r>
            <a:r>
              <a:rPr lang="en" sz="3400"/>
              <a:t>Using Scenarios with Students (Continued) </a:t>
            </a:r>
            <a:endParaRPr sz="3400"/>
          </a:p>
        </p:txBody>
      </p:sp>
      <p:sp>
        <p:nvSpPr>
          <p:cNvPr id="1431" name="Google Shape;1431;p61"/>
          <p:cNvSpPr txBox="1"/>
          <p:nvPr>
            <p:ph idx="1" type="body"/>
          </p:nvPr>
        </p:nvSpPr>
        <p:spPr>
          <a:xfrm>
            <a:off x="374550" y="1507675"/>
            <a:ext cx="6514500" cy="2180100"/>
          </a:xfrm>
          <a:prstGeom prst="rect">
            <a:avLst/>
          </a:prstGeom>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a:t>ESTABLISH: Reflection for Action</a:t>
            </a:r>
            <a:endParaRPr b="1"/>
          </a:p>
          <a:p>
            <a:pPr indent="0" lvl="0" marL="0" rtl="0" algn="l">
              <a:lnSpc>
                <a:spcPct val="120000"/>
              </a:lnSpc>
              <a:spcBef>
                <a:spcPts val="0"/>
              </a:spcBef>
              <a:spcAft>
                <a:spcPts val="0"/>
              </a:spcAft>
              <a:buSzPts val="852"/>
              <a:buNone/>
            </a:pPr>
            <a:r>
              <a:t/>
            </a:r>
            <a:endParaRPr b="1"/>
          </a:p>
          <a:p>
            <a:pPr indent="0" lvl="0" marL="0" rtl="0" algn="l">
              <a:lnSpc>
                <a:spcPct val="80000"/>
              </a:lnSpc>
              <a:spcBef>
                <a:spcPts val="0"/>
              </a:spcBef>
              <a:spcAft>
                <a:spcPts val="0"/>
              </a:spcAft>
              <a:buSzPts val="852"/>
              <a:buNone/>
            </a:pPr>
            <a:r>
              <a:rPr i="1" lang="en">
                <a:solidFill>
                  <a:schemeClr val="hlink"/>
                </a:solidFill>
              </a:rPr>
              <a:t>INSTRUCTIONS PART 2:</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Write your own responsible decision-making scenario that you can implement as an activity with your students.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Use your knowledge of your students’ lives – their interests, strengths, and challenges – to create a scenario that rings true for your students. </a:t>
            </a:r>
            <a:endParaRPr>
              <a:solidFill>
                <a:schemeClr val="hlink"/>
              </a:solidFill>
            </a:endParaRPr>
          </a:p>
        </p:txBody>
      </p:sp>
      <p:sp>
        <p:nvSpPr>
          <p:cNvPr id="1432" name="Google Shape;1432;p6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3" name="Google Shape;1433;p6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4" name="Google Shape;1434;p6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5" name="Google Shape;1435;p6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6" name="Google Shape;1436;p6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7" name="Google Shape;1437;p6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8" name="Google Shape;1438;p6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9" name="Google Shape;1439;p6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0" name="Google Shape;1440;p6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1" name="Google Shape;1441;p6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2" name="Google Shape;1442;p6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3" name="Google Shape;1443;p6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444" name="Google Shape;1444;p61"/>
          <p:cNvGraphicFramePr/>
          <p:nvPr/>
        </p:nvGraphicFramePr>
        <p:xfrm>
          <a:off x="374550" y="5024675"/>
          <a:ext cx="3000000" cy="3000000"/>
        </p:xfrm>
        <a:graphic>
          <a:graphicData uri="http://schemas.openxmlformats.org/drawingml/2006/table">
            <a:tbl>
              <a:tblPr>
                <a:noFill/>
                <a:tableStyleId>{F60045E7-4C93-4C04-B42A-4A521509F03D}</a:tableStyleId>
              </a:tblPr>
              <a:tblGrid>
                <a:gridCol w="6697500"/>
              </a:tblGrid>
              <a:tr h="169200">
                <a:tc>
                  <a:txBody>
                    <a:bodyPr/>
                    <a:lstStyle/>
                    <a:p>
                      <a:pPr indent="0" lvl="0" marL="0" rtl="0" algn="ctr">
                        <a:spcBef>
                          <a:spcPts val="0"/>
                        </a:spcBef>
                        <a:spcAft>
                          <a:spcPts val="0"/>
                        </a:spcAft>
                        <a:buNone/>
                      </a:pPr>
                      <a:r>
                        <a:rPr b="1" lang="en" sz="1600">
                          <a:latin typeface="Poppins"/>
                          <a:ea typeface="Poppins"/>
                          <a:cs typeface="Poppins"/>
                          <a:sym typeface="Poppins"/>
                        </a:rPr>
                        <a:t>Responsible Decision-Making Scenario</a:t>
                      </a:r>
                      <a:endParaRPr b="1" sz="1600">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solidFill>
                      <a:schemeClr val="accent1"/>
                    </a:solidFill>
                  </a:tcPr>
                </a:tc>
              </a:tr>
              <a:tr h="266700">
                <a:tc rowSpan="2">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r h="266700">
                <a:tc vMerge="1"/>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62"/>
          <p:cNvSpPr txBox="1"/>
          <p:nvPr>
            <p:ph type="title"/>
          </p:nvPr>
        </p:nvSpPr>
        <p:spPr>
          <a:xfrm>
            <a:off x="374550" y="322825"/>
            <a:ext cx="5284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t>Activity 6.5.3 - </a:t>
            </a:r>
            <a:r>
              <a:rPr lang="en" sz="3300"/>
              <a:t>Responsible Decision-Making Checklist</a:t>
            </a:r>
            <a:endParaRPr sz="3300"/>
          </a:p>
          <a:p>
            <a:pPr indent="0" lvl="0" marL="0" rtl="0" algn="l">
              <a:spcBef>
                <a:spcPts val="0"/>
              </a:spcBef>
              <a:spcAft>
                <a:spcPts val="0"/>
              </a:spcAft>
              <a:buSzPts val="990"/>
              <a:buNone/>
            </a:pPr>
            <a:r>
              <a:t/>
            </a:r>
            <a:endParaRPr sz="3600"/>
          </a:p>
        </p:txBody>
      </p:sp>
      <p:sp>
        <p:nvSpPr>
          <p:cNvPr id="1450" name="Google Shape;1450;p62"/>
          <p:cNvSpPr txBox="1"/>
          <p:nvPr>
            <p:ph idx="1" type="body"/>
          </p:nvPr>
        </p:nvSpPr>
        <p:spPr>
          <a:xfrm>
            <a:off x="374550" y="1529225"/>
            <a:ext cx="6514500" cy="413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Use a digital design </a:t>
            </a:r>
            <a:r>
              <a:rPr lang="en" u="sng">
                <a:solidFill>
                  <a:srgbClr val="1155CC"/>
                </a:solidFill>
                <a:hlinkClick r:id="rId3">
                  <a:extLst>
                    <a:ext uri="{A12FA001-AC4F-418D-AE19-62706E023703}">
                      <ahyp:hlinkClr val="tx"/>
                    </a:ext>
                  </a:extLst>
                </a:hlinkClick>
              </a:rPr>
              <a:t>app</a:t>
            </a:r>
            <a:r>
              <a:rPr lang="en">
                <a:solidFill>
                  <a:schemeClr val="hlink"/>
                </a:solidFill>
              </a:rPr>
              <a:t> or </a:t>
            </a:r>
            <a:r>
              <a:rPr lang="en" u="sng">
                <a:solidFill>
                  <a:srgbClr val="1155CC"/>
                </a:solidFill>
                <a:hlinkClick r:id="rId4">
                  <a:extLst>
                    <a:ext uri="{A12FA001-AC4F-418D-AE19-62706E023703}">
                      <ahyp:hlinkClr val="tx"/>
                    </a:ext>
                  </a:extLst>
                </a:hlinkClick>
              </a:rPr>
              <a:t>program</a:t>
            </a:r>
            <a:r>
              <a:rPr lang="en">
                <a:solidFill>
                  <a:schemeClr val="hlink"/>
                </a:solidFill>
              </a:rPr>
              <a:t> and collaborate with your students to design a decision-making checklist that can be posted in a physical or virtual classroom. </a:t>
            </a:r>
            <a:endParaRPr>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Consider the needs for decision-making that are relevant for your age group and what kind of routine for using the checklist might support their decision-making process.</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451" name="Google Shape;1451;p62"/>
          <p:cNvPicPr preferRelativeResize="0"/>
          <p:nvPr/>
        </p:nvPicPr>
        <p:blipFill>
          <a:blip r:embed="rId5">
            <a:alphaModFix/>
          </a:blip>
          <a:stretch>
            <a:fillRect/>
          </a:stretch>
        </p:blipFill>
        <p:spPr>
          <a:xfrm>
            <a:off x="6056625" y="33625"/>
            <a:ext cx="1158600" cy="1158600"/>
          </a:xfrm>
          <a:prstGeom prst="rect">
            <a:avLst/>
          </a:prstGeom>
          <a:noFill/>
          <a:ln>
            <a:noFill/>
          </a:ln>
        </p:spPr>
      </p:pic>
      <p:sp>
        <p:nvSpPr>
          <p:cNvPr id="1452" name="Google Shape;1452;p62">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3" name="Google Shape;1453;p62">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4" name="Google Shape;1454;p6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5" name="Google Shape;1455;p6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6" name="Google Shape;1456;p62">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7" name="Google Shape;1457;p62">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8" name="Google Shape;1458;p62">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9" name="Google Shape;1459;p62">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0" name="Google Shape;1460;p62">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1" name="Google Shape;1461;p62">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2" name="Google Shape;1462;p62">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3" name="Google Shape;1463;p62">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4" name="Google Shape;1464;p62"/>
          <p:cNvSpPr/>
          <p:nvPr/>
        </p:nvSpPr>
        <p:spPr>
          <a:xfrm>
            <a:off x="438000" y="5317400"/>
            <a:ext cx="6387600" cy="2577300"/>
          </a:xfrm>
          <a:prstGeom prst="rect">
            <a:avLst/>
          </a:prstGeom>
          <a:solidFill>
            <a:schemeClr val="accen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400">
                <a:latin typeface="Caveat"/>
                <a:ea typeface="Caveat"/>
                <a:cs typeface="Caveat"/>
                <a:sym typeface="Caveat"/>
              </a:rPr>
              <a:t>Link to </a:t>
            </a:r>
            <a:r>
              <a:rPr lang="en" sz="3400">
                <a:latin typeface="Caveat"/>
                <a:ea typeface="Caveat"/>
                <a:cs typeface="Caveat"/>
                <a:sym typeface="Caveat"/>
              </a:rPr>
              <a:t>Decision-Making Checklist</a:t>
            </a:r>
            <a:r>
              <a:rPr lang="en" sz="3400">
                <a:latin typeface="Caveat"/>
                <a:ea typeface="Caveat"/>
                <a:cs typeface="Caveat"/>
                <a:sym typeface="Caveat"/>
              </a:rPr>
              <a:t>: </a:t>
            </a:r>
            <a:endParaRPr sz="3400">
              <a:latin typeface="Caveat"/>
              <a:ea typeface="Caveat"/>
              <a:cs typeface="Caveat"/>
              <a:sym typeface="Cavea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grpSp>
        <p:nvGrpSpPr>
          <p:cNvPr id="1469" name="Google Shape;1469;p63"/>
          <p:cNvGrpSpPr/>
          <p:nvPr/>
        </p:nvGrpSpPr>
        <p:grpSpPr>
          <a:xfrm>
            <a:off x="224350" y="224350"/>
            <a:ext cx="7116900" cy="9597300"/>
            <a:chOff x="224350" y="224350"/>
            <a:chExt cx="7116900" cy="9597300"/>
          </a:xfrm>
        </p:grpSpPr>
        <p:sp>
          <p:nvSpPr>
            <p:cNvPr id="1470" name="Google Shape;1470;p63"/>
            <p:cNvSpPr/>
            <p:nvPr/>
          </p:nvSpPr>
          <p:spPr>
            <a:xfrm>
              <a:off x="224350" y="224350"/>
              <a:ext cx="6967500" cy="959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63"/>
            <p:cNvSpPr/>
            <p:nvPr/>
          </p:nvSpPr>
          <p:spPr>
            <a:xfrm rot="5400000">
              <a:off x="6936250" y="6620799"/>
              <a:ext cx="660600" cy="149400"/>
            </a:xfrm>
            <a:prstGeom prst="triangle">
              <a:avLst>
                <a:gd fmla="val 5088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2" name="Google Shape;1472;p63"/>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06</a:t>
            </a:r>
            <a:endParaRPr/>
          </a:p>
        </p:txBody>
      </p:sp>
      <p:cxnSp>
        <p:nvCxnSpPr>
          <p:cNvPr id="1473" name="Google Shape;1473;p63"/>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474" name="Google Shape;1474;p63">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75" name="Google Shape;1475;p63">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76" name="Google Shape;1476;p63">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77" name="Google Shape;1477;p63">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78" name="Google Shape;1478;p63">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79" name="Google Shape;1479;p63">
            <a:hlinkClick action="ppaction://hlinksldjump" r:id="rId5"/>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0" name="Google Shape;1480;p63">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1" name="Google Shape;1481;p63">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2" name="Google Shape;1482;p63">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3" name="Google Shape;1483;p63">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484" name="Google Shape;1484;p63">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485" name="Google Shape;1485;p63"/>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Culturally Responsive and Sustaining SEL</a:t>
            </a:r>
            <a:endParaRPr/>
          </a:p>
        </p:txBody>
      </p:sp>
      <p:sp>
        <p:nvSpPr>
          <p:cNvPr id="1486" name="Google Shape;1486;p63">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7" name="Google Shape;1487;p63">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8" name="Google Shape;1488;p63">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9" name="Google Shape;1489;p63">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0" name="Google Shape;1490;p63">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1" name="Google Shape;1491;p63">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2" name="Google Shape;1492;p63">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3" name="Google Shape;1493;p63">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4" name="Google Shape;1494;p63">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5" name="Google Shape;1495;p63">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6" name="Google Shape;1496;p6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7" name="Google Shape;1497;p6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8" name="Google Shape;1498;p63">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9" name="Google Shape;1499;p63">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0" name="Google Shape;1500;p63">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1" name="Google Shape;1501;p63">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2" name="Google Shape;1502;p63">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3" name="Google Shape;1503;p63">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4" name="Google Shape;1504;p63">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5" name="Google Shape;1505;p63">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6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511" name="Google Shape;1511;p64"/>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512" name="Google Shape;1512;p64"/>
          <p:cNvGraphicFramePr/>
          <p:nvPr/>
        </p:nvGraphicFramePr>
        <p:xfrm>
          <a:off x="504825" y="1090700"/>
          <a:ext cx="3000000" cy="3000000"/>
        </p:xfrm>
        <a:graphic>
          <a:graphicData uri="http://schemas.openxmlformats.org/drawingml/2006/table">
            <a:tbl>
              <a:tblPr>
                <a:noFill/>
                <a:tableStyleId>{DC36E646-BA19-49F3-A631-8C6D100191D4}</a:tableStyleId>
              </a:tblPr>
              <a:tblGrid>
                <a:gridCol w="1828625"/>
                <a:gridCol w="2221225"/>
                <a:gridCol w="2393850"/>
              </a:tblGrid>
              <a:tr h="567300">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TERM</a:t>
                      </a:r>
                      <a:endParaRPr b="1" sz="1500">
                        <a:solidFill>
                          <a:srgbClr val="262626"/>
                        </a:solidFill>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WORKING DEFINITION</a:t>
                      </a:r>
                      <a:endParaRPr b="1" sz="1500">
                        <a:solidFill>
                          <a:srgbClr val="262626"/>
                        </a:solidFill>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MY NOTES </a:t>
                      </a:r>
                      <a:endParaRPr b="1" sz="1500">
                        <a:solidFill>
                          <a:srgbClr val="262626"/>
                        </a:solidFill>
                        <a:latin typeface="Poppins"/>
                        <a:ea typeface="Poppins"/>
                        <a:cs typeface="Poppins"/>
                        <a:sym typeface="Poppins"/>
                      </a:endParaRPr>
                    </a:p>
                    <a:p>
                      <a:pPr indent="0" lvl="0" marL="0" rtl="0" algn="ctr">
                        <a:spcBef>
                          <a:spcPts val="0"/>
                        </a:spcBef>
                        <a:spcAft>
                          <a:spcPts val="0"/>
                        </a:spcAft>
                        <a:buNone/>
                      </a:pPr>
                      <a:r>
                        <a:rPr b="1" lang="en" sz="1500">
                          <a:solidFill>
                            <a:srgbClr val="262626"/>
                          </a:solidFill>
                          <a:latin typeface="Poppins"/>
                          <a:ea typeface="Poppins"/>
                          <a:cs typeface="Poppins"/>
                          <a:sym typeface="Poppins"/>
                        </a:rPr>
                        <a:t>AND QUESTIONS</a:t>
                      </a:r>
                      <a:endParaRPr b="1" sz="1500">
                        <a:solidFill>
                          <a:srgbClr val="262626"/>
                        </a:solidFill>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r>
              <a:tr h="1780800">
                <a:tc>
                  <a:txBody>
                    <a:bodyPr/>
                    <a:lstStyle/>
                    <a:p>
                      <a:pPr indent="0" lvl="0" marL="0" rtl="0" algn="l">
                        <a:spcBef>
                          <a:spcPts val="0"/>
                        </a:spcBef>
                        <a:spcAft>
                          <a:spcPts val="0"/>
                        </a:spcAft>
                        <a:buNone/>
                      </a:pPr>
                      <a:r>
                        <a:rPr b="1" lang="en" sz="1600">
                          <a:solidFill>
                            <a:srgbClr val="252525"/>
                          </a:solidFill>
                          <a:latin typeface="Poppins"/>
                          <a:ea typeface="Poppins"/>
                          <a:cs typeface="Poppins"/>
                          <a:sym typeface="Poppins"/>
                        </a:rPr>
                        <a:t>Academic Parent-Teacher Teams (APPT)</a:t>
                      </a:r>
                      <a:endParaRPr b="1"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252525"/>
                          </a:solidFill>
                          <a:latin typeface="Poppins"/>
                          <a:ea typeface="Poppins"/>
                          <a:cs typeface="Poppins"/>
                          <a:sym typeface="Poppins"/>
                        </a:rPr>
                        <a:t>A family engagement model that includes and empowers families to support grade-level learning goals</a:t>
                      </a:r>
                      <a:endParaRPr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2964725">
                <a:tc>
                  <a:txBody>
                    <a:bodyPr/>
                    <a:lstStyle/>
                    <a:p>
                      <a:pPr indent="0" lvl="0" marL="0" rtl="0" algn="l">
                        <a:spcBef>
                          <a:spcPts val="0"/>
                        </a:spcBef>
                        <a:spcAft>
                          <a:spcPts val="0"/>
                        </a:spcAft>
                        <a:buNone/>
                      </a:pPr>
                      <a:r>
                        <a:rPr b="1" lang="en" sz="1600">
                          <a:solidFill>
                            <a:srgbClr val="252525"/>
                          </a:solidFill>
                          <a:latin typeface="Poppins"/>
                          <a:ea typeface="Poppins"/>
                          <a:cs typeface="Poppins"/>
                          <a:sym typeface="Poppins"/>
                        </a:rPr>
                        <a:t>Civic Learning</a:t>
                      </a:r>
                      <a:endParaRPr b="1" sz="1600">
                        <a:solidFill>
                          <a:srgbClr val="252525"/>
                        </a:solidFill>
                        <a:latin typeface="Poppins"/>
                        <a:ea typeface="Poppins"/>
                        <a:cs typeface="Poppins"/>
                        <a:sym typeface="Poppins"/>
                      </a:endParaRPr>
                    </a:p>
                    <a:p>
                      <a:pPr indent="0" lvl="0" marL="0" rtl="0" algn="l">
                        <a:spcBef>
                          <a:spcPts val="0"/>
                        </a:spcBef>
                        <a:spcAft>
                          <a:spcPts val="0"/>
                        </a:spcAft>
                        <a:buNone/>
                      </a:pPr>
                      <a:r>
                        <a:t/>
                      </a:r>
                      <a:endParaRPr b="1"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252525"/>
                          </a:solidFill>
                          <a:latin typeface="Poppins"/>
                          <a:ea typeface="Poppins"/>
                          <a:cs typeface="Poppins"/>
                          <a:sym typeface="Poppins"/>
                        </a:rPr>
                        <a:t>The process through which learners develop the knowledge, skills, and commitments to interact effectively with others, improve their communities and the broader society, and participate in democracy</a:t>
                      </a:r>
                      <a:endParaRPr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2017600">
                <a:tc>
                  <a:txBody>
                    <a:bodyPr/>
                    <a:lstStyle/>
                    <a:p>
                      <a:pPr indent="0" lvl="0" marL="0" rtl="0" algn="l">
                        <a:spcBef>
                          <a:spcPts val="0"/>
                        </a:spcBef>
                        <a:spcAft>
                          <a:spcPts val="0"/>
                        </a:spcAft>
                        <a:buNone/>
                      </a:pPr>
                      <a:r>
                        <a:rPr b="1" lang="en" sz="1600">
                          <a:solidFill>
                            <a:srgbClr val="252525"/>
                          </a:solidFill>
                          <a:latin typeface="Poppins"/>
                          <a:ea typeface="Poppins"/>
                          <a:cs typeface="Poppins"/>
                          <a:sym typeface="Poppins"/>
                        </a:rPr>
                        <a:t>Cognitive Flexibility</a:t>
                      </a:r>
                      <a:endParaRPr b="1"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252525"/>
                          </a:solidFill>
                          <a:latin typeface="Poppins"/>
                          <a:ea typeface="Poppins"/>
                          <a:cs typeface="Poppins"/>
                          <a:sym typeface="Poppins"/>
                        </a:rPr>
                        <a:t>The </a:t>
                      </a:r>
                      <a:r>
                        <a:rPr lang="en" sz="1600" u="sng">
                          <a:solidFill>
                            <a:srgbClr val="252525"/>
                          </a:solidFill>
                          <a:latin typeface="Poppins"/>
                          <a:ea typeface="Poppins"/>
                          <a:cs typeface="Poppins"/>
                          <a:sym typeface="Poppins"/>
                          <a:hlinkClick r:id="rId3">
                            <a:extLst>
                              <a:ext uri="{A12FA001-AC4F-418D-AE19-62706E023703}">
                                <ahyp:hlinkClr val="tx"/>
                              </a:ext>
                            </a:extLst>
                          </a:hlinkClick>
                        </a:rPr>
                        <a:t>ability</a:t>
                      </a:r>
                      <a:r>
                        <a:rPr lang="en" sz="1600">
                          <a:solidFill>
                            <a:srgbClr val="252525"/>
                          </a:solidFill>
                          <a:latin typeface="Poppins"/>
                          <a:ea typeface="Poppins"/>
                          <a:cs typeface="Poppins"/>
                          <a:sym typeface="Poppins"/>
                        </a:rPr>
                        <a:t> to switch efficiently and effectively between thinking about two different concepts or to think about multiple concepts simultaneously</a:t>
                      </a:r>
                      <a:endParaRPr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202700">
                <a:tc>
                  <a:txBody>
                    <a:bodyPr/>
                    <a:lstStyle/>
                    <a:p>
                      <a:pPr indent="0" lvl="0" marL="0" rtl="0" algn="l">
                        <a:spcBef>
                          <a:spcPts val="0"/>
                        </a:spcBef>
                        <a:spcAft>
                          <a:spcPts val="0"/>
                        </a:spcAft>
                        <a:buNone/>
                      </a:pPr>
                      <a:r>
                        <a:rPr b="1" lang="en" sz="1600">
                          <a:solidFill>
                            <a:srgbClr val="252525"/>
                          </a:solidFill>
                          <a:latin typeface="Poppins"/>
                          <a:ea typeface="Poppins"/>
                          <a:cs typeface="Poppins"/>
                          <a:sym typeface="Poppins"/>
                        </a:rPr>
                        <a:t>Collectivism</a:t>
                      </a:r>
                      <a:endParaRPr b="1" sz="1600">
                        <a:solidFill>
                          <a:srgbClr val="252525"/>
                        </a:solidFill>
                        <a:latin typeface="Poppins"/>
                        <a:ea typeface="Poppins"/>
                        <a:cs typeface="Poppins"/>
                        <a:sym typeface="Poppins"/>
                      </a:endParaRPr>
                    </a:p>
                    <a:p>
                      <a:pPr indent="0" lvl="0" marL="0" rtl="0" algn="l">
                        <a:spcBef>
                          <a:spcPts val="0"/>
                        </a:spcBef>
                        <a:spcAft>
                          <a:spcPts val="0"/>
                        </a:spcAft>
                        <a:buNone/>
                      </a:pPr>
                      <a:r>
                        <a:t/>
                      </a:r>
                      <a:endParaRPr b="1"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252525"/>
                          </a:solidFill>
                          <a:latin typeface="Poppins"/>
                          <a:ea typeface="Poppins"/>
                          <a:cs typeface="Poppins"/>
                          <a:sym typeface="Poppins"/>
                        </a:rPr>
                        <a:t>An emphasis on the group rather than individual identity</a:t>
                      </a:r>
                      <a:endParaRPr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bl>
          </a:graphicData>
        </a:graphic>
      </p:graphicFrame>
      <p:sp>
        <p:nvSpPr>
          <p:cNvPr id="1513" name="Google Shape;1513;p64">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4" name="Google Shape;1514;p64">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5" name="Google Shape;1515;p6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6" name="Google Shape;1516;p6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7" name="Google Shape;1517;p64">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8" name="Google Shape;1518;p64">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9" name="Google Shape;1519;p64">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0" name="Google Shape;1520;p64">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1" name="Google Shape;1521;p64">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2" name="Google Shape;1522;p64">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3" name="Google Shape;1523;p64">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4" name="Google Shape;1524;p64">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5" name="Google Shape;1525;p64"/>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65"/>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531" name="Google Shape;1531;p65"/>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532" name="Google Shape;1532;p65"/>
          <p:cNvGraphicFramePr/>
          <p:nvPr/>
        </p:nvGraphicFramePr>
        <p:xfrm>
          <a:off x="504825" y="1090700"/>
          <a:ext cx="3000000" cy="3000000"/>
        </p:xfrm>
        <a:graphic>
          <a:graphicData uri="http://schemas.openxmlformats.org/drawingml/2006/table">
            <a:tbl>
              <a:tblPr>
                <a:noFill/>
                <a:tableStyleId>{DC36E646-BA19-49F3-A631-8C6D100191D4}</a:tableStyleId>
              </a:tblPr>
              <a:tblGrid>
                <a:gridCol w="1742150"/>
                <a:gridCol w="2307700"/>
                <a:gridCol w="2393850"/>
              </a:tblGrid>
              <a:tr h="260350">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TERM</a:t>
                      </a:r>
                      <a:endParaRPr b="1" sz="1500">
                        <a:solidFill>
                          <a:srgbClr val="262626"/>
                        </a:solidFill>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WORKING DEFINITION</a:t>
                      </a:r>
                      <a:endParaRPr b="1" sz="1500">
                        <a:solidFill>
                          <a:srgbClr val="262626"/>
                        </a:solidFill>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MY NOTES </a:t>
                      </a:r>
                      <a:endParaRPr b="1" sz="1500">
                        <a:solidFill>
                          <a:srgbClr val="262626"/>
                        </a:solidFill>
                        <a:latin typeface="Poppins"/>
                        <a:ea typeface="Poppins"/>
                        <a:cs typeface="Poppins"/>
                        <a:sym typeface="Poppins"/>
                      </a:endParaRPr>
                    </a:p>
                    <a:p>
                      <a:pPr indent="0" lvl="0" marL="0" rtl="0" algn="ctr">
                        <a:spcBef>
                          <a:spcPts val="0"/>
                        </a:spcBef>
                        <a:spcAft>
                          <a:spcPts val="0"/>
                        </a:spcAft>
                        <a:buNone/>
                      </a:pPr>
                      <a:r>
                        <a:rPr b="1" lang="en" sz="1500">
                          <a:solidFill>
                            <a:srgbClr val="262626"/>
                          </a:solidFill>
                          <a:latin typeface="Poppins"/>
                          <a:ea typeface="Poppins"/>
                          <a:cs typeface="Poppins"/>
                          <a:sym typeface="Poppins"/>
                        </a:rPr>
                        <a:t>AND QUESTIONS</a:t>
                      </a:r>
                      <a:endParaRPr b="1" sz="1500">
                        <a:solidFill>
                          <a:srgbClr val="262626"/>
                        </a:solidFill>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solidFill>
                            <a:srgbClr val="252525"/>
                          </a:solidFill>
                          <a:latin typeface="Poppins"/>
                          <a:ea typeface="Poppins"/>
                          <a:cs typeface="Poppins"/>
                          <a:sym typeface="Poppins"/>
                        </a:rPr>
                        <a:t>Decontextua-</a:t>
                      </a:r>
                      <a:endParaRPr b="1" sz="1600">
                        <a:solidFill>
                          <a:srgbClr val="252525"/>
                        </a:solidFill>
                        <a:latin typeface="Poppins"/>
                        <a:ea typeface="Poppins"/>
                        <a:cs typeface="Poppins"/>
                        <a:sym typeface="Poppins"/>
                      </a:endParaRPr>
                    </a:p>
                    <a:p>
                      <a:pPr indent="0" lvl="0" marL="0" rtl="0" algn="l">
                        <a:spcBef>
                          <a:spcPts val="0"/>
                        </a:spcBef>
                        <a:spcAft>
                          <a:spcPts val="0"/>
                        </a:spcAft>
                        <a:buNone/>
                      </a:pPr>
                      <a:r>
                        <a:rPr b="1" lang="en" sz="1600">
                          <a:solidFill>
                            <a:srgbClr val="252525"/>
                          </a:solidFill>
                          <a:latin typeface="Poppins"/>
                          <a:ea typeface="Poppins"/>
                          <a:cs typeface="Poppins"/>
                          <a:sym typeface="Poppins"/>
                        </a:rPr>
                        <a:t>lized Skills</a:t>
                      </a:r>
                      <a:endParaRPr b="1"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252525"/>
                          </a:solidFill>
                          <a:latin typeface="Poppins"/>
                          <a:ea typeface="Poppins"/>
                          <a:cs typeface="Poppins"/>
                          <a:sym typeface="Poppins"/>
                        </a:rPr>
                        <a:t>Skills considered in isolation from the context in which they will be used</a:t>
                      </a:r>
                      <a:endParaRPr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solidFill>
                            <a:srgbClr val="252525"/>
                          </a:solidFill>
                          <a:latin typeface="Poppins"/>
                          <a:ea typeface="Poppins"/>
                          <a:cs typeface="Poppins"/>
                          <a:sym typeface="Poppins"/>
                        </a:rPr>
                        <a:t>Funds of Knowledge </a:t>
                      </a:r>
                      <a:endParaRPr b="1"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252525"/>
                          </a:solidFill>
                          <a:latin typeface="Poppins"/>
                          <a:ea typeface="Poppins"/>
                          <a:cs typeface="Poppins"/>
                          <a:sym typeface="Poppins"/>
                        </a:rPr>
                        <a:t>The skills and knowledge that students acquire in their families, communities, and peer groups</a:t>
                      </a:r>
                      <a:endParaRPr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solidFill>
                            <a:srgbClr val="252525"/>
                          </a:solidFill>
                          <a:latin typeface="Poppins"/>
                          <a:ea typeface="Poppins"/>
                          <a:cs typeface="Poppins"/>
                          <a:sym typeface="Poppins"/>
                        </a:rPr>
                        <a:t>Project-Based Learning</a:t>
                      </a:r>
                      <a:endParaRPr b="1"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252525"/>
                          </a:solidFill>
                          <a:latin typeface="Poppins"/>
                          <a:ea typeface="Poppins"/>
                          <a:cs typeface="Poppins"/>
                          <a:sym typeface="Poppins"/>
                        </a:rPr>
                        <a:t>A teaching method in which students learn by actively engaging in real-world and personally meaningful projects</a:t>
                      </a:r>
                      <a:endParaRPr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solidFill>
                            <a:srgbClr val="252525"/>
                          </a:solidFill>
                          <a:latin typeface="Poppins"/>
                          <a:ea typeface="Poppins"/>
                          <a:cs typeface="Poppins"/>
                          <a:sym typeface="Poppins"/>
                        </a:rPr>
                        <a:t>Self-Efficacy</a:t>
                      </a:r>
                      <a:endParaRPr b="1" sz="1600">
                        <a:solidFill>
                          <a:srgbClr val="252525"/>
                        </a:solidFill>
                        <a:latin typeface="Poppins"/>
                        <a:ea typeface="Poppins"/>
                        <a:cs typeface="Poppins"/>
                        <a:sym typeface="Poppins"/>
                      </a:endParaRPr>
                    </a:p>
                    <a:p>
                      <a:pPr indent="0" lvl="0" marL="0" rtl="0" algn="l">
                        <a:spcBef>
                          <a:spcPts val="0"/>
                        </a:spcBef>
                        <a:spcAft>
                          <a:spcPts val="0"/>
                        </a:spcAft>
                        <a:buNone/>
                      </a:pPr>
                      <a:r>
                        <a:t/>
                      </a:r>
                      <a:endParaRPr b="1"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252525"/>
                          </a:solidFill>
                          <a:latin typeface="Poppins"/>
                          <a:ea typeface="Poppins"/>
                          <a:cs typeface="Poppins"/>
                          <a:sym typeface="Poppins"/>
                        </a:rPr>
                        <a:t>A person’s belief in their capacity to do the steps necessary to reach specific goals</a:t>
                      </a:r>
                      <a:endParaRPr sz="1600">
                        <a:solidFill>
                          <a:srgbClr val="252525"/>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bl>
          </a:graphicData>
        </a:graphic>
      </p:graphicFrame>
      <p:sp>
        <p:nvSpPr>
          <p:cNvPr id="1533" name="Google Shape;1533;p6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4" name="Google Shape;1534;p6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5" name="Google Shape;1535;p6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6" name="Google Shape;1536;p6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7" name="Google Shape;1537;p6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8" name="Google Shape;1538;p6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9" name="Google Shape;1539;p6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0" name="Google Shape;1540;p6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1" name="Google Shape;1541;p6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2" name="Google Shape;1542;p6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3" name="Google Shape;1543;p6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4" name="Google Shape;1544;p6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6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6.6.1 - Funds of Knowledge </a:t>
            </a:r>
            <a:endParaRPr/>
          </a:p>
        </p:txBody>
      </p:sp>
      <p:sp>
        <p:nvSpPr>
          <p:cNvPr id="1550" name="Google Shape;1550;p66"/>
          <p:cNvSpPr txBox="1"/>
          <p:nvPr>
            <p:ph idx="1" type="body"/>
          </p:nvPr>
        </p:nvSpPr>
        <p:spPr>
          <a:xfrm>
            <a:off x="374550" y="1118875"/>
            <a:ext cx="6514500" cy="437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1000">
              <a:solidFill>
                <a:schemeClr val="hlink"/>
              </a:solidFill>
            </a:endParaRPr>
          </a:p>
          <a:p>
            <a:pPr indent="0" lvl="0" marL="0" rtl="0" algn="l">
              <a:lnSpc>
                <a:spcPct val="100000"/>
              </a:lnSpc>
              <a:spcBef>
                <a:spcPts val="0"/>
              </a:spcBef>
              <a:spcAft>
                <a:spcPts val="0"/>
              </a:spcAft>
              <a:buNone/>
            </a:pPr>
            <a:r>
              <a:rPr i="1" lang="en">
                <a:solidFill>
                  <a:schemeClr val="hlink"/>
                </a:solidFill>
              </a:rPr>
              <a:t>INSTRUCTIONS: </a:t>
            </a:r>
            <a:endParaRPr i="1">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Free write for 2 minutes about the funds of knowledge you gained while growing up. </a:t>
            </a:r>
            <a:endParaRPr>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Include some of the cultural assets (e.g., arts, music, skills, foods, language, traditions, stories, relationships, histories, etc.) that you gained from your culture, your community, and your home environment. </a:t>
            </a:r>
            <a:endParaRPr>
              <a:solidFill>
                <a:schemeClr val="hlink"/>
              </a:solidFill>
            </a:endParaRPr>
          </a:p>
          <a:p>
            <a:pPr indent="0" lvl="0" marL="0" rtl="0" algn="l">
              <a:lnSpc>
                <a:spcPct val="100000"/>
              </a:lnSpc>
              <a:spcBef>
                <a:spcPts val="0"/>
              </a:spcBef>
              <a:spcAft>
                <a:spcPts val="0"/>
              </a:spcAft>
              <a:buNone/>
            </a:pPr>
            <a:r>
              <a:t/>
            </a:r>
            <a:endParaRPr sz="1600">
              <a:solidFill>
                <a:srgbClr val="000000"/>
              </a:solidFill>
            </a:endParaRPr>
          </a:p>
        </p:txBody>
      </p:sp>
      <p:sp>
        <p:nvSpPr>
          <p:cNvPr id="1551" name="Google Shape;1551;p66">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2" name="Google Shape;1552;p66">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3" name="Google Shape;1553;p6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4" name="Google Shape;1554;p6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5" name="Google Shape;1555;p66">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6" name="Google Shape;1556;p66">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7" name="Google Shape;1557;p66">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8" name="Google Shape;1558;p66">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9" name="Google Shape;1559;p66">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0" name="Google Shape;1560;p66">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1" name="Google Shape;1561;p66">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2" name="Google Shape;1562;p66">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3" name="Google Shape;1563;p66"/>
          <p:cNvSpPr txBox="1"/>
          <p:nvPr/>
        </p:nvSpPr>
        <p:spPr>
          <a:xfrm>
            <a:off x="344625" y="4511375"/>
            <a:ext cx="6698400" cy="5264100"/>
          </a:xfrm>
          <a:prstGeom prst="rect">
            <a:avLst/>
          </a:prstGeom>
          <a:solidFill>
            <a:schemeClr val="accen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980000"/>
                </a:solidFill>
                <a:latin typeface="Poppins"/>
                <a:ea typeface="Poppins"/>
                <a:cs typeface="Poppins"/>
                <a:sym typeface="Poppins"/>
              </a:rPr>
              <a:t>Example: Knitting from my grandma, making enchiladas from scratch from my mom, a little Spanish, how to entertain a toddler, the many ways to use Pine-Sol, driving from my dad and brother…</a:t>
            </a:r>
            <a:endParaRPr sz="1600">
              <a:solidFill>
                <a:srgbClr val="980000"/>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p67"/>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6.6.2 - </a:t>
            </a:r>
            <a:r>
              <a:rPr lang="en" sz="3600"/>
              <a:t>Review of Current SEL Practices</a:t>
            </a:r>
            <a:endParaRPr sz="3600"/>
          </a:p>
          <a:p>
            <a:pPr indent="0" lvl="0" marL="0" rtl="0" algn="l">
              <a:spcBef>
                <a:spcPts val="0"/>
              </a:spcBef>
              <a:spcAft>
                <a:spcPts val="0"/>
              </a:spcAft>
              <a:buClr>
                <a:schemeClr val="hlink"/>
              </a:buClr>
              <a:buSzPts val="990"/>
              <a:buFont typeface="Arial"/>
              <a:buNone/>
            </a:pPr>
            <a:r>
              <a:t/>
            </a:r>
            <a:endParaRPr sz="3600"/>
          </a:p>
        </p:txBody>
      </p:sp>
      <p:sp>
        <p:nvSpPr>
          <p:cNvPr id="1569" name="Google Shape;1569;p67"/>
          <p:cNvSpPr txBox="1"/>
          <p:nvPr>
            <p:ph idx="1" type="body"/>
          </p:nvPr>
        </p:nvSpPr>
        <p:spPr>
          <a:xfrm>
            <a:off x="374550" y="1557250"/>
            <a:ext cx="6514500" cy="83232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1800"/>
              <a:t>ESTABLISH: Reflection for Action</a:t>
            </a:r>
            <a:endParaRPr b="1" sz="1800"/>
          </a:p>
          <a:p>
            <a:pPr indent="0" lvl="0" marL="0" rtl="0" algn="l">
              <a:lnSpc>
                <a:spcPct val="130000"/>
              </a:lnSpc>
              <a:spcBef>
                <a:spcPts val="0"/>
              </a:spcBef>
              <a:spcAft>
                <a:spcPts val="0"/>
              </a:spcAft>
              <a:buNone/>
            </a:pPr>
            <a:r>
              <a:t/>
            </a:r>
            <a:endParaRPr b="1" sz="1000"/>
          </a:p>
          <a:p>
            <a:pPr indent="0" lvl="0" marL="0" rtl="0" algn="l">
              <a:lnSpc>
                <a:spcPct val="90000"/>
              </a:lnSpc>
              <a:spcBef>
                <a:spcPts val="0"/>
              </a:spcBef>
              <a:spcAft>
                <a:spcPts val="0"/>
              </a:spcAft>
              <a:buNone/>
            </a:pPr>
            <a:r>
              <a:rPr i="1" lang="en" sz="1800">
                <a:solidFill>
                  <a:schemeClr val="hlink"/>
                </a:solidFill>
              </a:rPr>
              <a:t>INSTRUCTIONS:</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In the chart on the following page, identify three practices you currently utilize to develop an SEL core competency (self-awareness, self-direction, social awareness, relationship skills, responsible decision-making).</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Note ways that you integrate or could integrate a culturally responsive-sustaining education (CRSE) approach to this SEL practice. </a:t>
            </a:r>
            <a:r>
              <a:rPr lang="en" sz="1800">
                <a:solidFill>
                  <a:schemeClr val="hlink"/>
                </a:solidFill>
                <a:highlight>
                  <a:schemeClr val="accent2"/>
                </a:highlight>
              </a:rPr>
              <a:t>CRSE integration includes the following practices: </a:t>
            </a:r>
            <a:endParaRPr sz="1800">
              <a:solidFill>
                <a:schemeClr val="hlink"/>
              </a:solidFill>
              <a:highlight>
                <a:schemeClr val="accent2"/>
              </a:highlight>
            </a:endParaRPr>
          </a:p>
          <a:p>
            <a:pPr indent="-342900" lvl="1" marL="914400" rtl="0" algn="l">
              <a:lnSpc>
                <a:spcPct val="115000"/>
              </a:lnSpc>
              <a:spcBef>
                <a:spcPts val="0"/>
              </a:spcBef>
              <a:spcAft>
                <a:spcPts val="0"/>
              </a:spcAft>
              <a:buClr>
                <a:schemeClr val="hlink"/>
              </a:buClr>
              <a:buSzPts val="1800"/>
              <a:buChar char="○"/>
            </a:pPr>
            <a:r>
              <a:rPr lang="en" sz="1800">
                <a:solidFill>
                  <a:schemeClr val="hlink"/>
                </a:solidFill>
              </a:rPr>
              <a:t>Affirming student identities, cultures, and funds of knowledge</a:t>
            </a:r>
            <a:endParaRPr sz="1800">
              <a:solidFill>
                <a:schemeClr val="hlink"/>
              </a:solidFill>
            </a:endParaRPr>
          </a:p>
          <a:p>
            <a:pPr indent="-342900" lvl="1" marL="914400" rtl="0" algn="l">
              <a:lnSpc>
                <a:spcPct val="115000"/>
              </a:lnSpc>
              <a:spcBef>
                <a:spcPts val="0"/>
              </a:spcBef>
              <a:spcAft>
                <a:spcPts val="0"/>
              </a:spcAft>
              <a:buClr>
                <a:schemeClr val="hlink"/>
              </a:buClr>
              <a:buSzPts val="1800"/>
              <a:buChar char="○"/>
            </a:pPr>
            <a:r>
              <a:rPr lang="en" sz="1800">
                <a:solidFill>
                  <a:schemeClr val="hlink"/>
                </a:solidFill>
              </a:rPr>
              <a:t>Creating a classroom climate of belonging</a:t>
            </a:r>
            <a:endParaRPr sz="1800">
              <a:solidFill>
                <a:schemeClr val="hlink"/>
              </a:solidFill>
            </a:endParaRPr>
          </a:p>
          <a:p>
            <a:pPr indent="-342900" lvl="1" marL="914400" rtl="0" algn="l">
              <a:lnSpc>
                <a:spcPct val="115000"/>
              </a:lnSpc>
              <a:spcBef>
                <a:spcPts val="0"/>
              </a:spcBef>
              <a:spcAft>
                <a:spcPts val="0"/>
              </a:spcAft>
              <a:buClr>
                <a:schemeClr val="hlink"/>
              </a:buClr>
              <a:buSzPts val="1800"/>
              <a:buChar char="○"/>
            </a:pPr>
            <a:r>
              <a:rPr lang="en" sz="1800">
                <a:solidFill>
                  <a:schemeClr val="hlink"/>
                </a:solidFill>
              </a:rPr>
              <a:t>Offering rigorous instruction of current events</a:t>
            </a:r>
            <a:endParaRPr sz="1800">
              <a:solidFill>
                <a:schemeClr val="hlink"/>
              </a:solidFill>
            </a:endParaRPr>
          </a:p>
          <a:p>
            <a:pPr indent="-342900" lvl="1" marL="914400" rtl="0" algn="l">
              <a:lnSpc>
                <a:spcPct val="115000"/>
              </a:lnSpc>
              <a:spcBef>
                <a:spcPts val="0"/>
              </a:spcBef>
              <a:spcAft>
                <a:spcPts val="0"/>
              </a:spcAft>
              <a:buClr>
                <a:schemeClr val="hlink"/>
              </a:buClr>
              <a:buSzPts val="1800"/>
              <a:buChar char="○"/>
            </a:pPr>
            <a:r>
              <a:rPr lang="en" sz="1800">
                <a:solidFill>
                  <a:schemeClr val="hlink"/>
                </a:solidFill>
              </a:rPr>
              <a:t>Creating opportunities for student reflection</a:t>
            </a:r>
            <a:endParaRPr sz="1800">
              <a:solidFill>
                <a:schemeClr val="hlink"/>
              </a:solidFill>
            </a:endParaRPr>
          </a:p>
          <a:p>
            <a:pPr indent="-342900" lvl="1" marL="914400" rtl="0" algn="l">
              <a:lnSpc>
                <a:spcPct val="115000"/>
              </a:lnSpc>
              <a:spcBef>
                <a:spcPts val="0"/>
              </a:spcBef>
              <a:spcAft>
                <a:spcPts val="0"/>
              </a:spcAft>
              <a:buClr>
                <a:schemeClr val="hlink"/>
              </a:buClr>
              <a:buSzPts val="1800"/>
              <a:buChar char="○"/>
            </a:pPr>
            <a:r>
              <a:rPr lang="en" sz="1800">
                <a:solidFill>
                  <a:schemeClr val="hlink"/>
                </a:solidFill>
              </a:rPr>
              <a:t>Infusing learning with cultural relevance  </a:t>
            </a:r>
            <a:endParaRPr sz="1800">
              <a:solidFill>
                <a:schemeClr val="hlink"/>
              </a:solidFill>
            </a:endParaRPr>
          </a:p>
          <a:p>
            <a:pPr indent="-342900" lvl="1" marL="914400" rtl="0" algn="l">
              <a:lnSpc>
                <a:spcPct val="115000"/>
              </a:lnSpc>
              <a:spcBef>
                <a:spcPts val="0"/>
              </a:spcBef>
              <a:spcAft>
                <a:spcPts val="0"/>
              </a:spcAft>
              <a:buClr>
                <a:schemeClr val="hlink"/>
              </a:buClr>
              <a:buSzPts val="1800"/>
              <a:buChar char="○"/>
            </a:pPr>
            <a:r>
              <a:rPr lang="en" sz="1800">
                <a:solidFill>
                  <a:schemeClr val="hlink"/>
                </a:solidFill>
              </a:rPr>
              <a:t>Ensuring content is accessible across cognitive levels and languages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Finally, is your practice portable across learning environments? If not, what modifications can you make to make it portable?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You can delete the example on the following page to create more space. </a:t>
            </a:r>
            <a:endParaRPr sz="1800">
              <a:solidFill>
                <a:schemeClr val="hlink"/>
              </a:solidFill>
            </a:endParaRPr>
          </a:p>
        </p:txBody>
      </p:sp>
      <p:sp>
        <p:nvSpPr>
          <p:cNvPr id="1570" name="Google Shape;1570;p6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1" name="Google Shape;1571;p6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2" name="Google Shape;1572;p6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3" name="Google Shape;1573;p6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4" name="Google Shape;1574;p6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5" name="Google Shape;1575;p6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6" name="Google Shape;1576;p6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7" name="Google Shape;1577;p6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8" name="Google Shape;1578;p6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9" name="Google Shape;1579;p6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0" name="Google Shape;1580;p6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1" name="Google Shape;1581;p6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2" name="Google Shape;1582;p67"/>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sp>
        <p:nvSpPr>
          <p:cNvPr id="1587" name="Google Shape;1587;p68"/>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6.6.2 - </a:t>
            </a:r>
            <a:r>
              <a:rPr lang="en" sz="3600"/>
              <a:t>Review of Current SEL Practices (Continued)</a:t>
            </a:r>
            <a:endParaRPr sz="3600"/>
          </a:p>
          <a:p>
            <a:pPr indent="0" lvl="0" marL="0" rtl="0" algn="l">
              <a:spcBef>
                <a:spcPts val="0"/>
              </a:spcBef>
              <a:spcAft>
                <a:spcPts val="0"/>
              </a:spcAft>
              <a:buClr>
                <a:schemeClr val="hlink"/>
              </a:buClr>
              <a:buSzPts val="990"/>
              <a:buFont typeface="Arial"/>
              <a:buNone/>
            </a:pPr>
            <a:r>
              <a:t/>
            </a:r>
            <a:endParaRPr sz="3600"/>
          </a:p>
        </p:txBody>
      </p:sp>
      <p:sp>
        <p:nvSpPr>
          <p:cNvPr id="1588" name="Google Shape;1588;p6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9" name="Google Shape;1589;p6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0" name="Google Shape;1590;p6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1" name="Google Shape;1591;p6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2" name="Google Shape;1592;p6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3" name="Google Shape;1593;p6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4" name="Google Shape;1594;p6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5" name="Google Shape;1595;p6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6" name="Google Shape;1596;p6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7" name="Google Shape;1597;p6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8" name="Google Shape;1598;p6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9" name="Google Shape;1599;p6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600" name="Google Shape;1600;p68"/>
          <p:cNvGraphicFramePr/>
          <p:nvPr/>
        </p:nvGraphicFramePr>
        <p:xfrm>
          <a:off x="540075" y="1663010"/>
          <a:ext cx="3000000" cy="3000000"/>
        </p:xfrm>
        <a:graphic>
          <a:graphicData uri="http://schemas.openxmlformats.org/drawingml/2006/table">
            <a:tbl>
              <a:tblPr>
                <a:noFill/>
                <a:tableStyleId>{F60045E7-4C93-4C04-B42A-4A521509F03D}</a:tableStyleId>
              </a:tblPr>
              <a:tblGrid>
                <a:gridCol w="1587250"/>
                <a:gridCol w="1587250"/>
                <a:gridCol w="1587250"/>
                <a:gridCol w="1587250"/>
              </a:tblGrid>
              <a:tr h="493875">
                <a:tc>
                  <a:txBody>
                    <a:bodyPr/>
                    <a:lstStyle/>
                    <a:p>
                      <a:pPr indent="0" lvl="0" marL="0" rtl="0" algn="ctr">
                        <a:spcBef>
                          <a:spcPts val="0"/>
                        </a:spcBef>
                        <a:spcAft>
                          <a:spcPts val="0"/>
                        </a:spcAft>
                        <a:buNone/>
                      </a:pPr>
                      <a:r>
                        <a:rPr b="1" lang="en" sz="1500">
                          <a:latin typeface="Poppins"/>
                          <a:ea typeface="Poppins"/>
                          <a:cs typeface="Poppins"/>
                          <a:sym typeface="Poppins"/>
                        </a:rPr>
                        <a:t>SEL Competency</a:t>
                      </a:r>
                      <a:endParaRPr b="1"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sz="1500">
                          <a:latin typeface="Poppins"/>
                          <a:ea typeface="Poppins"/>
                          <a:cs typeface="Poppins"/>
                          <a:sym typeface="Poppins"/>
                        </a:rPr>
                        <a:t>SEL Practice</a:t>
                      </a:r>
                      <a:endParaRPr b="1"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sz="1500">
                          <a:latin typeface="Poppins"/>
                          <a:ea typeface="Poppins"/>
                          <a:cs typeface="Poppins"/>
                          <a:sym typeface="Poppins"/>
                        </a:rPr>
                        <a:t>CRSE Integration</a:t>
                      </a:r>
                      <a:endParaRPr b="1"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sz="1500">
                          <a:latin typeface="Poppins"/>
                          <a:ea typeface="Poppins"/>
                          <a:cs typeface="Poppins"/>
                          <a:sym typeface="Poppins"/>
                        </a:rPr>
                        <a:t>Portability Across Learning Environments </a:t>
                      </a:r>
                      <a:endParaRPr b="1"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r>
              <a:tr h="2640500">
                <a:tc>
                  <a:txBody>
                    <a:bodyPr/>
                    <a:lstStyle/>
                    <a:p>
                      <a:pPr indent="0" lvl="0" marL="0" rtl="0" algn="l">
                        <a:spcBef>
                          <a:spcPts val="0"/>
                        </a:spcBef>
                        <a:spcAft>
                          <a:spcPts val="0"/>
                        </a:spcAft>
                        <a:buNone/>
                      </a:pPr>
                      <a:r>
                        <a:rPr lang="en" sz="1500">
                          <a:solidFill>
                            <a:srgbClr val="990000"/>
                          </a:solidFill>
                          <a:latin typeface="Poppins"/>
                          <a:ea typeface="Poppins"/>
                          <a:cs typeface="Poppins"/>
                          <a:sym typeface="Poppins"/>
                        </a:rPr>
                        <a:t>Relationship Skills </a:t>
                      </a:r>
                      <a:endParaRPr sz="1500">
                        <a:solidFill>
                          <a:srgbClr val="990000"/>
                        </a:solidFill>
                        <a:latin typeface="Poppins"/>
                        <a:ea typeface="Poppins"/>
                        <a:cs typeface="Poppins"/>
                        <a:sym typeface="Poppins"/>
                      </a:endParaRPr>
                    </a:p>
                    <a:p>
                      <a:pPr indent="0" lvl="0" marL="0" rtl="0" algn="l">
                        <a:spcBef>
                          <a:spcPts val="0"/>
                        </a:spcBef>
                        <a:spcAft>
                          <a:spcPts val="0"/>
                        </a:spcAft>
                        <a:buNone/>
                      </a:pPr>
                      <a:r>
                        <a:t/>
                      </a:r>
                      <a:endParaRPr sz="1500">
                        <a:solidFill>
                          <a:srgbClr val="990000"/>
                        </a:solidFill>
                        <a:latin typeface="Poppins"/>
                        <a:ea typeface="Poppins"/>
                        <a:cs typeface="Poppins"/>
                        <a:sym typeface="Poppins"/>
                      </a:endParaRPr>
                    </a:p>
                    <a:p>
                      <a:pPr indent="0" lvl="0" marL="0" rtl="0" algn="l">
                        <a:spcBef>
                          <a:spcPts val="0"/>
                        </a:spcBef>
                        <a:spcAft>
                          <a:spcPts val="0"/>
                        </a:spcAft>
                        <a:buNone/>
                      </a:pPr>
                      <a:r>
                        <a:rPr lang="en" sz="1500">
                          <a:solidFill>
                            <a:srgbClr val="990000"/>
                          </a:solidFill>
                          <a:latin typeface="Poppins"/>
                          <a:ea typeface="Poppins"/>
                          <a:cs typeface="Poppins"/>
                          <a:sym typeface="Poppins"/>
                        </a:rPr>
                        <a:t>Social Awareness </a:t>
                      </a:r>
                      <a:endParaRPr sz="1500">
                        <a:solidFill>
                          <a:srgbClr val="990000"/>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990000"/>
                          </a:solidFill>
                          <a:latin typeface="Poppins"/>
                          <a:ea typeface="Poppins"/>
                          <a:cs typeface="Poppins"/>
                          <a:sym typeface="Poppins"/>
                        </a:rPr>
                        <a:t>Example: I hold weekly community-building circles to strengthen peer relationships.</a:t>
                      </a:r>
                      <a:endParaRPr sz="1500">
                        <a:solidFill>
                          <a:srgbClr val="990000"/>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990000"/>
                          </a:solidFill>
                          <a:latin typeface="Poppins"/>
                          <a:ea typeface="Poppins"/>
                          <a:cs typeface="Poppins"/>
                          <a:sym typeface="Poppins"/>
                        </a:rPr>
                        <a:t>Example: Create </a:t>
                      </a:r>
                      <a:r>
                        <a:rPr lang="en" sz="1500">
                          <a:solidFill>
                            <a:srgbClr val="990000"/>
                          </a:solidFill>
                          <a:latin typeface="Poppins"/>
                          <a:ea typeface="Poppins"/>
                          <a:cs typeface="Poppins"/>
                          <a:sym typeface="Poppins"/>
                        </a:rPr>
                        <a:t>a</a:t>
                      </a:r>
                      <a:r>
                        <a:rPr lang="en" sz="1500">
                          <a:solidFill>
                            <a:srgbClr val="990000"/>
                          </a:solidFill>
                          <a:latin typeface="Poppins"/>
                          <a:ea typeface="Poppins"/>
                          <a:cs typeface="Poppins"/>
                          <a:sym typeface="Poppins"/>
                        </a:rPr>
                        <a:t> system for students to suggest circle topics that are important to them. Ask a student to co-facilitate with me each week (amplify relevance, student voice, and agency).</a:t>
                      </a:r>
                      <a:endParaRPr sz="1500">
                        <a:solidFill>
                          <a:srgbClr val="990000"/>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990000"/>
                          </a:solidFill>
                          <a:latin typeface="Poppins"/>
                          <a:ea typeface="Poppins"/>
                          <a:cs typeface="Poppins"/>
                          <a:sym typeface="Poppins"/>
                        </a:rPr>
                        <a:t>Example: Start a collaborative document for students to contribute their ideas for a circle. Invite students who are learning remotely to join the weekly circle virtually. </a:t>
                      </a:r>
                      <a:endParaRPr sz="1500">
                        <a:solidFill>
                          <a:srgbClr val="990000"/>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661150">
                <a:tc>
                  <a:txBody>
                    <a:bodyPr/>
                    <a:lstStyle/>
                    <a:p>
                      <a:pPr indent="-228600" lvl="0" marL="457200" rtl="0" algn="l">
                        <a:spcBef>
                          <a:spcPts val="0"/>
                        </a:spcBef>
                        <a:spcAft>
                          <a:spcPts val="0"/>
                        </a:spcAft>
                        <a:buNone/>
                      </a:pPr>
                      <a:r>
                        <a:t/>
                      </a:r>
                      <a:endParaRPr sz="1500">
                        <a:latin typeface="Poppins"/>
                        <a:ea typeface="Poppins"/>
                        <a:cs typeface="Poppins"/>
                        <a:sym typeface="Poppins"/>
                      </a:endParaRPr>
                    </a:p>
                    <a:p>
                      <a:pPr indent="-228600" lvl="0" marL="457200" rtl="0" algn="l">
                        <a:spcBef>
                          <a:spcPts val="0"/>
                        </a:spcBef>
                        <a:spcAft>
                          <a:spcPts val="0"/>
                        </a:spcAft>
                        <a:buNone/>
                      </a:pPr>
                      <a:r>
                        <a:t/>
                      </a:r>
                      <a:endParaRPr sz="1500">
                        <a:latin typeface="Poppins"/>
                        <a:ea typeface="Poppins"/>
                        <a:cs typeface="Poppins"/>
                        <a:sym typeface="Poppins"/>
                      </a:endParaRPr>
                    </a:p>
                    <a:p>
                      <a:pPr indent="-228600" lvl="0" marL="457200" rtl="0" algn="l">
                        <a:spcBef>
                          <a:spcPts val="0"/>
                        </a:spcBef>
                        <a:spcAft>
                          <a:spcPts val="0"/>
                        </a:spcAft>
                        <a:buNone/>
                      </a:pPr>
                      <a:r>
                        <a:t/>
                      </a:r>
                      <a:endParaRPr sz="1500">
                        <a:latin typeface="Poppins"/>
                        <a:ea typeface="Poppins"/>
                        <a:cs typeface="Poppins"/>
                        <a:sym typeface="Poppins"/>
                      </a:endParaRPr>
                    </a:p>
                    <a:p>
                      <a:pPr indent="-228600" lvl="0" marL="45720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661150">
                <a:tc>
                  <a:txBody>
                    <a:bodyPr/>
                    <a:lstStyle/>
                    <a:p>
                      <a:pPr indent="-228600" lvl="0" marL="457200" rtl="0" algn="l">
                        <a:spcBef>
                          <a:spcPts val="0"/>
                        </a:spcBef>
                        <a:spcAft>
                          <a:spcPts val="0"/>
                        </a:spcAft>
                        <a:buNone/>
                      </a:pPr>
                      <a:r>
                        <a:t/>
                      </a:r>
                      <a:endParaRPr sz="1500">
                        <a:latin typeface="Poppins"/>
                        <a:ea typeface="Poppins"/>
                        <a:cs typeface="Poppins"/>
                        <a:sym typeface="Poppins"/>
                      </a:endParaRPr>
                    </a:p>
                    <a:p>
                      <a:pPr indent="-228600" lvl="0" marL="457200" rtl="0" algn="l">
                        <a:spcBef>
                          <a:spcPts val="0"/>
                        </a:spcBef>
                        <a:spcAft>
                          <a:spcPts val="0"/>
                        </a:spcAft>
                        <a:buNone/>
                      </a:pPr>
                      <a:r>
                        <a:t/>
                      </a:r>
                      <a:endParaRPr sz="1500">
                        <a:latin typeface="Poppins"/>
                        <a:ea typeface="Poppins"/>
                        <a:cs typeface="Poppins"/>
                        <a:sym typeface="Poppins"/>
                      </a:endParaRPr>
                    </a:p>
                    <a:p>
                      <a:pPr indent="-228600" lvl="0" marL="457200" rtl="0" algn="l">
                        <a:spcBef>
                          <a:spcPts val="0"/>
                        </a:spcBef>
                        <a:spcAft>
                          <a:spcPts val="0"/>
                        </a:spcAft>
                        <a:buNone/>
                      </a:pPr>
                      <a:r>
                        <a:t/>
                      </a:r>
                      <a:endParaRPr sz="1500">
                        <a:latin typeface="Poppins"/>
                        <a:ea typeface="Poppins"/>
                        <a:cs typeface="Poppins"/>
                        <a:sym typeface="Poppins"/>
                      </a:endParaRPr>
                    </a:p>
                    <a:p>
                      <a:pPr indent="-228600" lvl="0" marL="45720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661150">
                <a:tc>
                  <a:txBody>
                    <a:bodyPr/>
                    <a:lstStyle/>
                    <a:p>
                      <a:pPr indent="-228600" lvl="0" marL="457200" rtl="0" algn="l">
                        <a:spcBef>
                          <a:spcPts val="0"/>
                        </a:spcBef>
                        <a:spcAft>
                          <a:spcPts val="0"/>
                        </a:spcAft>
                        <a:buNone/>
                      </a:pPr>
                      <a:r>
                        <a:t/>
                      </a:r>
                      <a:endParaRPr sz="1500">
                        <a:latin typeface="Poppins"/>
                        <a:ea typeface="Poppins"/>
                        <a:cs typeface="Poppins"/>
                        <a:sym typeface="Poppins"/>
                      </a:endParaRPr>
                    </a:p>
                    <a:p>
                      <a:pPr indent="-228600" lvl="0" marL="457200" rtl="0" algn="l">
                        <a:spcBef>
                          <a:spcPts val="0"/>
                        </a:spcBef>
                        <a:spcAft>
                          <a:spcPts val="0"/>
                        </a:spcAft>
                        <a:buNone/>
                      </a:pPr>
                      <a:r>
                        <a:t/>
                      </a:r>
                      <a:endParaRPr sz="1500">
                        <a:latin typeface="Poppins"/>
                        <a:ea typeface="Poppins"/>
                        <a:cs typeface="Poppins"/>
                        <a:sym typeface="Poppins"/>
                      </a:endParaRPr>
                    </a:p>
                    <a:p>
                      <a:pPr indent="-228600" lvl="0" marL="457200" rtl="0" algn="l">
                        <a:spcBef>
                          <a:spcPts val="0"/>
                        </a:spcBef>
                        <a:spcAft>
                          <a:spcPts val="0"/>
                        </a:spcAft>
                        <a:buNone/>
                      </a:pPr>
                      <a:r>
                        <a:t/>
                      </a:r>
                      <a:endParaRPr sz="1500">
                        <a:latin typeface="Poppins"/>
                        <a:ea typeface="Poppins"/>
                        <a:cs typeface="Poppins"/>
                        <a:sym typeface="Poppins"/>
                      </a:endParaRPr>
                    </a:p>
                    <a:p>
                      <a:pPr indent="-228600" lvl="0" marL="45720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a:t>
            </a:r>
            <a:endParaRPr/>
          </a:p>
        </p:txBody>
      </p:sp>
      <p:sp>
        <p:nvSpPr>
          <p:cNvPr id="306" name="Google Shape;306;p24"/>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hlink"/>
                </a:solidFill>
              </a:rPr>
              <a:t>At the start of each session in Module 6, we establish the key terms and </a:t>
            </a:r>
            <a:r>
              <a:rPr lang="en">
                <a:solidFill>
                  <a:schemeClr val="hlink"/>
                </a:solidFill>
              </a:rPr>
              <a:t>working</a:t>
            </a:r>
            <a:r>
              <a:rPr lang="en">
                <a:solidFill>
                  <a:schemeClr val="hlink"/>
                </a:solidFill>
              </a:rPr>
              <a:t> definitions relevant to the session.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rPr b="1" lang="en">
                <a:solidFill>
                  <a:schemeClr val="hlink"/>
                </a:solidFill>
              </a:rPr>
              <a:t>Where did these working definitions come from?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The TALE Academy team developed the working definitions by drawing from multiple sources, including research (e.g., peer-reviewed studies), emerging discourse (e.g., newspaper and blog articles), field use (particularly from </a:t>
            </a:r>
            <a:r>
              <a:rPr lang="en" u="sng">
                <a:solidFill>
                  <a:schemeClr val="hlink"/>
                </a:solidFill>
                <a:hlinkClick r:id="rId3"/>
              </a:rPr>
              <a:t>Phase 1 implementation of the TRLE project</a:t>
            </a:r>
            <a:r>
              <a:rPr lang="en">
                <a:solidFill>
                  <a:schemeClr val="hlink"/>
                </a:solidFill>
              </a:rPr>
              <a:t>), and policy reviews.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Clr>
                <a:schemeClr val="hlink"/>
              </a:buClr>
              <a:buSzPts val="1100"/>
              <a:buFont typeface="Arial"/>
              <a:buNone/>
            </a:pPr>
            <a:r>
              <a:rPr b="1" lang="en">
                <a:solidFill>
                  <a:schemeClr val="hlink"/>
                </a:solidFill>
              </a:rPr>
              <a:t>Can I take notes on the key terms throughout the module?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On the same page of this workbook on which we define key terms for each session, there is space for you to add to and refine these definitions, put them in your own words, or note examples related to the terms. This is not an activity that you are required to do. The key terms are for reference purposes only.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307" name="Google Shape;307;p24">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8" name="Google Shape;308;p24">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9" name="Google Shape;309;p24">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0" name="Google Shape;310;p24">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1" name="Google Shape;311;p24">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2" name="Google Shape;312;p24">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3" name="Google Shape;313;p24">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4" name="Google Shape;314;p24">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5" name="Google Shape;315;p24">
            <a:hlinkClick/>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6" name="Google Shape;316;p24">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pSp>
        <p:nvGrpSpPr>
          <p:cNvPr id="317" name="Google Shape;317;p24"/>
          <p:cNvGrpSpPr/>
          <p:nvPr/>
        </p:nvGrpSpPr>
        <p:grpSpPr>
          <a:xfrm>
            <a:off x="1409720" y="8114071"/>
            <a:ext cx="726183" cy="523289"/>
            <a:chOff x="2726625" y="3753879"/>
            <a:chExt cx="505769" cy="364433"/>
          </a:xfrm>
        </p:grpSpPr>
        <p:sp>
          <p:nvSpPr>
            <p:cNvPr id="318" name="Google Shape;318;p24"/>
            <p:cNvSpPr/>
            <p:nvPr/>
          </p:nvSpPr>
          <p:spPr>
            <a:xfrm>
              <a:off x="2726625" y="384239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9" name="Google Shape;319;p24"/>
            <p:cNvSpPr/>
            <p:nvPr/>
          </p:nvSpPr>
          <p:spPr>
            <a:xfrm>
              <a:off x="2726625" y="390003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0" name="Google Shape;320;p24"/>
            <p:cNvSpPr/>
            <p:nvPr/>
          </p:nvSpPr>
          <p:spPr>
            <a:xfrm>
              <a:off x="2726625" y="3957681"/>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1" name="Google Shape;321;p24"/>
            <p:cNvSpPr/>
            <p:nvPr/>
          </p:nvSpPr>
          <p:spPr>
            <a:xfrm>
              <a:off x="2726625" y="4015325"/>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2" name="Google Shape;322;p24"/>
            <p:cNvSpPr/>
            <p:nvPr/>
          </p:nvSpPr>
          <p:spPr>
            <a:xfrm>
              <a:off x="2760872" y="387133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3" name="Google Shape;323;p24"/>
            <p:cNvSpPr/>
            <p:nvPr/>
          </p:nvSpPr>
          <p:spPr>
            <a:xfrm>
              <a:off x="2760872" y="3928979"/>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4" name="Google Shape;324;p24"/>
            <p:cNvSpPr/>
            <p:nvPr/>
          </p:nvSpPr>
          <p:spPr>
            <a:xfrm>
              <a:off x="2760872" y="398662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5" name="Google Shape;325;p24"/>
            <p:cNvSpPr/>
            <p:nvPr/>
          </p:nvSpPr>
          <p:spPr>
            <a:xfrm>
              <a:off x="3100462" y="3837088"/>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6" name="Google Shape;326;p24"/>
            <p:cNvSpPr/>
            <p:nvPr/>
          </p:nvSpPr>
          <p:spPr>
            <a:xfrm>
              <a:off x="3100462" y="3894732"/>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7" name="Google Shape;327;p24"/>
            <p:cNvSpPr/>
            <p:nvPr/>
          </p:nvSpPr>
          <p:spPr>
            <a:xfrm>
              <a:off x="3100462" y="3952376"/>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8" name="Google Shape;328;p24"/>
            <p:cNvSpPr/>
            <p:nvPr/>
          </p:nvSpPr>
          <p:spPr>
            <a:xfrm>
              <a:off x="3100462" y="401001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9" name="Google Shape;329;p24"/>
            <p:cNvSpPr/>
            <p:nvPr/>
          </p:nvSpPr>
          <p:spPr>
            <a:xfrm>
              <a:off x="3134711"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0" name="Google Shape;330;p24"/>
            <p:cNvSpPr/>
            <p:nvPr/>
          </p:nvSpPr>
          <p:spPr>
            <a:xfrm>
              <a:off x="3134711"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1" name="Google Shape;331;p24"/>
            <p:cNvSpPr/>
            <p:nvPr/>
          </p:nvSpPr>
          <p:spPr>
            <a:xfrm>
              <a:off x="3134711"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2" name="Google Shape;332;p24"/>
            <p:cNvSpPr/>
            <p:nvPr/>
          </p:nvSpPr>
          <p:spPr>
            <a:xfrm>
              <a:off x="2800427" y="384094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3" name="Google Shape;333;p24"/>
            <p:cNvSpPr/>
            <p:nvPr/>
          </p:nvSpPr>
          <p:spPr>
            <a:xfrm>
              <a:off x="2800427" y="3898591"/>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4" name="Google Shape;334;p24"/>
            <p:cNvSpPr/>
            <p:nvPr/>
          </p:nvSpPr>
          <p:spPr>
            <a:xfrm>
              <a:off x="2800427" y="395623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5" name="Google Shape;335;p24"/>
            <p:cNvSpPr/>
            <p:nvPr/>
          </p:nvSpPr>
          <p:spPr>
            <a:xfrm>
              <a:off x="2800427" y="4013876"/>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6" name="Google Shape;336;p24"/>
            <p:cNvSpPr/>
            <p:nvPr/>
          </p:nvSpPr>
          <p:spPr>
            <a:xfrm>
              <a:off x="2834917" y="386988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7" name="Google Shape;337;p24"/>
            <p:cNvSpPr/>
            <p:nvPr/>
          </p:nvSpPr>
          <p:spPr>
            <a:xfrm>
              <a:off x="2834917" y="392753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8" name="Google Shape;338;p24"/>
            <p:cNvSpPr/>
            <p:nvPr/>
          </p:nvSpPr>
          <p:spPr>
            <a:xfrm>
              <a:off x="2834917" y="398517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9" name="Google Shape;339;p24"/>
            <p:cNvSpPr/>
            <p:nvPr/>
          </p:nvSpPr>
          <p:spPr>
            <a:xfrm>
              <a:off x="2874231" y="384167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0" name="Google Shape;340;p24"/>
            <p:cNvSpPr/>
            <p:nvPr/>
          </p:nvSpPr>
          <p:spPr>
            <a:xfrm>
              <a:off x="2874231" y="389931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1" name="Google Shape;341;p24"/>
            <p:cNvSpPr/>
            <p:nvPr/>
          </p:nvSpPr>
          <p:spPr>
            <a:xfrm>
              <a:off x="2874231" y="3956956"/>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2" name="Google Shape;342;p24"/>
            <p:cNvSpPr/>
            <p:nvPr/>
          </p:nvSpPr>
          <p:spPr>
            <a:xfrm>
              <a:off x="2874231" y="4014600"/>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3" name="Google Shape;343;p24"/>
            <p:cNvSpPr/>
            <p:nvPr/>
          </p:nvSpPr>
          <p:spPr>
            <a:xfrm>
              <a:off x="2908478" y="3870613"/>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4" name="Google Shape;344;p24"/>
            <p:cNvSpPr/>
            <p:nvPr/>
          </p:nvSpPr>
          <p:spPr>
            <a:xfrm>
              <a:off x="2908478" y="392825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5" name="Google Shape;345;p24"/>
            <p:cNvSpPr/>
            <p:nvPr/>
          </p:nvSpPr>
          <p:spPr>
            <a:xfrm>
              <a:off x="2908478" y="3985899"/>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6" name="Google Shape;346;p24"/>
            <p:cNvSpPr/>
            <p:nvPr/>
          </p:nvSpPr>
          <p:spPr>
            <a:xfrm>
              <a:off x="2948032" y="38402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7" name="Google Shape;347;p24"/>
            <p:cNvSpPr/>
            <p:nvPr/>
          </p:nvSpPr>
          <p:spPr>
            <a:xfrm>
              <a:off x="2948032" y="389786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8" name="Google Shape;348;p24"/>
            <p:cNvSpPr/>
            <p:nvPr/>
          </p:nvSpPr>
          <p:spPr>
            <a:xfrm>
              <a:off x="2948032" y="395551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9" name="Google Shape;349;p24"/>
            <p:cNvSpPr/>
            <p:nvPr/>
          </p:nvSpPr>
          <p:spPr>
            <a:xfrm>
              <a:off x="2948032" y="401315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0" name="Google Shape;350;p24"/>
            <p:cNvSpPr/>
            <p:nvPr/>
          </p:nvSpPr>
          <p:spPr>
            <a:xfrm>
              <a:off x="2982523" y="386916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1" name="Google Shape;351;p24"/>
            <p:cNvSpPr/>
            <p:nvPr/>
          </p:nvSpPr>
          <p:spPr>
            <a:xfrm>
              <a:off x="2982523" y="392680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2" name="Google Shape;352;p24"/>
            <p:cNvSpPr/>
            <p:nvPr/>
          </p:nvSpPr>
          <p:spPr>
            <a:xfrm>
              <a:off x="2982523" y="3984212"/>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3" name="Google Shape;353;p24"/>
            <p:cNvSpPr/>
            <p:nvPr/>
          </p:nvSpPr>
          <p:spPr>
            <a:xfrm>
              <a:off x="2982523" y="375387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4" name="Google Shape;354;p24"/>
            <p:cNvSpPr/>
            <p:nvPr/>
          </p:nvSpPr>
          <p:spPr>
            <a:xfrm>
              <a:off x="3024490" y="378209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5" name="Google Shape;355;p24"/>
            <p:cNvSpPr/>
            <p:nvPr/>
          </p:nvSpPr>
          <p:spPr>
            <a:xfrm>
              <a:off x="3024490" y="4060668"/>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6" name="Google Shape;356;p24"/>
            <p:cNvSpPr/>
            <p:nvPr/>
          </p:nvSpPr>
          <p:spPr>
            <a:xfrm>
              <a:off x="2982523" y="38115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7" name="Google Shape;357;p24"/>
            <p:cNvSpPr/>
            <p:nvPr/>
          </p:nvSpPr>
          <p:spPr>
            <a:xfrm>
              <a:off x="3176676"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8" name="Google Shape;358;p24"/>
            <p:cNvSpPr/>
            <p:nvPr/>
          </p:nvSpPr>
          <p:spPr>
            <a:xfrm>
              <a:off x="3213580" y="3923674"/>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9" name="Google Shape;359;p24"/>
            <p:cNvSpPr/>
            <p:nvPr/>
          </p:nvSpPr>
          <p:spPr>
            <a:xfrm>
              <a:off x="3176676"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0" name="Google Shape;360;p24"/>
            <p:cNvSpPr/>
            <p:nvPr/>
          </p:nvSpPr>
          <p:spPr>
            <a:xfrm>
              <a:off x="2985900" y="4041854"/>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1" name="Google Shape;361;p24"/>
            <p:cNvSpPr/>
            <p:nvPr/>
          </p:nvSpPr>
          <p:spPr>
            <a:xfrm>
              <a:off x="2985900" y="4099498"/>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2" name="Google Shape;362;p24"/>
            <p:cNvSpPr/>
            <p:nvPr/>
          </p:nvSpPr>
          <p:spPr>
            <a:xfrm>
              <a:off x="3024490" y="3837088"/>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3" name="Google Shape;363;p24"/>
            <p:cNvSpPr/>
            <p:nvPr/>
          </p:nvSpPr>
          <p:spPr>
            <a:xfrm>
              <a:off x="3024490"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4" name="Google Shape;364;p24"/>
            <p:cNvSpPr/>
            <p:nvPr/>
          </p:nvSpPr>
          <p:spPr>
            <a:xfrm>
              <a:off x="3024490"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5" name="Google Shape;365;p24"/>
            <p:cNvSpPr/>
            <p:nvPr/>
          </p:nvSpPr>
          <p:spPr>
            <a:xfrm>
              <a:off x="3024490" y="401001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6" name="Google Shape;366;p24"/>
            <p:cNvSpPr/>
            <p:nvPr/>
          </p:nvSpPr>
          <p:spPr>
            <a:xfrm>
              <a:off x="3058737"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7" name="Google Shape;367;p24"/>
            <p:cNvSpPr/>
            <p:nvPr/>
          </p:nvSpPr>
          <p:spPr>
            <a:xfrm>
              <a:off x="3058737"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8" name="Google Shape;368;p24"/>
            <p:cNvSpPr/>
            <p:nvPr/>
          </p:nvSpPr>
          <p:spPr>
            <a:xfrm>
              <a:off x="3058737"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9" name="Google Shape;369;p24"/>
            <p:cNvSpPr/>
            <p:nvPr/>
          </p:nvSpPr>
          <p:spPr>
            <a:xfrm>
              <a:off x="3058737" y="380838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0" name="Google Shape;370;p24"/>
            <p:cNvSpPr/>
            <p:nvPr/>
          </p:nvSpPr>
          <p:spPr>
            <a:xfrm>
              <a:off x="3062115" y="403871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371" name="Google Shape;371;p24">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2" name="Google Shape;372;p24">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3" name="Google Shape;373;p2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4" name="Google Shape;374;p2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5" name="Google Shape;375;p24">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6" name="Google Shape;376;p24">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7" name="Google Shape;377;p24">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8" name="Google Shape;378;p24">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9" name="Google Shape;379;p24">
            <a:hlinkClick action="ppaction://hlinksldjump" r:id="rId8"/>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0" name="Google Shape;380;p24">
            <a:hlinkClick action="ppaction://hlinksldjump" r:id="rId9"/>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1" name="Google Shape;381;p24">
            <a:hlinkClick action="ppaction://hlinksldjump" r:id="rId10"/>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2" name="Google Shape;382;p24">
            <a:hlinkClick action="ppaction://hlinksldjump" r:id="rId11"/>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3" name="Google Shape;383;p24">
            <a:hlinkClick action="ppaction://hlinksldjump" r:id="rId12"/>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4" name="Google Shape;384;p24">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5" name="Google Shape;385;p24">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6" name="Google Shape;386;p24">
            <a:hlinkClick action="ppaction://hlinksldjump" r:id="rId15"/>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7" name="Google Shape;387;p24">
            <a:hlinkClick action="ppaction://hlinksldjump" r:id="rId1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8" name="Google Shape;388;p24">
            <a:hlinkClick action="ppaction://hlinksldjump" r:id="rId1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9" name="Google Shape;389;p2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0" name="Google Shape;390;p2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1" name="Google Shape;391;p24">
            <a:hlinkClick action="ppaction://hlinksldjump" r:id="rId1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2" name="Google Shape;392;p24">
            <a:hlinkClick action="ppaction://hlinksldjump" r:id="rId1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3" name="Google Shape;393;p24">
            <a:hlinkClick action="ppaction://hlinksldjump" r:id="rId2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4" name="Google Shape;394;p24">
            <a:hlinkClick action="ppaction://hlinksldjump" r:id="rId2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5" name="Google Shape;395;p24">
            <a:hlinkClick action="ppaction://hlinksldjump" r:id="rId2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6" name="Google Shape;396;p24">
            <a:hlinkClick action="ppaction://hlinksldjump" r:id="rId2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7" name="Google Shape;397;p24">
            <a:hlinkClick action="ppaction://hlinksldjump" r:id="rId2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8" name="Google Shape;398;p24">
            <a:hlinkClick action="ppaction://hlinksldjump" r:id="rId2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69"/>
          <p:cNvSpPr txBox="1"/>
          <p:nvPr>
            <p:ph type="title"/>
          </p:nvPr>
        </p:nvSpPr>
        <p:spPr>
          <a:xfrm>
            <a:off x="374550" y="322825"/>
            <a:ext cx="5797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6.6.3 </a:t>
            </a:r>
            <a:r>
              <a:rPr lang="en">
                <a:solidFill>
                  <a:srgbClr val="252525"/>
                </a:solidFill>
              </a:rPr>
              <a:t>- </a:t>
            </a:r>
            <a:r>
              <a:rPr lang="en">
                <a:solidFill>
                  <a:srgbClr val="252525"/>
                </a:solidFill>
              </a:rPr>
              <a:t>Culturally Responsive Practices</a:t>
            </a:r>
            <a:endParaRPr>
              <a:solidFill>
                <a:srgbClr val="252525"/>
              </a:solidFill>
            </a:endParaRPr>
          </a:p>
        </p:txBody>
      </p:sp>
      <p:sp>
        <p:nvSpPr>
          <p:cNvPr id="1606" name="Google Shape;1606;p69"/>
          <p:cNvSpPr txBox="1"/>
          <p:nvPr>
            <p:ph idx="1" type="body"/>
          </p:nvPr>
        </p:nvSpPr>
        <p:spPr>
          <a:xfrm>
            <a:off x="374550" y="1600475"/>
            <a:ext cx="6514500" cy="186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700">
                <a:solidFill>
                  <a:schemeClr val="hlink"/>
                </a:solidFill>
              </a:rPr>
              <a:t>INSTRUCTIONS:</a:t>
            </a:r>
            <a:endParaRPr i="1" sz="1700">
              <a:solidFill>
                <a:schemeClr val="hlink"/>
              </a:solidFill>
            </a:endParaRPr>
          </a:p>
          <a:p>
            <a:pPr indent="-336550" lvl="0" marL="457200" rtl="0" algn="l">
              <a:lnSpc>
                <a:spcPct val="115000"/>
              </a:lnSpc>
              <a:spcBef>
                <a:spcPts val="0"/>
              </a:spcBef>
              <a:spcAft>
                <a:spcPts val="0"/>
              </a:spcAft>
              <a:buClr>
                <a:srgbClr val="000000"/>
              </a:buClr>
              <a:buSzPts val="1700"/>
              <a:buChar char="●"/>
            </a:pPr>
            <a:r>
              <a:rPr lang="en" sz="1700">
                <a:solidFill>
                  <a:srgbClr val="000000"/>
                </a:solidFill>
              </a:rPr>
              <a:t>Keep in mind a culturally responsive practice that you use in your classroom. </a:t>
            </a:r>
            <a:r>
              <a:rPr lang="en" sz="1700">
                <a:solidFill>
                  <a:schemeClr val="hlink"/>
                </a:solidFill>
              </a:rPr>
              <a:t>If you do not currently have a culturally responsive practice, please reflect on a practice you would like to create.</a:t>
            </a:r>
            <a:endParaRPr sz="1700">
              <a:solidFill>
                <a:srgbClr val="000000"/>
              </a:solidFill>
            </a:endParaRPr>
          </a:p>
          <a:p>
            <a:pPr indent="-336550" lvl="0" marL="457200" rtl="0" algn="l">
              <a:lnSpc>
                <a:spcPct val="115000"/>
              </a:lnSpc>
              <a:spcBef>
                <a:spcPts val="0"/>
              </a:spcBef>
              <a:spcAft>
                <a:spcPts val="0"/>
              </a:spcAft>
              <a:buClr>
                <a:srgbClr val="000000"/>
              </a:buClr>
              <a:buSzPts val="1700"/>
              <a:buChar char="●"/>
            </a:pPr>
            <a:r>
              <a:rPr lang="en" sz="1700">
                <a:solidFill>
                  <a:srgbClr val="000000"/>
                </a:solidFill>
              </a:rPr>
              <a:t>Respond to the prompts below.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607" name="Google Shape;1607;p69"/>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608" name="Google Shape;1608;p69">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9" name="Google Shape;1609;p69">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0" name="Google Shape;1610;p6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1" name="Google Shape;1611;p6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2" name="Google Shape;1612;p69">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3" name="Google Shape;1613;p69">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4" name="Google Shape;1614;p69">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5" name="Google Shape;1615;p69">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6" name="Google Shape;1616;p69">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7" name="Google Shape;1617;p69">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8" name="Google Shape;1618;p69">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9" name="Google Shape;1619;p69">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620" name="Google Shape;1620;p69"/>
          <p:cNvGraphicFramePr/>
          <p:nvPr/>
        </p:nvGraphicFramePr>
        <p:xfrm>
          <a:off x="224925" y="3547185"/>
          <a:ext cx="3000000" cy="3000000"/>
        </p:xfrm>
        <a:graphic>
          <a:graphicData uri="http://schemas.openxmlformats.org/drawingml/2006/table">
            <a:tbl>
              <a:tblPr>
                <a:noFill/>
                <a:tableStyleId>{DC36E646-BA19-49F3-A631-8C6D100191D4}</a:tableStyleId>
              </a:tblPr>
              <a:tblGrid>
                <a:gridCol w="6930900"/>
              </a:tblGrid>
              <a:tr h="140550">
                <a:tc>
                  <a:txBody>
                    <a:bodyPr/>
                    <a:lstStyle/>
                    <a:p>
                      <a:pPr indent="-336550" lvl="0" marL="457200" rtl="0" algn="l">
                        <a:spcBef>
                          <a:spcPts val="0"/>
                        </a:spcBef>
                        <a:spcAft>
                          <a:spcPts val="0"/>
                        </a:spcAft>
                        <a:buClr>
                          <a:schemeClr val="hlink"/>
                        </a:buClr>
                        <a:buSzPts val="1700"/>
                        <a:buFont typeface="Poppins"/>
                        <a:buAutoNum type="arabicPeriod"/>
                      </a:pPr>
                      <a:r>
                        <a:rPr b="1" lang="en" sz="1700">
                          <a:solidFill>
                            <a:schemeClr val="hlink"/>
                          </a:solidFill>
                          <a:latin typeface="Poppins"/>
                          <a:ea typeface="Poppins"/>
                          <a:cs typeface="Poppins"/>
                          <a:sym typeface="Poppins"/>
                        </a:rPr>
                        <a:t>In your practice, how do you affirm student identities and cultures in delivering SEL experiences? </a:t>
                      </a:r>
                      <a:endParaRPr b="1" sz="17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1219175">
                <a:tc>
                  <a:txBody>
                    <a:bodyPr/>
                    <a:lstStyle/>
                    <a:p>
                      <a:pPr indent="-228600" lvl="0" marL="457200" rtl="0" algn="l">
                        <a:spcBef>
                          <a:spcPts val="0"/>
                        </a:spcBef>
                        <a:spcAft>
                          <a:spcPts val="0"/>
                        </a:spcAft>
                        <a:buNone/>
                      </a:pPr>
                      <a:r>
                        <a:t/>
                      </a:r>
                      <a:endParaRPr sz="1700">
                        <a:solidFill>
                          <a:schemeClr val="hlink"/>
                        </a:solidFill>
                        <a:latin typeface="Poppins"/>
                        <a:ea typeface="Poppins"/>
                        <a:cs typeface="Poppins"/>
                        <a:sym typeface="Poppins"/>
                      </a:endParaRPr>
                    </a:p>
                    <a:p>
                      <a:pPr indent="-228600" lvl="0" marL="457200" rtl="0" algn="l">
                        <a:spcBef>
                          <a:spcPts val="0"/>
                        </a:spcBef>
                        <a:spcAft>
                          <a:spcPts val="0"/>
                        </a:spcAft>
                        <a:buNone/>
                      </a:pPr>
                      <a:r>
                        <a:t/>
                      </a:r>
                      <a:endParaRPr sz="1700">
                        <a:solidFill>
                          <a:schemeClr val="hlink"/>
                        </a:solidFill>
                        <a:latin typeface="Poppins"/>
                        <a:ea typeface="Poppins"/>
                        <a:cs typeface="Poppins"/>
                        <a:sym typeface="Poppins"/>
                      </a:endParaRPr>
                    </a:p>
                    <a:p>
                      <a:pPr indent="-228600" lvl="0" marL="457200" rtl="0" algn="l">
                        <a:spcBef>
                          <a:spcPts val="0"/>
                        </a:spcBef>
                        <a:spcAft>
                          <a:spcPts val="0"/>
                        </a:spcAft>
                        <a:buNone/>
                      </a:pPr>
                      <a:r>
                        <a:t/>
                      </a:r>
                      <a:endParaRPr sz="1700">
                        <a:solidFill>
                          <a:schemeClr val="hlink"/>
                        </a:solidFill>
                        <a:latin typeface="Poppins"/>
                        <a:ea typeface="Poppins"/>
                        <a:cs typeface="Poppins"/>
                        <a:sym typeface="Poppins"/>
                      </a:endParaRPr>
                    </a:p>
                    <a:p>
                      <a:pPr indent="-228600" lvl="0" marL="457200" rtl="0" algn="l">
                        <a:spcBef>
                          <a:spcPts val="0"/>
                        </a:spcBef>
                        <a:spcAft>
                          <a:spcPts val="0"/>
                        </a:spcAft>
                        <a:buNone/>
                      </a:pPr>
                      <a:r>
                        <a:t/>
                      </a:r>
                      <a:endParaRPr sz="1700">
                        <a:solidFill>
                          <a:schemeClr val="hlink"/>
                        </a:solidFill>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r>
              <a:tr h="100000">
                <a:tc>
                  <a:txBody>
                    <a:bodyPr/>
                    <a:lstStyle/>
                    <a:p>
                      <a:pPr indent="-336550" lvl="0" marL="457200" rtl="0" algn="l">
                        <a:spcBef>
                          <a:spcPts val="0"/>
                        </a:spcBef>
                        <a:spcAft>
                          <a:spcPts val="0"/>
                        </a:spcAft>
                        <a:buClr>
                          <a:schemeClr val="hlink"/>
                        </a:buClr>
                        <a:buSzPts val="1700"/>
                        <a:buFont typeface="Poppins"/>
                        <a:buAutoNum type="arabicPeriod" startAt="2"/>
                      </a:pPr>
                      <a:r>
                        <a:rPr b="1" lang="en" sz="1700">
                          <a:solidFill>
                            <a:schemeClr val="hlink"/>
                          </a:solidFill>
                          <a:latin typeface="Poppins"/>
                          <a:ea typeface="Poppins"/>
                          <a:cs typeface="Poppins"/>
                          <a:sym typeface="Poppins"/>
                        </a:rPr>
                        <a:t>What culturally responsive considerations did you make for designing SEL across learning environments?</a:t>
                      </a:r>
                      <a:endParaRPr b="1" sz="17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1219175">
                <a:tc>
                  <a:txBody>
                    <a:bodyPr/>
                    <a:lstStyle/>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r>
              <a:tr h="129175">
                <a:tc>
                  <a:txBody>
                    <a:bodyPr/>
                    <a:lstStyle/>
                    <a:p>
                      <a:pPr indent="-336550" lvl="0" marL="457200" rtl="0" algn="l">
                        <a:spcBef>
                          <a:spcPts val="0"/>
                        </a:spcBef>
                        <a:spcAft>
                          <a:spcPts val="0"/>
                        </a:spcAft>
                        <a:buClr>
                          <a:schemeClr val="hlink"/>
                        </a:buClr>
                        <a:buSzPts val="1700"/>
                        <a:buFont typeface="Poppins"/>
                        <a:buAutoNum type="arabicPeriod" startAt="3"/>
                      </a:pPr>
                      <a:r>
                        <a:rPr b="1" lang="en" sz="1700">
                          <a:solidFill>
                            <a:schemeClr val="hlink"/>
                          </a:solidFill>
                          <a:latin typeface="Poppins"/>
                          <a:ea typeface="Poppins"/>
                          <a:cs typeface="Poppins"/>
                          <a:sym typeface="Poppins"/>
                        </a:rPr>
                        <a:t>How can you modify your culturally responsive practices to incorporate increased portability for TALE?</a:t>
                      </a:r>
                      <a:endParaRPr b="1" sz="17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1219175">
                <a:tc>
                  <a:txBody>
                    <a:bodyPr/>
                    <a:lstStyle/>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4" name="Shape 1624"/>
        <p:cNvGrpSpPr/>
        <p:nvPr/>
      </p:nvGrpSpPr>
      <p:grpSpPr>
        <a:xfrm>
          <a:off x="0" y="0"/>
          <a:ext cx="0" cy="0"/>
          <a:chOff x="0" y="0"/>
          <a:chExt cx="0" cy="0"/>
        </a:xfrm>
      </p:grpSpPr>
      <p:grpSp>
        <p:nvGrpSpPr>
          <p:cNvPr id="1625" name="Google Shape;1625;p70"/>
          <p:cNvGrpSpPr/>
          <p:nvPr/>
        </p:nvGrpSpPr>
        <p:grpSpPr>
          <a:xfrm>
            <a:off x="224350" y="224350"/>
            <a:ext cx="7116900" cy="9597300"/>
            <a:chOff x="224350" y="224350"/>
            <a:chExt cx="7116900" cy="9597300"/>
          </a:xfrm>
        </p:grpSpPr>
        <p:sp>
          <p:nvSpPr>
            <p:cNvPr id="1626" name="Google Shape;1626;p70"/>
            <p:cNvSpPr/>
            <p:nvPr/>
          </p:nvSpPr>
          <p:spPr>
            <a:xfrm>
              <a:off x="224350" y="224350"/>
              <a:ext cx="6967500" cy="9597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70"/>
            <p:cNvSpPr/>
            <p:nvPr/>
          </p:nvSpPr>
          <p:spPr>
            <a:xfrm rot="5400000">
              <a:off x="6936250" y="7898347"/>
              <a:ext cx="660600" cy="149400"/>
            </a:xfrm>
            <a:prstGeom prst="triangle">
              <a:avLst>
                <a:gd fmla="val 5088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8" name="Google Shape;1628;p70"/>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07</a:t>
            </a:r>
            <a:endParaRPr/>
          </a:p>
        </p:txBody>
      </p:sp>
      <p:cxnSp>
        <p:nvCxnSpPr>
          <p:cNvPr id="1629" name="Google Shape;1629;p70"/>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630" name="Google Shape;1630;p70">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31" name="Google Shape;1631;p70">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32" name="Google Shape;1632;p70">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33" name="Google Shape;1633;p70">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34" name="Google Shape;1634;p70">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35" name="Google Shape;1635;p70">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36" name="Google Shape;1636;p70">
            <a:hlinkClick action="ppaction://hlinksldjump" r:id="rId5"/>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37" name="Google Shape;1637;p70">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38" name="Google Shape;1638;p70">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39" name="Google Shape;1639;p70">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640" name="Google Shape;1640;p70">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641" name="Google Shape;1641;p70"/>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Social Emotional Learning and Digital Citizenship</a:t>
            </a:r>
            <a:endParaRPr/>
          </a:p>
        </p:txBody>
      </p:sp>
      <p:sp>
        <p:nvSpPr>
          <p:cNvPr id="1642" name="Google Shape;1642;p70">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3" name="Google Shape;1643;p70">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4" name="Google Shape;1644;p70">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5" name="Google Shape;1645;p70">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6" name="Google Shape;1646;p70">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7" name="Google Shape;1647;p70">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8" name="Google Shape;1648;p70">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9" name="Google Shape;1649;p70">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0" name="Google Shape;1650;p70">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1" name="Google Shape;1651;p70">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2" name="Google Shape;1652;p7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3" name="Google Shape;1653;p7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4" name="Google Shape;1654;p70">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5" name="Google Shape;1655;p70">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6" name="Google Shape;1656;p70">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7" name="Google Shape;1657;p70">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8" name="Google Shape;1658;p70">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9" name="Google Shape;1659;p70">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60" name="Google Shape;1660;p70">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61" name="Google Shape;1661;p70">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sp>
        <p:nvSpPr>
          <p:cNvPr id="1666" name="Google Shape;1666;p7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667" name="Google Shape;1667;p71"/>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668" name="Google Shape;1668;p71"/>
          <p:cNvGraphicFramePr/>
          <p:nvPr/>
        </p:nvGraphicFramePr>
        <p:xfrm>
          <a:off x="504825" y="1090700"/>
          <a:ext cx="3000000" cy="3000000"/>
        </p:xfrm>
        <a:graphic>
          <a:graphicData uri="http://schemas.openxmlformats.org/drawingml/2006/table">
            <a:tbl>
              <a:tblPr>
                <a:noFill/>
                <a:tableStyleId>{DC36E646-BA19-49F3-A631-8C6D100191D4}</a:tableStyleId>
              </a:tblPr>
              <a:tblGrid>
                <a:gridCol w="1656000"/>
                <a:gridCol w="2393850"/>
                <a:gridCol w="2393850"/>
              </a:tblGrid>
              <a:tr h="26035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r>
              <a:tr h="1058325">
                <a:tc>
                  <a:txBody>
                    <a:bodyPr/>
                    <a:lstStyle/>
                    <a:p>
                      <a:pPr indent="0" lvl="0" marL="0" rtl="0" algn="l">
                        <a:spcBef>
                          <a:spcPts val="0"/>
                        </a:spcBef>
                        <a:spcAft>
                          <a:spcPts val="0"/>
                        </a:spcAft>
                        <a:buNone/>
                      </a:pPr>
                      <a:r>
                        <a:rPr b="1" lang="en" sz="1600">
                          <a:latin typeface="Poppins"/>
                          <a:ea typeface="Poppins"/>
                          <a:cs typeface="Poppins"/>
                          <a:sym typeface="Poppins"/>
                        </a:rPr>
                        <a:t>Digital Citizenship</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Responsible participation in civic and social activities through technology</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latin typeface="Poppins"/>
                          <a:ea typeface="Poppins"/>
                          <a:cs typeface="Poppins"/>
                          <a:sym typeface="Poppins"/>
                        </a:rPr>
                        <a:t>Digital Dilemma</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A problem or perceived problem caused by use or misuse of technology involving social platforms, etiquette, information sharing, or privacy</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latin typeface="Poppins"/>
                          <a:ea typeface="Poppins"/>
                          <a:cs typeface="Poppins"/>
                          <a:sym typeface="Poppins"/>
                        </a:rPr>
                        <a:t>Learning Room</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Online work-group meeting spot for students to meet synchronously or asynchronously to share notes, resources, and develop projects</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latin typeface="Poppins"/>
                          <a:ea typeface="Poppins"/>
                          <a:cs typeface="Poppins"/>
                          <a:sym typeface="Poppins"/>
                        </a:rPr>
                        <a:t>“Red Flag Feeling”</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202124"/>
                          </a:solidFill>
                          <a:latin typeface="Poppins"/>
                          <a:ea typeface="Poppins"/>
                          <a:cs typeface="Poppins"/>
                          <a:sym typeface="Poppins"/>
                        </a:rPr>
                        <a:t>When something happens that makes you feel uncomfortable, worried, sad, or anxious (</a:t>
                      </a:r>
                      <a:r>
                        <a:rPr lang="en" sz="1600" u="sng">
                          <a:solidFill>
                            <a:srgbClr val="1155CC"/>
                          </a:solidFill>
                          <a:latin typeface="Poppins"/>
                          <a:ea typeface="Poppins"/>
                          <a:cs typeface="Poppins"/>
                          <a:sym typeface="Poppins"/>
                          <a:hlinkClick r:id="rId3">
                            <a:extLst>
                              <a:ext uri="{A12FA001-AC4F-418D-AE19-62706E023703}">
                                <ahyp:hlinkClr val="tx"/>
                              </a:ext>
                            </a:extLst>
                          </a:hlinkClick>
                        </a:rPr>
                        <a:t>Common Sense Education</a:t>
                      </a:r>
                      <a:r>
                        <a:rPr lang="en" sz="1600">
                          <a:solidFill>
                            <a:srgbClr val="202124"/>
                          </a:solidFill>
                          <a:latin typeface="Poppins"/>
                          <a:ea typeface="Poppins"/>
                          <a:cs typeface="Poppins"/>
                          <a:sym typeface="Poppins"/>
                        </a:rPr>
                        <a:t>)</a:t>
                      </a:r>
                      <a:endParaRPr sz="1600">
                        <a:solidFill>
                          <a:srgbClr val="202124"/>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
        <p:nvSpPr>
          <p:cNvPr id="1669" name="Google Shape;1669;p71">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0" name="Google Shape;1670;p71">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1" name="Google Shape;1671;p7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2" name="Google Shape;1672;p7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3" name="Google Shape;1673;p71">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4" name="Google Shape;1674;p71">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5" name="Google Shape;1675;p71">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6" name="Google Shape;1676;p71">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7" name="Google Shape;1677;p71">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8" name="Google Shape;1678;p71">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9" name="Google Shape;1679;p71">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0" name="Google Shape;1680;p71">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4" name="Shape 1684"/>
        <p:cNvGrpSpPr/>
        <p:nvPr/>
      </p:nvGrpSpPr>
      <p:grpSpPr>
        <a:xfrm>
          <a:off x="0" y="0"/>
          <a:ext cx="0" cy="0"/>
          <a:chOff x="0" y="0"/>
          <a:chExt cx="0" cy="0"/>
        </a:xfrm>
      </p:grpSpPr>
      <p:sp>
        <p:nvSpPr>
          <p:cNvPr id="1685" name="Google Shape;1685;p7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6.7.1 - Digital Citizenship</a:t>
            </a:r>
            <a:endParaRPr/>
          </a:p>
        </p:txBody>
      </p:sp>
      <p:sp>
        <p:nvSpPr>
          <p:cNvPr id="1686" name="Google Shape;1686;p72"/>
          <p:cNvSpPr txBox="1"/>
          <p:nvPr>
            <p:ph idx="1" type="body"/>
          </p:nvPr>
        </p:nvSpPr>
        <p:spPr>
          <a:xfrm>
            <a:off x="374550" y="1262750"/>
            <a:ext cx="6514500" cy="21060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1850"/>
              <a:t>ENGAGE: Activate Prior Knowledge</a:t>
            </a:r>
            <a:endParaRPr b="1" sz="1850"/>
          </a:p>
          <a:p>
            <a:pPr indent="0" lvl="0" marL="0" rtl="0" algn="l">
              <a:lnSpc>
                <a:spcPct val="130000"/>
              </a:lnSpc>
              <a:spcBef>
                <a:spcPts val="0"/>
              </a:spcBef>
              <a:spcAft>
                <a:spcPts val="0"/>
              </a:spcAft>
              <a:buNone/>
            </a:pPr>
            <a:r>
              <a:t/>
            </a:r>
            <a:endParaRPr b="1" sz="1150"/>
          </a:p>
          <a:p>
            <a:pPr indent="0" lvl="0" marL="0" rtl="0" algn="l">
              <a:lnSpc>
                <a:spcPct val="90000"/>
              </a:lnSpc>
              <a:spcBef>
                <a:spcPts val="0"/>
              </a:spcBef>
              <a:spcAft>
                <a:spcPts val="0"/>
              </a:spcAft>
              <a:buNone/>
            </a:pPr>
            <a:r>
              <a:rPr i="1" lang="en" sz="1850">
                <a:solidFill>
                  <a:schemeClr val="hlink"/>
                </a:solidFill>
              </a:rPr>
              <a:t>INSTRUCTIONS: </a:t>
            </a:r>
            <a:endParaRPr i="1" sz="1850">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Use the chart below to jot down your thoughts.</a:t>
            </a:r>
            <a:endParaRPr>
              <a:solidFill>
                <a:schemeClr val="hlink"/>
              </a:solidFill>
            </a:endParaRPr>
          </a:p>
          <a:p>
            <a:pPr indent="0" lvl="0" marL="0" rtl="0" algn="l">
              <a:lnSpc>
                <a:spcPct val="90000"/>
              </a:lnSpc>
              <a:spcBef>
                <a:spcPts val="0"/>
              </a:spcBef>
              <a:spcAft>
                <a:spcPts val="0"/>
              </a:spcAft>
              <a:buNone/>
            </a:pPr>
            <a:r>
              <a:t/>
            </a:r>
            <a:endParaRPr i="1" sz="1850">
              <a:solidFill>
                <a:schemeClr val="hlink"/>
              </a:solidFill>
            </a:endParaRPr>
          </a:p>
          <a:p>
            <a:pPr indent="0" lvl="0" marL="0" rtl="0" algn="l">
              <a:lnSpc>
                <a:spcPct val="90000"/>
              </a:lnSpc>
              <a:spcBef>
                <a:spcPts val="0"/>
              </a:spcBef>
              <a:spcAft>
                <a:spcPts val="0"/>
              </a:spcAft>
              <a:buNone/>
            </a:pPr>
            <a:r>
              <a:t/>
            </a:r>
            <a:endParaRPr sz="1850">
              <a:solidFill>
                <a:schemeClr val="hlink"/>
              </a:solidFill>
            </a:endParaRPr>
          </a:p>
        </p:txBody>
      </p:sp>
      <p:sp>
        <p:nvSpPr>
          <p:cNvPr id="1687" name="Google Shape;1687;p72">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8" name="Google Shape;1688;p72">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9" name="Google Shape;1689;p7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0" name="Google Shape;1690;p7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1" name="Google Shape;1691;p72">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2" name="Google Shape;1692;p72">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3" name="Google Shape;1693;p72">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4" name="Google Shape;1694;p72">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5" name="Google Shape;1695;p72">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6" name="Google Shape;1696;p72">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7" name="Google Shape;1697;p72">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8" name="Google Shape;1698;p72">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699" name="Google Shape;1699;p72"/>
          <p:cNvGraphicFramePr/>
          <p:nvPr/>
        </p:nvGraphicFramePr>
        <p:xfrm>
          <a:off x="660000" y="2878800"/>
          <a:ext cx="3000000" cy="3000000"/>
        </p:xfrm>
        <a:graphic>
          <a:graphicData uri="http://schemas.openxmlformats.org/drawingml/2006/table">
            <a:tbl>
              <a:tblPr>
                <a:noFill/>
                <a:tableStyleId>{F60045E7-4C93-4C04-B42A-4A521509F03D}</a:tableStyleId>
              </a:tblPr>
              <a:tblGrid>
                <a:gridCol w="2971800"/>
                <a:gridCol w="2971800"/>
              </a:tblGrid>
              <a:tr h="126075">
                <a:tc gridSpan="2">
                  <a:txBody>
                    <a:bodyPr/>
                    <a:lstStyle/>
                    <a:p>
                      <a:pPr indent="0" lvl="0" marL="0" rtl="0" algn="ctr">
                        <a:lnSpc>
                          <a:spcPct val="115000"/>
                        </a:lnSpc>
                        <a:spcBef>
                          <a:spcPts val="0"/>
                        </a:spcBef>
                        <a:spcAft>
                          <a:spcPts val="0"/>
                        </a:spcAft>
                        <a:buNone/>
                      </a:pPr>
                      <a:r>
                        <a:rPr b="1" lang="en" sz="1900">
                          <a:latin typeface="Poppins"/>
                          <a:ea typeface="Poppins"/>
                          <a:cs typeface="Poppins"/>
                          <a:sym typeface="Poppins"/>
                        </a:rPr>
                        <a:t>In your opinion, what are some rights and responsibilities of being a digital citizen?</a:t>
                      </a:r>
                      <a:endParaRPr b="1" sz="1900">
                        <a:latin typeface="Poppins"/>
                        <a:ea typeface="Poppins"/>
                        <a:cs typeface="Poppins"/>
                        <a:sym typeface="Poppins"/>
                      </a:endParaRPr>
                    </a:p>
                  </a:txBody>
                  <a:tcPr marT="63500" marB="63500" marR="63500" marL="63500">
                    <a:lnL cap="flat" cmpd="sng" w="76200">
                      <a:solidFill>
                        <a:schemeClr val="accent3"/>
                      </a:solidFill>
                      <a:prstDash val="solid"/>
                      <a:round/>
                      <a:headEnd len="sm" w="sm" type="none"/>
                      <a:tailEnd len="sm" w="sm" type="none"/>
                    </a:lnL>
                    <a:lnR cap="flat" cmpd="sng" w="7620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solidFill>
                      <a:schemeClr val="accent3"/>
                    </a:solidFill>
                  </a:tcPr>
                </a:tc>
                <a:tc hMerge="1"/>
              </a:tr>
              <a:tr h="612575">
                <a:tc>
                  <a:txBody>
                    <a:bodyPr/>
                    <a:lstStyle/>
                    <a:p>
                      <a:pPr indent="0" lvl="0" marL="0" rtl="0" algn="ctr">
                        <a:spcBef>
                          <a:spcPts val="0"/>
                        </a:spcBef>
                        <a:spcAft>
                          <a:spcPts val="0"/>
                        </a:spcAft>
                        <a:buNone/>
                      </a:pPr>
                      <a:r>
                        <a:rPr lang="en" sz="1900">
                          <a:latin typeface="Poppins"/>
                          <a:ea typeface="Poppins"/>
                          <a:cs typeface="Poppins"/>
                          <a:sym typeface="Poppins"/>
                        </a:rPr>
                        <a:t>Rights</a:t>
                      </a:r>
                      <a:endParaRPr sz="1900">
                        <a:latin typeface="Poppins"/>
                        <a:ea typeface="Poppins"/>
                        <a:cs typeface="Poppins"/>
                        <a:sym typeface="Poppins"/>
                      </a:endParaRPr>
                    </a:p>
                  </a:txBody>
                  <a:tcPr marT="63500" marB="63500" marR="63500" marL="63500">
                    <a:lnL cap="flat" cmpd="sng" w="76200">
                      <a:solidFill>
                        <a:schemeClr val="accent3"/>
                      </a:solidFill>
                      <a:prstDash val="solid"/>
                      <a:round/>
                      <a:headEnd len="sm" w="sm" type="none"/>
                      <a:tailEnd len="sm" w="sm" type="none"/>
                    </a:lnL>
                    <a:lnR cap="flat" cmpd="sng" w="7620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900">
                          <a:latin typeface="Poppins"/>
                          <a:ea typeface="Poppins"/>
                          <a:cs typeface="Poppins"/>
                          <a:sym typeface="Poppins"/>
                        </a:rPr>
                        <a:t>Responsibilities</a:t>
                      </a:r>
                      <a:endParaRPr sz="1900">
                        <a:latin typeface="Poppins"/>
                        <a:ea typeface="Poppins"/>
                        <a:cs typeface="Poppins"/>
                        <a:sym typeface="Poppins"/>
                      </a:endParaRPr>
                    </a:p>
                  </a:txBody>
                  <a:tcPr marT="63500" marB="63500" marR="63500" marL="63500">
                    <a:lnL cap="flat" cmpd="sng" w="76200">
                      <a:solidFill>
                        <a:schemeClr val="accent3"/>
                      </a:solidFill>
                      <a:prstDash val="solid"/>
                      <a:round/>
                      <a:headEnd len="sm" w="sm" type="none"/>
                      <a:tailEnd len="sm" w="sm" type="none"/>
                    </a:lnL>
                    <a:lnR cap="flat" cmpd="sng" w="7620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tcPr>
                </a:tc>
              </a:tr>
              <a:tr h="3920675">
                <a:tc>
                  <a:txBody>
                    <a:bodyPr/>
                    <a:lstStyle/>
                    <a:p>
                      <a:pPr indent="-349250" lvl="0" marL="457200" rtl="0" algn="l">
                        <a:spcBef>
                          <a:spcPts val="0"/>
                        </a:spcBef>
                        <a:spcAft>
                          <a:spcPts val="0"/>
                        </a:spcAft>
                        <a:buSzPts val="1900"/>
                        <a:buFont typeface="Poppins"/>
                        <a:buChar char="●"/>
                      </a:pPr>
                      <a:r>
                        <a:t/>
                      </a:r>
                      <a:endParaRPr sz="1900">
                        <a:latin typeface="Poppins"/>
                        <a:ea typeface="Poppins"/>
                        <a:cs typeface="Poppins"/>
                        <a:sym typeface="Poppins"/>
                      </a:endParaRPr>
                    </a:p>
                    <a:p>
                      <a:pPr indent="-349250" lvl="0" marL="457200" rtl="0" algn="l">
                        <a:spcBef>
                          <a:spcPts val="0"/>
                        </a:spcBef>
                        <a:spcAft>
                          <a:spcPts val="0"/>
                        </a:spcAft>
                        <a:buSzPts val="1900"/>
                        <a:buFont typeface="Poppins"/>
                        <a:buChar char="●"/>
                      </a:pPr>
                      <a:r>
                        <a:t/>
                      </a:r>
                      <a:endParaRPr sz="1900">
                        <a:latin typeface="Poppins"/>
                        <a:ea typeface="Poppins"/>
                        <a:cs typeface="Poppins"/>
                        <a:sym typeface="Poppins"/>
                      </a:endParaRPr>
                    </a:p>
                    <a:p>
                      <a:pPr indent="-349250" lvl="0" marL="457200" rtl="0" algn="l">
                        <a:spcBef>
                          <a:spcPts val="0"/>
                        </a:spcBef>
                        <a:spcAft>
                          <a:spcPts val="0"/>
                        </a:spcAft>
                        <a:buSzPts val="1900"/>
                        <a:buFont typeface="Poppins"/>
                        <a:buChar char="●"/>
                      </a:pPr>
                      <a:r>
                        <a:t/>
                      </a:r>
                      <a:endParaRPr sz="1900">
                        <a:latin typeface="Poppins"/>
                        <a:ea typeface="Poppins"/>
                        <a:cs typeface="Poppins"/>
                        <a:sym typeface="Poppins"/>
                      </a:endParaRPr>
                    </a:p>
                  </a:txBody>
                  <a:tcPr marT="63500" marB="63500" marR="63500" marL="63500">
                    <a:lnL cap="flat" cmpd="sng" w="76200">
                      <a:solidFill>
                        <a:schemeClr val="accent3"/>
                      </a:solidFill>
                      <a:prstDash val="solid"/>
                      <a:round/>
                      <a:headEnd len="sm" w="sm" type="none"/>
                      <a:tailEnd len="sm" w="sm" type="none"/>
                    </a:lnL>
                    <a:lnR cap="flat" cmpd="sng" w="7620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tcPr>
                </a:tc>
                <a:tc>
                  <a:txBody>
                    <a:bodyPr/>
                    <a:lstStyle/>
                    <a:p>
                      <a:pPr indent="-349250" lvl="0" marL="457200" rtl="0" algn="l">
                        <a:spcBef>
                          <a:spcPts val="0"/>
                        </a:spcBef>
                        <a:spcAft>
                          <a:spcPts val="0"/>
                        </a:spcAft>
                        <a:buSzPts val="1900"/>
                        <a:buFont typeface="Poppins"/>
                        <a:buChar char="●"/>
                      </a:pPr>
                      <a:r>
                        <a:t/>
                      </a:r>
                      <a:endParaRPr sz="1900">
                        <a:latin typeface="Poppins"/>
                        <a:ea typeface="Poppins"/>
                        <a:cs typeface="Poppins"/>
                        <a:sym typeface="Poppins"/>
                      </a:endParaRPr>
                    </a:p>
                    <a:p>
                      <a:pPr indent="-349250" lvl="0" marL="457200" rtl="0" algn="l">
                        <a:spcBef>
                          <a:spcPts val="0"/>
                        </a:spcBef>
                        <a:spcAft>
                          <a:spcPts val="0"/>
                        </a:spcAft>
                        <a:buSzPts val="1900"/>
                        <a:buFont typeface="Poppins"/>
                        <a:buChar char="●"/>
                      </a:pPr>
                      <a:r>
                        <a:t/>
                      </a:r>
                      <a:endParaRPr sz="1900">
                        <a:latin typeface="Poppins"/>
                        <a:ea typeface="Poppins"/>
                        <a:cs typeface="Poppins"/>
                        <a:sym typeface="Poppins"/>
                      </a:endParaRPr>
                    </a:p>
                    <a:p>
                      <a:pPr indent="-349250" lvl="0" marL="457200" rtl="0" algn="l">
                        <a:spcBef>
                          <a:spcPts val="0"/>
                        </a:spcBef>
                        <a:spcAft>
                          <a:spcPts val="0"/>
                        </a:spcAft>
                        <a:buSzPts val="1900"/>
                        <a:buFont typeface="Poppins"/>
                        <a:buChar char="●"/>
                      </a:pPr>
                      <a:r>
                        <a:t/>
                      </a:r>
                      <a:endParaRPr sz="1900">
                        <a:latin typeface="Poppins"/>
                        <a:ea typeface="Poppins"/>
                        <a:cs typeface="Poppins"/>
                        <a:sym typeface="Poppins"/>
                      </a:endParaRPr>
                    </a:p>
                  </a:txBody>
                  <a:tcPr marT="63500" marB="63500" marR="63500" marL="63500">
                    <a:lnL cap="flat" cmpd="sng" w="76200">
                      <a:solidFill>
                        <a:schemeClr val="accent3"/>
                      </a:solidFill>
                      <a:prstDash val="solid"/>
                      <a:round/>
                      <a:headEnd len="sm" w="sm" type="none"/>
                      <a:tailEnd len="sm" w="sm" type="none"/>
                    </a:lnL>
                    <a:lnR cap="flat" cmpd="sng" w="7620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3" name="Shape 1703"/>
        <p:cNvGrpSpPr/>
        <p:nvPr/>
      </p:nvGrpSpPr>
      <p:grpSpPr>
        <a:xfrm>
          <a:off x="0" y="0"/>
          <a:ext cx="0" cy="0"/>
          <a:chOff x="0" y="0"/>
          <a:chExt cx="0" cy="0"/>
        </a:xfrm>
      </p:grpSpPr>
      <p:sp>
        <p:nvSpPr>
          <p:cNvPr id="1704" name="Google Shape;1704;p73"/>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6.7.2 - </a:t>
            </a:r>
            <a:r>
              <a:rPr lang="en" sz="3600"/>
              <a:t>SEL and Digital Citizenship</a:t>
            </a:r>
            <a:endParaRPr sz="3600"/>
          </a:p>
        </p:txBody>
      </p:sp>
      <p:sp>
        <p:nvSpPr>
          <p:cNvPr id="1705" name="Google Shape;1705;p7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6" name="Google Shape;1706;p7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7" name="Google Shape;1707;p7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8" name="Google Shape;1708;p7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9" name="Google Shape;1709;p7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0" name="Google Shape;1710;p7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1" name="Google Shape;1711;p7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2" name="Google Shape;1712;p7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3" name="Google Shape;1713;p7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4" name="Google Shape;1714;p7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5" name="Google Shape;1715;p7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6" name="Google Shape;1716;p7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7" name="Google Shape;1717;p73"/>
          <p:cNvSpPr txBox="1"/>
          <p:nvPr/>
        </p:nvSpPr>
        <p:spPr>
          <a:xfrm>
            <a:off x="374675" y="1685400"/>
            <a:ext cx="6514500" cy="3977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 sz="1800">
                <a:solidFill>
                  <a:srgbClr val="353535"/>
                </a:solidFill>
                <a:latin typeface="Poppins"/>
                <a:ea typeface="Poppins"/>
                <a:cs typeface="Poppins"/>
                <a:sym typeface="Poppins"/>
              </a:rPr>
              <a:t>ESTABLISH: Reflection for Action</a:t>
            </a:r>
            <a:endParaRPr b="1" sz="1800">
              <a:solidFill>
                <a:srgbClr val="353535"/>
              </a:solidFill>
              <a:latin typeface="Poppins"/>
              <a:ea typeface="Poppins"/>
              <a:cs typeface="Poppins"/>
              <a:sym typeface="Poppins"/>
            </a:endParaRPr>
          </a:p>
          <a:p>
            <a:pPr indent="0" lvl="0" marL="0" rtl="0" algn="l">
              <a:lnSpc>
                <a:spcPct val="130000"/>
              </a:lnSpc>
              <a:spcBef>
                <a:spcPts val="0"/>
              </a:spcBef>
              <a:spcAft>
                <a:spcPts val="0"/>
              </a:spcAft>
              <a:buNone/>
            </a:pPr>
            <a:r>
              <a:t/>
            </a:r>
            <a:endParaRPr b="1" sz="1000">
              <a:solidFill>
                <a:srgbClr val="353535"/>
              </a:solidFill>
              <a:latin typeface="Poppins"/>
              <a:ea typeface="Poppins"/>
              <a:cs typeface="Poppins"/>
              <a:sym typeface="Poppins"/>
            </a:endParaRPr>
          </a:p>
          <a:p>
            <a:pPr indent="0" lvl="0" marL="0" rtl="0" algn="l">
              <a:lnSpc>
                <a:spcPct val="90000"/>
              </a:lnSpc>
              <a:spcBef>
                <a:spcPts val="0"/>
              </a:spcBef>
              <a:spcAft>
                <a:spcPts val="0"/>
              </a:spcAft>
              <a:buNone/>
            </a:pPr>
            <a:r>
              <a:rPr i="1" lang="en" sz="1800">
                <a:solidFill>
                  <a:schemeClr val="hlink"/>
                </a:solidFill>
                <a:latin typeface="Poppins"/>
                <a:ea typeface="Poppins"/>
                <a:cs typeface="Poppins"/>
                <a:sym typeface="Poppins"/>
              </a:rPr>
              <a:t>INSTRUCTIONS:</a:t>
            </a:r>
            <a:endParaRPr i="1" sz="1800">
              <a:solidFill>
                <a:schemeClr val="hlink"/>
              </a:solidFill>
              <a:latin typeface="Poppins"/>
              <a:ea typeface="Poppins"/>
              <a:cs typeface="Poppins"/>
              <a:sym typeface="Poppins"/>
            </a:endParaRPr>
          </a:p>
          <a:p>
            <a:pPr indent="-349250" lvl="0" marL="457200" rtl="0" algn="l">
              <a:lnSpc>
                <a:spcPct val="115000"/>
              </a:lnSpc>
              <a:spcBef>
                <a:spcPts val="0"/>
              </a:spcBef>
              <a:spcAft>
                <a:spcPts val="0"/>
              </a:spcAft>
              <a:buClr>
                <a:schemeClr val="hlink"/>
              </a:buClr>
              <a:buSzPts val="1900"/>
              <a:buFont typeface="Poppins"/>
              <a:buChar char="●"/>
            </a:pPr>
            <a:r>
              <a:rPr lang="en" sz="1900">
                <a:solidFill>
                  <a:schemeClr val="hlink"/>
                </a:solidFill>
                <a:latin typeface="Poppins"/>
                <a:ea typeface="Poppins"/>
                <a:cs typeface="Poppins"/>
                <a:sym typeface="Poppins"/>
              </a:rPr>
              <a:t>Open and review CASEL’s </a:t>
            </a:r>
            <a:r>
              <a:rPr lang="en" sz="1900" u="sng">
                <a:solidFill>
                  <a:srgbClr val="1155CC"/>
                </a:solidFill>
                <a:latin typeface="Poppins"/>
                <a:ea typeface="Poppins"/>
                <a:cs typeface="Poppins"/>
                <a:sym typeface="Poppins"/>
                <a:hlinkClick r:id="rId13">
                  <a:extLst>
                    <a:ext uri="{A12FA001-AC4F-418D-AE19-62706E023703}">
                      <ahyp:hlinkClr val="tx"/>
                    </a:ext>
                  </a:extLst>
                </a:hlinkClick>
              </a:rPr>
              <a:t>Digital Citizenship Skills and Dispositions chart</a:t>
            </a:r>
            <a:r>
              <a:rPr lang="en" sz="1900">
                <a:solidFill>
                  <a:schemeClr val="hlink"/>
                </a:solidFill>
                <a:latin typeface="Poppins"/>
                <a:ea typeface="Poppins"/>
                <a:cs typeface="Poppins"/>
                <a:sym typeface="Poppins"/>
              </a:rPr>
              <a:t>.</a:t>
            </a:r>
            <a:endParaRPr sz="1900">
              <a:solidFill>
                <a:schemeClr val="hlink"/>
              </a:solidFill>
              <a:latin typeface="Poppins"/>
              <a:ea typeface="Poppins"/>
              <a:cs typeface="Poppins"/>
              <a:sym typeface="Poppins"/>
            </a:endParaRPr>
          </a:p>
          <a:p>
            <a:pPr indent="-349250" lvl="0" marL="457200" rtl="0" algn="l">
              <a:lnSpc>
                <a:spcPct val="115000"/>
              </a:lnSpc>
              <a:spcBef>
                <a:spcPts val="0"/>
              </a:spcBef>
              <a:spcAft>
                <a:spcPts val="0"/>
              </a:spcAft>
              <a:buClr>
                <a:schemeClr val="hlink"/>
              </a:buClr>
              <a:buSzPts val="1900"/>
              <a:buFont typeface="Poppins"/>
              <a:buChar char="●"/>
            </a:pPr>
            <a:r>
              <a:rPr lang="en" sz="1900">
                <a:solidFill>
                  <a:schemeClr val="hlink"/>
                </a:solidFill>
                <a:latin typeface="Poppins"/>
                <a:ea typeface="Poppins"/>
                <a:cs typeface="Poppins"/>
                <a:sym typeface="Poppins"/>
              </a:rPr>
              <a:t>For each of the five SEL competencies, identify an activity, lesson, or routine from your instructional practice that supports (or can support) the development of the grade-appropriate digital citizenship skill/disposition. Use the table on the following page. An example is provided below. </a:t>
            </a:r>
            <a:endParaRPr sz="1900">
              <a:solidFill>
                <a:schemeClr val="hlink"/>
              </a:solidFill>
              <a:latin typeface="Poppins"/>
              <a:ea typeface="Poppins"/>
              <a:cs typeface="Poppins"/>
              <a:sym typeface="Poppins"/>
            </a:endParaRPr>
          </a:p>
        </p:txBody>
      </p:sp>
      <p:graphicFrame>
        <p:nvGraphicFramePr>
          <p:cNvPr id="1718" name="Google Shape;1718;p73"/>
          <p:cNvGraphicFramePr/>
          <p:nvPr/>
        </p:nvGraphicFramePr>
        <p:xfrm>
          <a:off x="320900" y="5744850"/>
          <a:ext cx="3000000" cy="3000000"/>
        </p:xfrm>
        <a:graphic>
          <a:graphicData uri="http://schemas.openxmlformats.org/drawingml/2006/table">
            <a:tbl>
              <a:tblPr>
                <a:noFill/>
                <a:tableStyleId>{F60045E7-4C93-4C04-B42A-4A521509F03D}</a:tableStyleId>
              </a:tblPr>
              <a:tblGrid>
                <a:gridCol w="1411425"/>
                <a:gridCol w="968250"/>
                <a:gridCol w="1302775"/>
                <a:gridCol w="2939600"/>
              </a:tblGrid>
              <a:tr h="1043650">
                <a:tc>
                  <a:txBody>
                    <a:bodyPr/>
                    <a:lstStyle/>
                    <a:p>
                      <a:pPr indent="0" lvl="0" marL="0" rtl="0" algn="ctr">
                        <a:spcBef>
                          <a:spcPts val="0"/>
                        </a:spcBef>
                        <a:spcAft>
                          <a:spcPts val="0"/>
                        </a:spcAft>
                        <a:buNone/>
                      </a:pPr>
                      <a:r>
                        <a:rPr b="1" lang="en" sz="1600">
                          <a:latin typeface="Poppins"/>
                          <a:ea typeface="Poppins"/>
                          <a:cs typeface="Poppins"/>
                          <a:sym typeface="Poppins"/>
                        </a:rPr>
                        <a:t>CASEL SEL </a:t>
                      </a:r>
                      <a:r>
                        <a:rPr b="1" lang="en" sz="1500">
                          <a:latin typeface="Poppins"/>
                          <a:ea typeface="Poppins"/>
                          <a:cs typeface="Poppins"/>
                          <a:sym typeface="Poppins"/>
                        </a:rPr>
                        <a:t>Competency</a:t>
                      </a:r>
                      <a:endParaRPr b="1" sz="1500">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600">
                          <a:latin typeface="Poppins"/>
                          <a:ea typeface="Poppins"/>
                          <a:cs typeface="Poppins"/>
                          <a:sym typeface="Poppins"/>
                        </a:rPr>
                        <a:t>Level</a:t>
                      </a:r>
                      <a:endParaRPr b="1" sz="1600">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600">
                          <a:latin typeface="Poppins"/>
                          <a:ea typeface="Poppins"/>
                          <a:cs typeface="Poppins"/>
                          <a:sym typeface="Poppins"/>
                        </a:rPr>
                        <a:t>Digital Citizenship Skill/</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Disposition</a:t>
                      </a:r>
                      <a:endParaRPr b="1" sz="1600">
                        <a:latin typeface="Poppins"/>
                        <a:ea typeface="Poppins"/>
                        <a:cs typeface="Poppins"/>
                        <a:sym typeface="Poppins"/>
                      </a:endParaRPr>
                    </a:p>
                    <a:p>
                      <a:pPr indent="0" lvl="0" marL="0" rtl="0" algn="ctr">
                        <a:spcBef>
                          <a:spcPts val="0"/>
                        </a:spcBef>
                        <a:spcAft>
                          <a:spcPts val="0"/>
                        </a:spcAft>
                        <a:buNone/>
                      </a:pPr>
                      <a:r>
                        <a:t/>
                      </a:r>
                      <a:endParaRPr b="1" sz="1600">
                        <a:latin typeface="Poppins"/>
                        <a:ea typeface="Poppins"/>
                        <a:cs typeface="Poppins"/>
                        <a:sym typeface="Poppins"/>
                      </a:endParaRPr>
                    </a:p>
                    <a:p>
                      <a:pPr indent="0" lvl="0" marL="0" rtl="0" algn="ctr">
                        <a:spcBef>
                          <a:spcPts val="0"/>
                        </a:spcBef>
                        <a:spcAft>
                          <a:spcPts val="0"/>
                        </a:spcAft>
                        <a:buNone/>
                      </a:pPr>
                      <a:r>
                        <a:rPr i="1" lang="en" sz="1600">
                          <a:latin typeface="Poppins"/>
                          <a:ea typeface="Poppins"/>
                          <a:cs typeface="Poppins"/>
                          <a:sym typeface="Poppins"/>
                        </a:rPr>
                        <a:t>Paste from the </a:t>
                      </a:r>
                      <a:r>
                        <a:rPr i="1" lang="en" sz="1600" u="sng">
                          <a:solidFill>
                            <a:srgbClr val="1155CC"/>
                          </a:solidFill>
                          <a:latin typeface="Poppins"/>
                          <a:ea typeface="Poppins"/>
                          <a:cs typeface="Poppins"/>
                          <a:sym typeface="Poppins"/>
                          <a:hlinkClick r:id="rId14">
                            <a:extLst>
                              <a:ext uri="{A12FA001-AC4F-418D-AE19-62706E023703}">
                                <ahyp:hlinkClr val="tx"/>
                              </a:ext>
                            </a:extLst>
                          </a:hlinkClick>
                        </a:rPr>
                        <a:t>chart</a:t>
                      </a:r>
                      <a:r>
                        <a:rPr i="1" lang="en" sz="1600">
                          <a:latin typeface="Poppins"/>
                          <a:ea typeface="Poppins"/>
                          <a:cs typeface="Poppins"/>
                          <a:sym typeface="Poppins"/>
                        </a:rPr>
                        <a:t>.</a:t>
                      </a:r>
                      <a:endParaRPr i="1" sz="1600">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600">
                          <a:latin typeface="Poppins"/>
                          <a:ea typeface="Poppins"/>
                          <a:cs typeface="Poppins"/>
                          <a:sym typeface="Poppins"/>
                        </a:rPr>
                        <a:t>My Activity, Lesson, or Routine that Supports This Competency Across Learning Environments</a:t>
                      </a:r>
                      <a:endParaRPr b="1" sz="1600">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r>
              <a:tr h="1043650">
                <a:tc>
                  <a:txBody>
                    <a:bodyPr/>
                    <a:lstStyle/>
                    <a:p>
                      <a:pPr indent="0" lvl="0" marL="0" rtl="0" algn="l">
                        <a:spcBef>
                          <a:spcPts val="0"/>
                        </a:spcBef>
                        <a:spcAft>
                          <a:spcPts val="0"/>
                        </a:spcAft>
                        <a:buNone/>
                      </a:pPr>
                      <a:r>
                        <a:rPr lang="en">
                          <a:solidFill>
                            <a:srgbClr val="980000"/>
                          </a:solidFill>
                          <a:latin typeface="Poppins"/>
                          <a:ea typeface="Poppins"/>
                          <a:cs typeface="Poppins"/>
                          <a:sym typeface="Poppins"/>
                        </a:rPr>
                        <a:t>Example: Self-</a:t>
                      </a:r>
                      <a:endParaRPr>
                        <a:solidFill>
                          <a:srgbClr val="980000"/>
                        </a:solidFill>
                        <a:latin typeface="Poppins"/>
                        <a:ea typeface="Poppins"/>
                        <a:cs typeface="Poppins"/>
                        <a:sym typeface="Poppins"/>
                      </a:endParaRPr>
                    </a:p>
                    <a:p>
                      <a:pPr indent="0" lvl="0" marL="0" rtl="0" algn="l">
                        <a:spcBef>
                          <a:spcPts val="0"/>
                        </a:spcBef>
                        <a:spcAft>
                          <a:spcPts val="0"/>
                        </a:spcAft>
                        <a:buNone/>
                      </a:pPr>
                      <a:r>
                        <a:rPr lang="en">
                          <a:solidFill>
                            <a:srgbClr val="980000"/>
                          </a:solidFill>
                          <a:latin typeface="Poppins"/>
                          <a:ea typeface="Poppins"/>
                          <a:cs typeface="Poppins"/>
                          <a:sym typeface="Poppins"/>
                        </a:rPr>
                        <a:t>Awareness</a:t>
                      </a:r>
                      <a:endParaRPr>
                        <a:solidFill>
                          <a:srgbClr val="980000"/>
                        </a:solidFill>
                        <a:latin typeface="Poppins"/>
                        <a:ea typeface="Poppins"/>
                        <a:cs typeface="Poppins"/>
                        <a:sym typeface="Poppins"/>
                      </a:endParaRPr>
                    </a:p>
                    <a:p>
                      <a:pPr indent="0" lvl="0" marL="0" rtl="0" algn="l">
                        <a:spcBef>
                          <a:spcPts val="0"/>
                        </a:spcBef>
                        <a:spcAft>
                          <a:spcPts val="0"/>
                        </a:spcAft>
                        <a:buNone/>
                      </a:pPr>
                      <a:r>
                        <a:t/>
                      </a:r>
                      <a:endParaRPr>
                        <a:solidFill>
                          <a:srgbClr val="980000"/>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980000"/>
                          </a:solidFill>
                          <a:latin typeface="Poppins"/>
                          <a:ea typeface="Poppins"/>
                          <a:cs typeface="Poppins"/>
                          <a:sym typeface="Poppins"/>
                        </a:rPr>
                        <a:t>Example: 6-8</a:t>
                      </a:r>
                      <a:endParaRPr>
                        <a:solidFill>
                          <a:srgbClr val="980000"/>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980000"/>
                          </a:solidFill>
                          <a:latin typeface="Poppins"/>
                          <a:ea typeface="Poppins"/>
                          <a:cs typeface="Poppins"/>
                          <a:sym typeface="Poppins"/>
                        </a:rPr>
                        <a:t>Example: Oversharing and Your Digital Footprint</a:t>
                      </a:r>
                      <a:endParaRPr>
                        <a:solidFill>
                          <a:srgbClr val="980000"/>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980000"/>
                          </a:solidFill>
                          <a:latin typeface="Poppins"/>
                          <a:ea typeface="Poppins"/>
                          <a:cs typeface="Poppins"/>
                          <a:sym typeface="Poppins"/>
                        </a:rPr>
                        <a:t>Example: Ask students to keep a digital journal to track for 1 week how social media impacts their emotions, behavior, and identity.</a:t>
                      </a:r>
                      <a:endParaRPr>
                        <a:solidFill>
                          <a:srgbClr val="980000"/>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bl>
          </a:graphicData>
        </a:graphic>
      </p:graphicFrame>
      <p:sp>
        <p:nvSpPr>
          <p:cNvPr id="1719" name="Google Shape;1719;p7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3" name="Shape 1723"/>
        <p:cNvGrpSpPr/>
        <p:nvPr/>
      </p:nvGrpSpPr>
      <p:grpSpPr>
        <a:xfrm>
          <a:off x="0" y="0"/>
          <a:ext cx="0" cy="0"/>
          <a:chOff x="0" y="0"/>
          <a:chExt cx="0" cy="0"/>
        </a:xfrm>
      </p:grpSpPr>
      <p:sp>
        <p:nvSpPr>
          <p:cNvPr id="1724" name="Google Shape;1724;p74"/>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6.7.2 - </a:t>
            </a:r>
            <a:r>
              <a:rPr lang="en" sz="3600"/>
              <a:t>SEL and Digital Citizenship (Continued)</a:t>
            </a:r>
            <a:endParaRPr sz="3600"/>
          </a:p>
        </p:txBody>
      </p:sp>
      <p:sp>
        <p:nvSpPr>
          <p:cNvPr id="1725" name="Google Shape;1725;p74">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6" name="Google Shape;1726;p74">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7" name="Google Shape;1727;p7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8" name="Google Shape;1728;p7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9" name="Google Shape;1729;p74">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0" name="Google Shape;1730;p74">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1" name="Google Shape;1731;p74">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2" name="Google Shape;1732;p74">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3" name="Google Shape;1733;p74">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4" name="Google Shape;1734;p74">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5" name="Google Shape;1735;p74">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6" name="Google Shape;1736;p74">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737" name="Google Shape;1737;p74"/>
          <p:cNvGraphicFramePr/>
          <p:nvPr/>
        </p:nvGraphicFramePr>
        <p:xfrm>
          <a:off x="482250" y="1717175"/>
          <a:ext cx="3000000" cy="3000000"/>
        </p:xfrm>
        <a:graphic>
          <a:graphicData uri="http://schemas.openxmlformats.org/drawingml/2006/table">
            <a:tbl>
              <a:tblPr>
                <a:noFill/>
                <a:tableStyleId>{F60045E7-4C93-4C04-B42A-4A521509F03D}</a:tableStyleId>
              </a:tblPr>
              <a:tblGrid>
                <a:gridCol w="1411425"/>
                <a:gridCol w="968250"/>
                <a:gridCol w="1302775"/>
                <a:gridCol w="2939600"/>
              </a:tblGrid>
              <a:tr h="1043650">
                <a:tc>
                  <a:txBody>
                    <a:bodyPr/>
                    <a:lstStyle/>
                    <a:p>
                      <a:pPr indent="0" lvl="0" marL="0" rtl="0" algn="ctr">
                        <a:spcBef>
                          <a:spcPts val="0"/>
                        </a:spcBef>
                        <a:spcAft>
                          <a:spcPts val="0"/>
                        </a:spcAft>
                        <a:buNone/>
                      </a:pPr>
                      <a:r>
                        <a:rPr b="1" lang="en" sz="1600">
                          <a:latin typeface="Poppins"/>
                          <a:ea typeface="Poppins"/>
                          <a:cs typeface="Poppins"/>
                          <a:sym typeface="Poppins"/>
                        </a:rPr>
                        <a:t>CASEL SEL </a:t>
                      </a:r>
                      <a:r>
                        <a:rPr b="1" lang="en" sz="1500">
                          <a:latin typeface="Poppins"/>
                          <a:ea typeface="Poppins"/>
                          <a:cs typeface="Poppins"/>
                          <a:sym typeface="Poppins"/>
                        </a:rPr>
                        <a:t>Competency</a:t>
                      </a:r>
                      <a:endParaRPr b="1" sz="15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600">
                          <a:latin typeface="Poppins"/>
                          <a:ea typeface="Poppins"/>
                          <a:cs typeface="Poppins"/>
                          <a:sym typeface="Poppins"/>
                        </a:rPr>
                        <a:t>Level</a:t>
                      </a:r>
                      <a:endParaRPr b="1" sz="16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600">
                          <a:latin typeface="Poppins"/>
                          <a:ea typeface="Poppins"/>
                          <a:cs typeface="Poppins"/>
                          <a:sym typeface="Poppins"/>
                        </a:rPr>
                        <a:t>Digital Citizenship Skill/</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Disposition</a:t>
                      </a:r>
                      <a:endParaRPr b="1" sz="1600">
                        <a:latin typeface="Poppins"/>
                        <a:ea typeface="Poppins"/>
                        <a:cs typeface="Poppins"/>
                        <a:sym typeface="Poppins"/>
                      </a:endParaRPr>
                    </a:p>
                    <a:p>
                      <a:pPr indent="0" lvl="0" marL="0" rtl="0" algn="ctr">
                        <a:spcBef>
                          <a:spcPts val="0"/>
                        </a:spcBef>
                        <a:spcAft>
                          <a:spcPts val="0"/>
                        </a:spcAft>
                        <a:buNone/>
                      </a:pPr>
                      <a:r>
                        <a:t/>
                      </a:r>
                      <a:endParaRPr b="1" sz="1600">
                        <a:latin typeface="Poppins"/>
                        <a:ea typeface="Poppins"/>
                        <a:cs typeface="Poppins"/>
                        <a:sym typeface="Poppins"/>
                      </a:endParaRPr>
                    </a:p>
                    <a:p>
                      <a:pPr indent="0" lvl="0" marL="0" rtl="0" algn="ctr">
                        <a:spcBef>
                          <a:spcPts val="0"/>
                        </a:spcBef>
                        <a:spcAft>
                          <a:spcPts val="0"/>
                        </a:spcAft>
                        <a:buNone/>
                      </a:pPr>
                      <a:r>
                        <a:rPr i="1" lang="en" sz="1600">
                          <a:latin typeface="Poppins"/>
                          <a:ea typeface="Poppins"/>
                          <a:cs typeface="Poppins"/>
                          <a:sym typeface="Poppins"/>
                        </a:rPr>
                        <a:t>Paste from the </a:t>
                      </a:r>
                      <a:r>
                        <a:rPr i="1" lang="en" sz="1600" u="sng">
                          <a:solidFill>
                            <a:srgbClr val="1155CC"/>
                          </a:solidFill>
                          <a:latin typeface="Poppins"/>
                          <a:ea typeface="Poppins"/>
                          <a:cs typeface="Poppins"/>
                          <a:sym typeface="Poppins"/>
                          <a:hlinkClick r:id="rId13">
                            <a:extLst>
                              <a:ext uri="{A12FA001-AC4F-418D-AE19-62706E023703}">
                                <ahyp:hlinkClr val="tx"/>
                              </a:ext>
                            </a:extLst>
                          </a:hlinkClick>
                        </a:rPr>
                        <a:t>chart</a:t>
                      </a:r>
                      <a:r>
                        <a:rPr i="1" lang="en" sz="1600">
                          <a:latin typeface="Poppins"/>
                          <a:ea typeface="Poppins"/>
                          <a:cs typeface="Poppins"/>
                          <a:sym typeface="Poppins"/>
                        </a:rPr>
                        <a:t>.</a:t>
                      </a:r>
                      <a:endParaRPr i="1" sz="16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600">
                          <a:latin typeface="Poppins"/>
                          <a:ea typeface="Poppins"/>
                          <a:cs typeface="Poppins"/>
                          <a:sym typeface="Poppins"/>
                        </a:rPr>
                        <a:t>My Activity, Lesson, or Routine that Supports This Competency Across Learning Environments</a:t>
                      </a:r>
                      <a:endParaRPr b="1" sz="16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3"/>
                    </a:solidFill>
                  </a:tcPr>
                </a:tc>
              </a:tr>
              <a:tr h="395875">
                <a:tc>
                  <a:txBody>
                    <a:bodyPr/>
                    <a:lstStyle/>
                    <a:p>
                      <a:pPr indent="0" lvl="0" marL="0" rtl="0" algn="l">
                        <a:spcBef>
                          <a:spcPts val="0"/>
                        </a:spcBef>
                        <a:spcAft>
                          <a:spcPts val="0"/>
                        </a:spcAft>
                        <a:buNone/>
                      </a:pPr>
                      <a:r>
                        <a:rPr b="1" lang="en">
                          <a:latin typeface="Poppins"/>
                          <a:ea typeface="Poppins"/>
                          <a:cs typeface="Poppins"/>
                          <a:sym typeface="Poppins"/>
                        </a:rPr>
                        <a:t>Self-</a:t>
                      </a:r>
                      <a:endParaRPr b="1">
                        <a:latin typeface="Poppins"/>
                        <a:ea typeface="Poppins"/>
                        <a:cs typeface="Poppins"/>
                        <a:sym typeface="Poppins"/>
                      </a:endParaRPr>
                    </a:p>
                    <a:p>
                      <a:pPr indent="0" lvl="0" marL="0" rtl="0" algn="l">
                        <a:spcBef>
                          <a:spcPts val="0"/>
                        </a:spcBef>
                        <a:spcAft>
                          <a:spcPts val="0"/>
                        </a:spcAft>
                        <a:buNone/>
                      </a:pPr>
                      <a:r>
                        <a:rPr b="1" lang="en">
                          <a:latin typeface="Poppins"/>
                          <a:ea typeface="Poppins"/>
                          <a:cs typeface="Poppins"/>
                          <a:sym typeface="Poppins"/>
                        </a:rPr>
                        <a:t>Awareness</a:t>
                      </a:r>
                      <a:endParaRPr b="1">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395875">
                <a:tc>
                  <a:txBody>
                    <a:bodyPr/>
                    <a:lstStyle/>
                    <a:p>
                      <a:pPr indent="0" lvl="0" marL="0" rtl="0" algn="l">
                        <a:spcBef>
                          <a:spcPts val="0"/>
                        </a:spcBef>
                        <a:spcAft>
                          <a:spcPts val="0"/>
                        </a:spcAft>
                        <a:buNone/>
                      </a:pPr>
                      <a:r>
                        <a:rPr b="1" lang="en">
                          <a:latin typeface="Poppins"/>
                          <a:ea typeface="Poppins"/>
                          <a:cs typeface="Poppins"/>
                          <a:sym typeface="Poppins"/>
                        </a:rPr>
                        <a:t>Self-</a:t>
                      </a:r>
                      <a:endParaRPr b="1">
                        <a:latin typeface="Poppins"/>
                        <a:ea typeface="Poppins"/>
                        <a:cs typeface="Poppins"/>
                        <a:sym typeface="Poppins"/>
                      </a:endParaRPr>
                    </a:p>
                    <a:p>
                      <a:pPr indent="0" lvl="0" marL="0" rtl="0" algn="l">
                        <a:spcBef>
                          <a:spcPts val="0"/>
                        </a:spcBef>
                        <a:spcAft>
                          <a:spcPts val="0"/>
                        </a:spcAft>
                        <a:buNone/>
                      </a:pPr>
                      <a:r>
                        <a:rPr b="1" lang="en">
                          <a:latin typeface="Poppins"/>
                          <a:ea typeface="Poppins"/>
                          <a:cs typeface="Poppins"/>
                          <a:sym typeface="Poppins"/>
                        </a:rPr>
                        <a:t>Management</a:t>
                      </a:r>
                      <a:endParaRPr b="1">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611800">
                <a:tc>
                  <a:txBody>
                    <a:bodyPr/>
                    <a:lstStyle/>
                    <a:p>
                      <a:pPr indent="0" lvl="0" marL="0" rtl="0" algn="l">
                        <a:spcBef>
                          <a:spcPts val="0"/>
                        </a:spcBef>
                        <a:spcAft>
                          <a:spcPts val="0"/>
                        </a:spcAft>
                        <a:buNone/>
                      </a:pPr>
                      <a:r>
                        <a:rPr b="1" lang="en">
                          <a:latin typeface="Poppins"/>
                          <a:ea typeface="Poppins"/>
                          <a:cs typeface="Poppins"/>
                          <a:sym typeface="Poppins"/>
                        </a:rPr>
                        <a:t>Responsible Decision-</a:t>
                      </a:r>
                      <a:endParaRPr b="1">
                        <a:latin typeface="Poppins"/>
                        <a:ea typeface="Poppins"/>
                        <a:cs typeface="Poppins"/>
                        <a:sym typeface="Poppins"/>
                      </a:endParaRPr>
                    </a:p>
                    <a:p>
                      <a:pPr indent="0" lvl="0" marL="0" rtl="0" algn="l">
                        <a:spcBef>
                          <a:spcPts val="0"/>
                        </a:spcBef>
                        <a:spcAft>
                          <a:spcPts val="0"/>
                        </a:spcAft>
                        <a:buNone/>
                      </a:pPr>
                      <a:r>
                        <a:rPr b="1" lang="en">
                          <a:latin typeface="Poppins"/>
                          <a:ea typeface="Poppins"/>
                          <a:cs typeface="Poppins"/>
                          <a:sym typeface="Poppins"/>
                        </a:rPr>
                        <a:t>Making</a:t>
                      </a:r>
                      <a:endParaRPr b="1">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395875">
                <a:tc>
                  <a:txBody>
                    <a:bodyPr/>
                    <a:lstStyle/>
                    <a:p>
                      <a:pPr indent="0" lvl="0" marL="0" rtl="0" algn="l">
                        <a:spcBef>
                          <a:spcPts val="0"/>
                        </a:spcBef>
                        <a:spcAft>
                          <a:spcPts val="0"/>
                        </a:spcAft>
                        <a:buNone/>
                      </a:pPr>
                      <a:r>
                        <a:rPr b="1" lang="en">
                          <a:latin typeface="Poppins"/>
                          <a:ea typeface="Poppins"/>
                          <a:cs typeface="Poppins"/>
                          <a:sym typeface="Poppins"/>
                        </a:rPr>
                        <a:t>Relationship Skills</a:t>
                      </a:r>
                      <a:endParaRPr b="1">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395875">
                <a:tc>
                  <a:txBody>
                    <a:bodyPr/>
                    <a:lstStyle/>
                    <a:p>
                      <a:pPr indent="0" lvl="0" marL="0" rtl="0" algn="l">
                        <a:spcBef>
                          <a:spcPts val="0"/>
                        </a:spcBef>
                        <a:spcAft>
                          <a:spcPts val="0"/>
                        </a:spcAft>
                        <a:buNone/>
                      </a:pPr>
                      <a:r>
                        <a:rPr b="1" lang="en">
                          <a:latin typeface="Poppins"/>
                          <a:ea typeface="Poppins"/>
                          <a:cs typeface="Poppins"/>
                          <a:sym typeface="Poppins"/>
                        </a:rPr>
                        <a:t>Social Awareness</a:t>
                      </a:r>
                      <a:endParaRPr b="1">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1" name="Shape 1741"/>
        <p:cNvGrpSpPr/>
        <p:nvPr/>
      </p:nvGrpSpPr>
      <p:grpSpPr>
        <a:xfrm>
          <a:off x="0" y="0"/>
          <a:ext cx="0" cy="0"/>
          <a:chOff x="0" y="0"/>
          <a:chExt cx="0" cy="0"/>
        </a:xfrm>
      </p:grpSpPr>
      <p:sp>
        <p:nvSpPr>
          <p:cNvPr id="1742" name="Google Shape;1742;p75"/>
          <p:cNvSpPr txBox="1"/>
          <p:nvPr>
            <p:ph type="title"/>
          </p:nvPr>
        </p:nvSpPr>
        <p:spPr>
          <a:xfrm>
            <a:off x="374550" y="322825"/>
            <a:ext cx="5797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6.7.3 - </a:t>
            </a:r>
            <a:r>
              <a:rPr lang="en"/>
              <a:t>Revise Your SEL Resource</a:t>
            </a:r>
            <a:endParaRPr/>
          </a:p>
        </p:txBody>
      </p:sp>
      <p:sp>
        <p:nvSpPr>
          <p:cNvPr id="1743" name="Google Shape;1743;p75"/>
          <p:cNvSpPr txBox="1"/>
          <p:nvPr>
            <p:ph idx="1" type="body"/>
          </p:nvPr>
        </p:nvSpPr>
        <p:spPr>
          <a:xfrm>
            <a:off x="374550" y="1680000"/>
            <a:ext cx="6514500" cy="25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Choose a social emotional learning resource that is your “go-to” in your daily practice or that you have researched and aspire to implement. </a:t>
            </a:r>
            <a:endParaRPr>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Redesign the resource to include a </a:t>
            </a:r>
            <a:r>
              <a:rPr lang="en" u="sng">
                <a:solidFill>
                  <a:srgbClr val="1155CC"/>
                </a:solidFill>
                <a:hlinkClick r:id="rId3">
                  <a:extLst>
                    <a:ext uri="{A12FA001-AC4F-418D-AE19-62706E023703}">
                      <ahyp:hlinkClr val="tx"/>
                    </a:ext>
                  </a:extLst>
                </a:hlinkClick>
              </a:rPr>
              <a:t>digital citizenship core topic area</a:t>
            </a:r>
            <a:r>
              <a:rPr lang="en">
                <a:solidFill>
                  <a:schemeClr val="hlink"/>
                </a:solidFill>
              </a:rPr>
              <a:t> as students engage in learning across multiple environments.</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744" name="Google Shape;1744;p75"/>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1745" name="Google Shape;1745;p75">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6" name="Google Shape;1746;p75">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7" name="Google Shape;1747;p7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8" name="Google Shape;1748;p7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9" name="Google Shape;1749;p75">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0" name="Google Shape;1750;p75">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1" name="Google Shape;1751;p75">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2" name="Google Shape;1752;p75">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3" name="Google Shape;1753;p75">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4" name="Google Shape;1754;p75">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5" name="Google Shape;1755;p75">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6" name="Google Shape;1756;p75">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7" name="Google Shape;1757;p75"/>
          <p:cNvSpPr/>
          <p:nvPr/>
        </p:nvSpPr>
        <p:spPr>
          <a:xfrm>
            <a:off x="438000" y="5317400"/>
            <a:ext cx="6387600" cy="25773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400">
                <a:latin typeface="Caveat"/>
                <a:ea typeface="Caveat"/>
                <a:cs typeface="Caveat"/>
                <a:sym typeface="Caveat"/>
              </a:rPr>
              <a:t>Link to Digital Citizenship/SEL Resource: </a:t>
            </a:r>
            <a:endParaRPr sz="3400">
              <a:latin typeface="Caveat"/>
              <a:ea typeface="Caveat"/>
              <a:cs typeface="Caveat"/>
              <a:sym typeface="Cavea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1" name="Shape 1761"/>
        <p:cNvGrpSpPr/>
        <p:nvPr/>
      </p:nvGrpSpPr>
      <p:grpSpPr>
        <a:xfrm>
          <a:off x="0" y="0"/>
          <a:ext cx="0" cy="0"/>
          <a:chOff x="0" y="0"/>
          <a:chExt cx="0" cy="0"/>
        </a:xfrm>
      </p:grpSpPr>
      <p:grpSp>
        <p:nvGrpSpPr>
          <p:cNvPr id="1762" name="Google Shape;1762;p76"/>
          <p:cNvGrpSpPr/>
          <p:nvPr/>
        </p:nvGrpSpPr>
        <p:grpSpPr>
          <a:xfrm>
            <a:off x="224350" y="224350"/>
            <a:ext cx="7116900" cy="9597300"/>
            <a:chOff x="224350" y="224350"/>
            <a:chExt cx="7116900" cy="9597300"/>
          </a:xfrm>
        </p:grpSpPr>
        <p:sp>
          <p:nvSpPr>
            <p:cNvPr id="1763" name="Google Shape;1763;p76"/>
            <p:cNvSpPr/>
            <p:nvPr/>
          </p:nvSpPr>
          <p:spPr>
            <a:xfrm>
              <a:off x="224350" y="224350"/>
              <a:ext cx="6967500" cy="9597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76"/>
            <p:cNvSpPr/>
            <p:nvPr/>
          </p:nvSpPr>
          <p:spPr>
            <a:xfrm rot="5400000">
              <a:off x="6936250" y="9118853"/>
              <a:ext cx="660600" cy="149400"/>
            </a:xfrm>
            <a:prstGeom prst="triangle">
              <a:avLst>
                <a:gd fmla="val 5088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5" name="Google Shape;1765;p76"/>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08</a:t>
            </a:r>
            <a:endParaRPr/>
          </a:p>
        </p:txBody>
      </p:sp>
      <p:cxnSp>
        <p:nvCxnSpPr>
          <p:cNvPr id="1766" name="Google Shape;1766;p76"/>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767" name="Google Shape;1767;p7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68" name="Google Shape;1768;p7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69" name="Google Shape;1769;p76">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70" name="Google Shape;1770;p76">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71" name="Google Shape;1771;p76">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72" name="Google Shape;1772;p76">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73" name="Google Shape;1773;p76">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74" name="Google Shape;1774;p76">
            <a:hlinkClick action="ppaction://hlinksldjump" r:id="rId5"/>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75" name="Google Shape;1775;p76">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76" name="Google Shape;1776;p76">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777" name="Google Shape;1777;p76">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778" name="Google Shape;1778;p76"/>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Social Emotional Skills and Well-Being for Educators</a:t>
            </a:r>
            <a:endParaRPr/>
          </a:p>
        </p:txBody>
      </p:sp>
      <p:sp>
        <p:nvSpPr>
          <p:cNvPr id="1779" name="Google Shape;1779;p76">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0" name="Google Shape;1780;p76">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1" name="Google Shape;1781;p76">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2" name="Google Shape;1782;p76">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3" name="Google Shape;1783;p76">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4" name="Google Shape;1784;p76">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5" name="Google Shape;1785;p76">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6" name="Google Shape;1786;p76">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7" name="Google Shape;1787;p76">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8" name="Google Shape;1788;p76">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9" name="Google Shape;1789;p7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0" name="Google Shape;1790;p7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1" name="Google Shape;1791;p76">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2" name="Google Shape;1792;p76">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3" name="Google Shape;1793;p76">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4" name="Google Shape;1794;p76">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5" name="Google Shape;1795;p76">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6" name="Google Shape;1796;p76">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7" name="Google Shape;1797;p76">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8" name="Google Shape;1798;p76">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2" name="Shape 1802"/>
        <p:cNvGrpSpPr/>
        <p:nvPr/>
      </p:nvGrpSpPr>
      <p:grpSpPr>
        <a:xfrm>
          <a:off x="0" y="0"/>
          <a:ext cx="0" cy="0"/>
          <a:chOff x="0" y="0"/>
          <a:chExt cx="0" cy="0"/>
        </a:xfrm>
      </p:grpSpPr>
      <p:sp>
        <p:nvSpPr>
          <p:cNvPr id="1803" name="Google Shape;1803;p7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804" name="Google Shape;1804;p7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805" name="Google Shape;1805;p77"/>
          <p:cNvGraphicFramePr/>
          <p:nvPr/>
        </p:nvGraphicFramePr>
        <p:xfrm>
          <a:off x="504825" y="1090700"/>
          <a:ext cx="3000000" cy="3000000"/>
        </p:xfrm>
        <a:graphic>
          <a:graphicData uri="http://schemas.openxmlformats.org/drawingml/2006/table">
            <a:tbl>
              <a:tblPr>
                <a:noFill/>
                <a:tableStyleId>{DC36E646-BA19-49F3-A631-8C6D100191D4}</a:tableStyleId>
              </a:tblPr>
              <a:tblGrid>
                <a:gridCol w="1656000"/>
                <a:gridCol w="2581175"/>
                <a:gridCol w="2206525"/>
              </a:tblGrid>
              <a:tr h="26035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r>
              <a:tr h="1058325">
                <a:tc>
                  <a:txBody>
                    <a:bodyPr/>
                    <a:lstStyle/>
                    <a:p>
                      <a:pPr indent="0" lvl="0" marL="0" rtl="0" algn="l">
                        <a:spcBef>
                          <a:spcPts val="0"/>
                        </a:spcBef>
                        <a:spcAft>
                          <a:spcPts val="0"/>
                        </a:spcAft>
                        <a:buNone/>
                      </a:pPr>
                      <a:r>
                        <a:rPr b="1" lang="en" sz="1600">
                          <a:latin typeface="Poppins"/>
                          <a:ea typeface="Poppins"/>
                          <a:cs typeface="Poppins"/>
                          <a:sym typeface="Poppins"/>
                        </a:rPr>
                        <a:t>Burnout</a:t>
                      </a:r>
                      <a:endParaRPr b="1"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A state of emotional, physical, and mental exhaustion caused by excessive and prolonged stress</a:t>
                      </a:r>
                      <a:endParaRPr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latin typeface="Poppins"/>
                          <a:ea typeface="Poppins"/>
                          <a:cs typeface="Poppins"/>
                          <a:sym typeface="Poppins"/>
                        </a:rPr>
                        <a:t>Compassion Fatigue</a:t>
                      </a:r>
                      <a:endParaRPr b="1"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The physical, emotional, and psychological impact of helping others over time</a:t>
                      </a:r>
                      <a:endParaRPr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latin typeface="Poppins"/>
                          <a:ea typeface="Poppins"/>
                          <a:cs typeface="Poppins"/>
                          <a:sym typeface="Poppins"/>
                        </a:rPr>
                        <a:t>Protective Factor</a:t>
                      </a:r>
                      <a:endParaRPr b="1"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Skills, strengths, resources, supports, or coping strategies that support resilience</a:t>
                      </a:r>
                      <a:endParaRPr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latin typeface="Poppins"/>
                          <a:ea typeface="Poppins"/>
                          <a:cs typeface="Poppins"/>
                          <a:sym typeface="Poppins"/>
                        </a:rPr>
                        <a:t>Resilience</a:t>
                      </a:r>
                      <a:endParaRPr b="1"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The process and outcome of successfully adapting to difficult or challenging life experiences</a:t>
                      </a:r>
                      <a:endParaRPr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latin typeface="Poppins"/>
                          <a:ea typeface="Poppins"/>
                          <a:cs typeface="Poppins"/>
                          <a:sym typeface="Poppins"/>
                        </a:rPr>
                        <a:t>Secondary Traumatic Stress</a:t>
                      </a:r>
                      <a:endParaRPr b="1"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The emotional duress that results when an individual hears about the firsthand trauma experiences of another</a:t>
                      </a:r>
                      <a:endParaRPr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56175">
                <a:tc>
                  <a:txBody>
                    <a:bodyPr/>
                    <a:lstStyle/>
                    <a:p>
                      <a:pPr indent="0" lvl="0" marL="0" rtl="0" algn="l">
                        <a:spcBef>
                          <a:spcPts val="0"/>
                        </a:spcBef>
                        <a:spcAft>
                          <a:spcPts val="0"/>
                        </a:spcAft>
                        <a:buNone/>
                      </a:pPr>
                      <a:r>
                        <a:rPr b="1" lang="en" sz="1600">
                          <a:latin typeface="Poppins"/>
                          <a:ea typeface="Poppins"/>
                          <a:cs typeface="Poppins"/>
                          <a:sym typeface="Poppins"/>
                        </a:rPr>
                        <a:t>Trauma</a:t>
                      </a:r>
                      <a:endParaRPr b="1"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A person's emotional response to a distressing experience</a:t>
                      </a:r>
                      <a:endParaRPr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
        <p:nvSpPr>
          <p:cNvPr id="1806" name="Google Shape;1806;p7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7" name="Google Shape;1807;p7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8" name="Google Shape;1808;p7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9" name="Google Shape;1809;p7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0" name="Google Shape;1810;p7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1" name="Google Shape;1811;p7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2" name="Google Shape;1812;p7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3" name="Google Shape;1813;p7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4" name="Google Shape;1814;p7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5" name="Google Shape;1815;p7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6" name="Google Shape;1816;p7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7" name="Google Shape;1817;p7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1" name="Shape 1821"/>
        <p:cNvGrpSpPr/>
        <p:nvPr/>
      </p:nvGrpSpPr>
      <p:grpSpPr>
        <a:xfrm>
          <a:off x="0" y="0"/>
          <a:ext cx="0" cy="0"/>
          <a:chOff x="0" y="0"/>
          <a:chExt cx="0" cy="0"/>
        </a:xfrm>
      </p:grpSpPr>
      <p:sp>
        <p:nvSpPr>
          <p:cNvPr id="1822" name="Google Shape;1822;p7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6.8.1 - How Are You, Really?</a:t>
            </a:r>
            <a:endParaRPr/>
          </a:p>
          <a:p>
            <a:pPr indent="0" lvl="0" marL="0" rtl="0" algn="l">
              <a:spcBef>
                <a:spcPts val="0"/>
              </a:spcBef>
              <a:spcAft>
                <a:spcPts val="0"/>
              </a:spcAft>
              <a:buNone/>
            </a:pPr>
            <a:r>
              <a:t/>
            </a:r>
            <a:endParaRPr/>
          </a:p>
        </p:txBody>
      </p:sp>
      <p:sp>
        <p:nvSpPr>
          <p:cNvPr id="1823" name="Google Shape;1823;p78"/>
          <p:cNvSpPr txBox="1"/>
          <p:nvPr>
            <p:ph idx="1" type="body"/>
          </p:nvPr>
        </p:nvSpPr>
        <p:spPr>
          <a:xfrm>
            <a:off x="374550" y="1184250"/>
            <a:ext cx="6514500" cy="21060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a:t>ENGAGE: Activate Prior Knowledge</a:t>
            </a:r>
            <a:endParaRPr b="1"/>
          </a:p>
          <a:p>
            <a:pPr indent="0" lvl="0" marL="0" rtl="0" algn="l">
              <a:lnSpc>
                <a:spcPct val="130000"/>
              </a:lnSpc>
              <a:spcBef>
                <a:spcPts val="0"/>
              </a:spcBef>
              <a:spcAft>
                <a:spcPts val="0"/>
              </a:spcAft>
              <a:buNone/>
            </a:pPr>
            <a:r>
              <a:t/>
            </a:r>
            <a:endParaRPr b="1"/>
          </a:p>
          <a:p>
            <a:pPr indent="0" lvl="0" marL="0" rtl="0" algn="l">
              <a:lnSpc>
                <a:spcPct val="90000"/>
              </a:lnSpc>
              <a:spcBef>
                <a:spcPts val="0"/>
              </a:spcBef>
              <a:spcAft>
                <a:spcPts val="0"/>
              </a:spcAft>
              <a:buNone/>
            </a:pPr>
            <a:r>
              <a:rPr i="1" lang="en">
                <a:solidFill>
                  <a:schemeClr val="hlink"/>
                </a:solidFill>
              </a:rPr>
              <a:t>INSTRUCTIONS: </a:t>
            </a:r>
            <a:endParaRPr i="1">
              <a:solidFill>
                <a:schemeClr val="hlink"/>
              </a:solidFill>
            </a:endParaRPr>
          </a:p>
          <a:p>
            <a:pPr indent="-349250" lvl="0" marL="457200" rtl="0" algn="l">
              <a:lnSpc>
                <a:spcPct val="90000"/>
              </a:lnSpc>
              <a:spcBef>
                <a:spcPts val="0"/>
              </a:spcBef>
              <a:spcAft>
                <a:spcPts val="0"/>
              </a:spcAft>
              <a:buClr>
                <a:schemeClr val="hlink"/>
              </a:buClr>
              <a:buSzPts val="1900"/>
              <a:buChar char="●"/>
            </a:pPr>
            <a:r>
              <a:rPr lang="en">
                <a:solidFill>
                  <a:schemeClr val="hlink"/>
                </a:solidFill>
              </a:rPr>
              <a:t>Take a moment to check in with yourself using the journal box below.</a:t>
            </a:r>
            <a:endParaRPr>
              <a:solidFill>
                <a:schemeClr val="hlink"/>
              </a:solidFill>
            </a:endParaRPr>
          </a:p>
          <a:p>
            <a:pPr indent="0" lvl="0" marL="0" rtl="0" algn="l">
              <a:lnSpc>
                <a:spcPct val="90000"/>
              </a:lnSpc>
              <a:spcBef>
                <a:spcPts val="0"/>
              </a:spcBef>
              <a:spcAft>
                <a:spcPts val="0"/>
              </a:spcAft>
              <a:buNone/>
            </a:pPr>
            <a:r>
              <a:t/>
            </a:r>
            <a:endParaRPr i="1">
              <a:solidFill>
                <a:schemeClr val="hlink"/>
              </a:solidFill>
            </a:endParaRPr>
          </a:p>
          <a:p>
            <a:pPr indent="0" lvl="0" marL="0" rtl="0" algn="l">
              <a:lnSpc>
                <a:spcPct val="90000"/>
              </a:lnSpc>
              <a:spcBef>
                <a:spcPts val="0"/>
              </a:spcBef>
              <a:spcAft>
                <a:spcPts val="0"/>
              </a:spcAft>
              <a:buNone/>
            </a:pPr>
            <a:r>
              <a:t/>
            </a:r>
            <a:endParaRPr sz="1600">
              <a:solidFill>
                <a:schemeClr val="hlink"/>
              </a:solidFill>
            </a:endParaRPr>
          </a:p>
          <a:p>
            <a:pPr indent="0" lvl="0" marL="0" rtl="0" algn="l">
              <a:lnSpc>
                <a:spcPct val="90000"/>
              </a:lnSpc>
              <a:spcBef>
                <a:spcPts val="0"/>
              </a:spcBef>
              <a:spcAft>
                <a:spcPts val="0"/>
              </a:spcAft>
              <a:buNone/>
            </a:pPr>
            <a:r>
              <a:t/>
            </a:r>
            <a:endParaRPr sz="1850">
              <a:solidFill>
                <a:schemeClr val="hlink"/>
              </a:solidFill>
            </a:endParaRPr>
          </a:p>
        </p:txBody>
      </p:sp>
      <p:sp>
        <p:nvSpPr>
          <p:cNvPr id="1824" name="Google Shape;1824;p7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5" name="Google Shape;1825;p7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6" name="Google Shape;1826;p7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7" name="Google Shape;1827;p7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8" name="Google Shape;1828;p7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9" name="Google Shape;1829;p7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0" name="Google Shape;1830;p7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1" name="Google Shape;1831;p7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2" name="Google Shape;1832;p7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3" name="Google Shape;1833;p7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4" name="Google Shape;1834;p7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5" name="Google Shape;1835;p7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836" name="Google Shape;1836;p78"/>
          <p:cNvGraphicFramePr/>
          <p:nvPr/>
        </p:nvGraphicFramePr>
        <p:xfrm>
          <a:off x="374550" y="3142550"/>
          <a:ext cx="3000000" cy="3000000"/>
        </p:xfrm>
        <a:graphic>
          <a:graphicData uri="http://schemas.openxmlformats.org/drawingml/2006/table">
            <a:tbl>
              <a:tblPr>
                <a:noFill/>
                <a:tableStyleId>{F60045E7-4C93-4C04-B42A-4A521509F03D}</a:tableStyleId>
              </a:tblPr>
              <a:tblGrid>
                <a:gridCol w="6622050"/>
              </a:tblGrid>
              <a:tr h="981075">
                <a:tc>
                  <a:txBody>
                    <a:bodyPr/>
                    <a:lstStyle/>
                    <a:p>
                      <a:pPr indent="0" lvl="0" marL="0" rtl="0" algn="l">
                        <a:spcBef>
                          <a:spcPts val="0"/>
                        </a:spcBef>
                        <a:spcAft>
                          <a:spcPts val="0"/>
                        </a:spcAft>
                        <a:buNone/>
                      </a:pPr>
                      <a:r>
                        <a:rPr b="1" lang="en" sz="1800">
                          <a:latin typeface="Poppins"/>
                          <a:ea typeface="Poppins"/>
                          <a:cs typeface="Poppins"/>
                          <a:sym typeface="Poppins"/>
                        </a:rPr>
                        <a:t>At this moment, what’s on your mind or on your heart?</a:t>
                      </a:r>
                      <a:endParaRPr b="1"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1.</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2.</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(Make your list as long as it needs to be.)</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r>
              <a:tr h="12700">
                <a:tc>
                  <a:txBody>
                    <a:bodyPr/>
                    <a:lstStyle/>
                    <a:p>
                      <a:pPr indent="0" lvl="0" marL="0" rtl="0" algn="l">
                        <a:spcBef>
                          <a:spcPts val="0"/>
                        </a:spcBef>
                        <a:spcAft>
                          <a:spcPts val="0"/>
                        </a:spcAft>
                        <a:buNone/>
                      </a:pPr>
                      <a:r>
                        <a:rPr b="1" lang="en" sz="1800">
                          <a:latin typeface="Poppins"/>
                          <a:ea typeface="Poppins"/>
                          <a:cs typeface="Poppins"/>
                          <a:sym typeface="Poppins"/>
                        </a:rPr>
                        <a:t>How are you today?</a:t>
                      </a:r>
                      <a:endParaRPr b="1"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800">
                          <a:latin typeface="Poppins"/>
                          <a:ea typeface="Poppins"/>
                          <a:cs typeface="Poppins"/>
                          <a:sym typeface="Poppins"/>
                        </a:rPr>
                        <a:t>What are one or two things you will do today to support your own well-being?</a:t>
                      </a:r>
                      <a:endParaRPr b="1" sz="1800">
                        <a:latin typeface="Poppins"/>
                        <a:ea typeface="Poppins"/>
                        <a:cs typeface="Poppins"/>
                        <a:sym typeface="Poppins"/>
                      </a:endParaRPr>
                    </a:p>
                    <a:p>
                      <a:pPr indent="0" lvl="0" marL="0" rtl="0" algn="l">
                        <a:spcBef>
                          <a:spcPts val="0"/>
                        </a:spcBef>
                        <a:spcAft>
                          <a:spcPts val="0"/>
                        </a:spcAft>
                        <a:buNone/>
                      </a:pPr>
                      <a:r>
                        <a:t/>
                      </a:r>
                      <a:endParaRPr b="1" sz="1800">
                        <a:latin typeface="Poppins"/>
                        <a:ea typeface="Poppins"/>
                        <a:cs typeface="Poppins"/>
                        <a:sym typeface="Poppins"/>
                      </a:endParaRPr>
                    </a:p>
                    <a:p>
                      <a:pPr indent="0" lvl="0" marL="0" rtl="0" algn="l">
                        <a:spcBef>
                          <a:spcPts val="0"/>
                        </a:spcBef>
                        <a:spcAft>
                          <a:spcPts val="0"/>
                        </a:spcAft>
                        <a:buNone/>
                      </a:pPr>
                      <a:r>
                        <a:t/>
                      </a:r>
                      <a:endParaRPr b="1" sz="1800">
                        <a:latin typeface="Poppins"/>
                        <a:ea typeface="Poppins"/>
                        <a:cs typeface="Poppins"/>
                        <a:sym typeface="Poppins"/>
                      </a:endParaRPr>
                    </a:p>
                    <a:p>
                      <a:pPr indent="0" lvl="0" marL="0" rtl="0" algn="l">
                        <a:spcBef>
                          <a:spcPts val="0"/>
                        </a:spcBef>
                        <a:spcAft>
                          <a:spcPts val="0"/>
                        </a:spcAft>
                        <a:buNone/>
                      </a:pPr>
                      <a:r>
                        <a:t/>
                      </a:r>
                      <a:endParaRPr b="1" sz="1800">
                        <a:latin typeface="Poppins"/>
                        <a:ea typeface="Poppins"/>
                        <a:cs typeface="Poppins"/>
                        <a:sym typeface="Poppins"/>
                      </a:endParaRPr>
                    </a:p>
                    <a:p>
                      <a:pPr indent="0" lvl="0" marL="0" rtl="0" algn="l">
                        <a:spcBef>
                          <a:spcPts val="0"/>
                        </a:spcBef>
                        <a:spcAft>
                          <a:spcPts val="0"/>
                        </a:spcAft>
                        <a:buNone/>
                      </a:pPr>
                      <a:r>
                        <a:t/>
                      </a:r>
                      <a:endParaRPr b="1" sz="1800">
                        <a:latin typeface="Poppins"/>
                        <a:ea typeface="Poppins"/>
                        <a:cs typeface="Poppins"/>
                        <a:sym typeface="Poppins"/>
                      </a:endParaRPr>
                    </a:p>
                    <a:p>
                      <a:pPr indent="0" lvl="0" marL="0" rtl="0" algn="l">
                        <a:spcBef>
                          <a:spcPts val="0"/>
                        </a:spcBef>
                        <a:spcAft>
                          <a:spcPts val="0"/>
                        </a:spcAft>
                        <a:buNone/>
                      </a:pPr>
                      <a:r>
                        <a:t/>
                      </a:r>
                      <a:endParaRPr b="1"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5"/>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3700"/>
              <a:t>Stickers</a:t>
            </a:r>
            <a:endParaRPr b="0" i="1" sz="3700">
              <a:latin typeface="Yeseva One"/>
              <a:ea typeface="Yeseva One"/>
              <a:cs typeface="Yeseva One"/>
              <a:sym typeface="Yeseva One"/>
            </a:endParaRPr>
          </a:p>
        </p:txBody>
      </p:sp>
      <p:grpSp>
        <p:nvGrpSpPr>
          <p:cNvPr id="404" name="Google Shape;404;p25"/>
          <p:cNvGrpSpPr/>
          <p:nvPr/>
        </p:nvGrpSpPr>
        <p:grpSpPr>
          <a:xfrm>
            <a:off x="3245640" y="5287275"/>
            <a:ext cx="415409" cy="1807140"/>
            <a:chOff x="3640477" y="1538105"/>
            <a:chExt cx="317203" cy="1380023"/>
          </a:xfrm>
        </p:grpSpPr>
        <p:sp>
          <p:nvSpPr>
            <p:cNvPr id="405" name="Google Shape;405;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6" name="Google Shape;406;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7" name="Google Shape;407;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8" name="Google Shape;408;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9" name="Google Shape;409;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0" name="Google Shape;410;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1" name="Google Shape;411;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2" name="Google Shape;412;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3" name="Google Shape;413;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4" name="Google Shape;414;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5" name="Google Shape;415;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6" name="Google Shape;416;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7" name="Google Shape;417;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8" name="Google Shape;418;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9" name="Google Shape;419;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0" name="Google Shape;420;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1" name="Google Shape;421;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2" name="Google Shape;422;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3" name="Google Shape;423;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4" name="Google Shape;424;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5" name="Google Shape;425;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6" name="Google Shape;426;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7" name="Google Shape;427;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8" name="Google Shape;428;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29" name="Google Shape;429;p25"/>
          <p:cNvGrpSpPr/>
          <p:nvPr/>
        </p:nvGrpSpPr>
        <p:grpSpPr>
          <a:xfrm>
            <a:off x="3759990" y="5287275"/>
            <a:ext cx="415409" cy="1807140"/>
            <a:chOff x="3640477" y="1538105"/>
            <a:chExt cx="317203" cy="1380023"/>
          </a:xfrm>
        </p:grpSpPr>
        <p:sp>
          <p:nvSpPr>
            <p:cNvPr id="430" name="Google Shape;430;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1" name="Google Shape;431;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2" name="Google Shape;432;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3" name="Google Shape;433;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4" name="Google Shape;434;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5" name="Google Shape;435;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6" name="Google Shape;436;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7" name="Google Shape;437;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8" name="Google Shape;438;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9" name="Google Shape;439;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0" name="Google Shape;440;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1" name="Google Shape;441;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2" name="Google Shape;442;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3" name="Google Shape;443;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4" name="Google Shape;444;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5" name="Google Shape;445;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6" name="Google Shape;446;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7" name="Google Shape;447;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8" name="Google Shape;448;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9" name="Google Shape;449;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0" name="Google Shape;450;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1" name="Google Shape;451;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2" name="Google Shape;452;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3" name="Google Shape;453;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54" name="Google Shape;454;p25"/>
          <p:cNvGrpSpPr/>
          <p:nvPr/>
        </p:nvGrpSpPr>
        <p:grpSpPr>
          <a:xfrm>
            <a:off x="4274340" y="5287275"/>
            <a:ext cx="415409" cy="1807140"/>
            <a:chOff x="3640477" y="1538105"/>
            <a:chExt cx="317203" cy="1380023"/>
          </a:xfrm>
        </p:grpSpPr>
        <p:sp>
          <p:nvSpPr>
            <p:cNvPr id="455" name="Google Shape;455;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6" name="Google Shape;456;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7" name="Google Shape;457;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8" name="Google Shape;458;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9" name="Google Shape;459;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0" name="Google Shape;460;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1" name="Google Shape;461;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2" name="Google Shape;462;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3" name="Google Shape;463;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4" name="Google Shape;464;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5" name="Google Shape;465;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6" name="Google Shape;466;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7" name="Google Shape;467;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8" name="Google Shape;468;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9" name="Google Shape;469;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0" name="Google Shape;470;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1" name="Google Shape;471;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2" name="Google Shape;472;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3" name="Google Shape;473;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4" name="Google Shape;474;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5" name="Google Shape;475;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6" name="Google Shape;476;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7" name="Google Shape;477;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8" name="Google Shape;478;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79" name="Google Shape;479;p25"/>
          <p:cNvGrpSpPr/>
          <p:nvPr/>
        </p:nvGrpSpPr>
        <p:grpSpPr>
          <a:xfrm>
            <a:off x="4788690" y="5287275"/>
            <a:ext cx="415409" cy="1807140"/>
            <a:chOff x="3640477" y="1538105"/>
            <a:chExt cx="317203" cy="1380023"/>
          </a:xfrm>
        </p:grpSpPr>
        <p:sp>
          <p:nvSpPr>
            <p:cNvPr id="480" name="Google Shape;480;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1" name="Google Shape;481;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2" name="Google Shape;482;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3" name="Google Shape;483;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4" name="Google Shape;484;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5" name="Google Shape;485;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6" name="Google Shape;486;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7" name="Google Shape;487;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8" name="Google Shape;488;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9" name="Google Shape;489;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0" name="Google Shape;490;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1" name="Google Shape;491;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2" name="Google Shape;492;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3" name="Google Shape;493;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4" name="Google Shape;494;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5" name="Google Shape;495;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6" name="Google Shape;496;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7" name="Google Shape;497;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8" name="Google Shape;498;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9" name="Google Shape;499;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0" name="Google Shape;500;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1" name="Google Shape;501;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2" name="Google Shape;502;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3" name="Google Shape;503;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04" name="Google Shape;504;p25"/>
          <p:cNvGrpSpPr/>
          <p:nvPr/>
        </p:nvGrpSpPr>
        <p:grpSpPr>
          <a:xfrm>
            <a:off x="5303040" y="5287275"/>
            <a:ext cx="415409" cy="1807140"/>
            <a:chOff x="3640477" y="1538105"/>
            <a:chExt cx="317203" cy="1380023"/>
          </a:xfrm>
        </p:grpSpPr>
        <p:sp>
          <p:nvSpPr>
            <p:cNvPr id="505" name="Google Shape;505;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6" name="Google Shape;506;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7" name="Google Shape;507;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8" name="Google Shape;508;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9" name="Google Shape;509;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0" name="Google Shape;510;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1" name="Google Shape;511;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2" name="Google Shape;512;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3" name="Google Shape;513;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4" name="Google Shape;514;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5" name="Google Shape;515;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6" name="Google Shape;516;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7" name="Google Shape;517;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8" name="Google Shape;518;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9" name="Google Shape;519;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0" name="Google Shape;520;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1" name="Google Shape;521;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2" name="Google Shape;522;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3" name="Google Shape;523;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4" name="Google Shape;524;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5" name="Google Shape;525;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6" name="Google Shape;526;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7" name="Google Shape;527;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8" name="Google Shape;528;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29" name="Google Shape;529;p25"/>
          <p:cNvGrpSpPr/>
          <p:nvPr/>
        </p:nvGrpSpPr>
        <p:grpSpPr>
          <a:xfrm>
            <a:off x="5817390" y="5287275"/>
            <a:ext cx="415409" cy="1807140"/>
            <a:chOff x="3640477" y="1538105"/>
            <a:chExt cx="317203" cy="1380023"/>
          </a:xfrm>
        </p:grpSpPr>
        <p:sp>
          <p:nvSpPr>
            <p:cNvPr id="530" name="Google Shape;530;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1" name="Google Shape;531;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2" name="Google Shape;532;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3" name="Google Shape;533;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4" name="Google Shape;534;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5" name="Google Shape;535;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6" name="Google Shape;536;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7" name="Google Shape;537;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8" name="Google Shape;538;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9" name="Google Shape;539;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0" name="Google Shape;540;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1" name="Google Shape;541;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2" name="Google Shape;542;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3" name="Google Shape;543;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4" name="Google Shape;544;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5" name="Google Shape;545;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6" name="Google Shape;546;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7" name="Google Shape;547;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8" name="Google Shape;548;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9" name="Google Shape;549;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0" name="Google Shape;550;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1" name="Google Shape;551;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2" name="Google Shape;552;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3" name="Google Shape;553;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554" name="Google Shape;554;p25"/>
          <p:cNvSpPr/>
          <p:nvPr/>
        </p:nvSpPr>
        <p:spPr>
          <a:xfrm>
            <a:off x="3344263"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5" name="Google Shape;555;p25"/>
          <p:cNvSpPr/>
          <p:nvPr/>
        </p:nvSpPr>
        <p:spPr>
          <a:xfrm>
            <a:off x="3957270"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6" name="Google Shape;556;p25"/>
          <p:cNvSpPr/>
          <p:nvPr/>
        </p:nvSpPr>
        <p:spPr>
          <a:xfrm>
            <a:off x="4570276"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7" name="Google Shape;557;p25"/>
          <p:cNvSpPr/>
          <p:nvPr/>
        </p:nvSpPr>
        <p:spPr>
          <a:xfrm>
            <a:off x="5183282"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8" name="Google Shape;558;p25"/>
          <p:cNvSpPr/>
          <p:nvPr/>
        </p:nvSpPr>
        <p:spPr>
          <a:xfrm>
            <a:off x="5796288"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9" name="Google Shape;559;p25"/>
          <p:cNvSpPr/>
          <p:nvPr/>
        </p:nvSpPr>
        <p:spPr>
          <a:xfrm>
            <a:off x="3344276"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0" name="Google Shape;560;p25"/>
          <p:cNvSpPr/>
          <p:nvPr/>
        </p:nvSpPr>
        <p:spPr>
          <a:xfrm>
            <a:off x="3957282"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1" name="Google Shape;561;p25"/>
          <p:cNvSpPr/>
          <p:nvPr/>
        </p:nvSpPr>
        <p:spPr>
          <a:xfrm>
            <a:off x="4570288"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2" name="Google Shape;562;p25"/>
          <p:cNvSpPr/>
          <p:nvPr/>
        </p:nvSpPr>
        <p:spPr>
          <a:xfrm>
            <a:off x="5183295"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3" name="Google Shape;563;p25"/>
          <p:cNvSpPr/>
          <p:nvPr/>
        </p:nvSpPr>
        <p:spPr>
          <a:xfrm>
            <a:off x="5796301"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4" name="Google Shape;564;p25"/>
          <p:cNvSpPr/>
          <p:nvPr/>
        </p:nvSpPr>
        <p:spPr>
          <a:xfrm>
            <a:off x="33443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5" name="Google Shape;565;p25"/>
          <p:cNvSpPr/>
          <p:nvPr/>
        </p:nvSpPr>
        <p:spPr>
          <a:xfrm>
            <a:off x="39470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6" name="Google Shape;566;p25"/>
          <p:cNvSpPr/>
          <p:nvPr/>
        </p:nvSpPr>
        <p:spPr>
          <a:xfrm>
            <a:off x="45496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7" name="Google Shape;567;p25"/>
          <p:cNvSpPr/>
          <p:nvPr/>
        </p:nvSpPr>
        <p:spPr>
          <a:xfrm>
            <a:off x="51523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8" name="Google Shape;568;p25"/>
          <p:cNvSpPr/>
          <p:nvPr/>
        </p:nvSpPr>
        <p:spPr>
          <a:xfrm>
            <a:off x="57549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9" name="Google Shape;569;p25"/>
          <p:cNvSpPr/>
          <p:nvPr/>
        </p:nvSpPr>
        <p:spPr>
          <a:xfrm>
            <a:off x="33650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0" name="Google Shape;570;p25"/>
          <p:cNvSpPr/>
          <p:nvPr/>
        </p:nvSpPr>
        <p:spPr>
          <a:xfrm>
            <a:off x="39677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1" name="Google Shape;571;p25"/>
          <p:cNvSpPr/>
          <p:nvPr/>
        </p:nvSpPr>
        <p:spPr>
          <a:xfrm>
            <a:off x="45703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2" name="Google Shape;572;p25"/>
          <p:cNvSpPr/>
          <p:nvPr/>
        </p:nvSpPr>
        <p:spPr>
          <a:xfrm>
            <a:off x="51730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3" name="Google Shape;573;p25"/>
          <p:cNvSpPr/>
          <p:nvPr/>
        </p:nvSpPr>
        <p:spPr>
          <a:xfrm>
            <a:off x="57756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grpSp>
        <p:nvGrpSpPr>
          <p:cNvPr id="574" name="Google Shape;574;p25"/>
          <p:cNvGrpSpPr/>
          <p:nvPr/>
        </p:nvGrpSpPr>
        <p:grpSpPr>
          <a:xfrm>
            <a:off x="1228621" y="7357843"/>
            <a:ext cx="800410" cy="800410"/>
            <a:chOff x="1923959" y="3509316"/>
            <a:chExt cx="299835" cy="299835"/>
          </a:xfrm>
        </p:grpSpPr>
        <p:sp>
          <p:nvSpPr>
            <p:cNvPr id="575" name="Google Shape;575;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6" name="Google Shape;576;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7" name="Google Shape;577;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8" name="Google Shape;578;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9" name="Google Shape;579;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0" name="Google Shape;580;p25"/>
          <p:cNvGrpSpPr/>
          <p:nvPr/>
        </p:nvGrpSpPr>
        <p:grpSpPr>
          <a:xfrm>
            <a:off x="2273858" y="7357843"/>
            <a:ext cx="800410" cy="800410"/>
            <a:chOff x="1923959" y="3509316"/>
            <a:chExt cx="299835" cy="299835"/>
          </a:xfrm>
        </p:grpSpPr>
        <p:sp>
          <p:nvSpPr>
            <p:cNvPr id="581" name="Google Shape;581;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2" name="Google Shape;582;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3" name="Google Shape;583;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4" name="Google Shape;584;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5" name="Google Shape;585;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6" name="Google Shape;586;p25"/>
          <p:cNvGrpSpPr/>
          <p:nvPr/>
        </p:nvGrpSpPr>
        <p:grpSpPr>
          <a:xfrm>
            <a:off x="3319096" y="7357843"/>
            <a:ext cx="800410" cy="800410"/>
            <a:chOff x="1923959" y="3509316"/>
            <a:chExt cx="299835" cy="299835"/>
          </a:xfrm>
        </p:grpSpPr>
        <p:sp>
          <p:nvSpPr>
            <p:cNvPr id="587" name="Google Shape;587;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8" name="Google Shape;588;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9" name="Google Shape;589;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0" name="Google Shape;590;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1" name="Google Shape;591;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92" name="Google Shape;592;p25"/>
          <p:cNvGrpSpPr/>
          <p:nvPr/>
        </p:nvGrpSpPr>
        <p:grpSpPr>
          <a:xfrm>
            <a:off x="4364333" y="7357843"/>
            <a:ext cx="800410" cy="800410"/>
            <a:chOff x="1923959" y="3509316"/>
            <a:chExt cx="299835" cy="299835"/>
          </a:xfrm>
        </p:grpSpPr>
        <p:sp>
          <p:nvSpPr>
            <p:cNvPr id="593" name="Google Shape;593;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4" name="Google Shape;594;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5" name="Google Shape;595;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6" name="Google Shape;596;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7" name="Google Shape;597;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98" name="Google Shape;598;p25"/>
          <p:cNvGrpSpPr/>
          <p:nvPr/>
        </p:nvGrpSpPr>
        <p:grpSpPr>
          <a:xfrm>
            <a:off x="5409571" y="7357843"/>
            <a:ext cx="800410" cy="800410"/>
            <a:chOff x="1923959" y="3509316"/>
            <a:chExt cx="299835" cy="299835"/>
          </a:xfrm>
        </p:grpSpPr>
        <p:sp>
          <p:nvSpPr>
            <p:cNvPr id="599" name="Google Shape;599;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0" name="Google Shape;600;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1" name="Google Shape;601;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2" name="Google Shape;602;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3" name="Google Shape;603;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04" name="Google Shape;604;p25"/>
          <p:cNvGrpSpPr/>
          <p:nvPr/>
        </p:nvGrpSpPr>
        <p:grpSpPr>
          <a:xfrm>
            <a:off x="1228621" y="8252118"/>
            <a:ext cx="800410" cy="800410"/>
            <a:chOff x="1923959" y="3509316"/>
            <a:chExt cx="299835" cy="299835"/>
          </a:xfrm>
        </p:grpSpPr>
        <p:sp>
          <p:nvSpPr>
            <p:cNvPr id="605" name="Google Shape;605;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6" name="Google Shape;606;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7" name="Google Shape;607;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8" name="Google Shape;608;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9" name="Google Shape;609;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10" name="Google Shape;610;p25"/>
          <p:cNvGrpSpPr/>
          <p:nvPr/>
        </p:nvGrpSpPr>
        <p:grpSpPr>
          <a:xfrm>
            <a:off x="2273858" y="8252118"/>
            <a:ext cx="800410" cy="800410"/>
            <a:chOff x="1923959" y="3509316"/>
            <a:chExt cx="299835" cy="299835"/>
          </a:xfrm>
        </p:grpSpPr>
        <p:sp>
          <p:nvSpPr>
            <p:cNvPr id="611" name="Google Shape;611;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2" name="Google Shape;612;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3" name="Google Shape;613;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4" name="Google Shape;614;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5" name="Google Shape;615;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16" name="Google Shape;616;p25"/>
          <p:cNvGrpSpPr/>
          <p:nvPr/>
        </p:nvGrpSpPr>
        <p:grpSpPr>
          <a:xfrm>
            <a:off x="3319096" y="8252118"/>
            <a:ext cx="800410" cy="800410"/>
            <a:chOff x="1923959" y="3509316"/>
            <a:chExt cx="299835" cy="299835"/>
          </a:xfrm>
        </p:grpSpPr>
        <p:sp>
          <p:nvSpPr>
            <p:cNvPr id="617" name="Google Shape;617;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8" name="Google Shape;618;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9" name="Google Shape;619;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0" name="Google Shape;620;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1" name="Google Shape;621;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22" name="Google Shape;622;p25"/>
          <p:cNvGrpSpPr/>
          <p:nvPr/>
        </p:nvGrpSpPr>
        <p:grpSpPr>
          <a:xfrm>
            <a:off x="4364333" y="8252118"/>
            <a:ext cx="800410" cy="800410"/>
            <a:chOff x="1923959" y="3509316"/>
            <a:chExt cx="299835" cy="299835"/>
          </a:xfrm>
        </p:grpSpPr>
        <p:sp>
          <p:nvSpPr>
            <p:cNvPr id="623" name="Google Shape;623;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4" name="Google Shape;624;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5" name="Google Shape;625;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6" name="Google Shape;626;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7" name="Google Shape;627;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28" name="Google Shape;628;p25"/>
          <p:cNvGrpSpPr/>
          <p:nvPr/>
        </p:nvGrpSpPr>
        <p:grpSpPr>
          <a:xfrm>
            <a:off x="5409571" y="8252118"/>
            <a:ext cx="800410" cy="800410"/>
            <a:chOff x="1923959" y="3509316"/>
            <a:chExt cx="299835" cy="299835"/>
          </a:xfrm>
        </p:grpSpPr>
        <p:sp>
          <p:nvSpPr>
            <p:cNvPr id="629" name="Google Shape;629;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0" name="Google Shape;630;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1" name="Google Shape;631;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2" name="Google Shape;632;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3" name="Google Shape;633;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634" name="Google Shape;634;p25"/>
          <p:cNvSpPr/>
          <p:nvPr/>
        </p:nvSpPr>
        <p:spPr>
          <a:xfrm>
            <a:off x="953746" y="2642050"/>
            <a:ext cx="1913100" cy="3762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5" name="Google Shape;635;p25"/>
          <p:cNvSpPr/>
          <p:nvPr/>
        </p:nvSpPr>
        <p:spPr>
          <a:xfrm>
            <a:off x="953746" y="3189044"/>
            <a:ext cx="1913100" cy="376200"/>
          </a:xfrm>
          <a:prstGeom prst="chevron">
            <a:avLst>
              <a:gd fmla="val 50000" name="adj"/>
            </a:avLst>
          </a:pr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36" name="Google Shape;636;p25"/>
          <p:cNvSpPr/>
          <p:nvPr/>
        </p:nvSpPr>
        <p:spPr>
          <a:xfrm>
            <a:off x="953746" y="3800650"/>
            <a:ext cx="1913100" cy="376200"/>
          </a:xfrm>
          <a:prstGeom prst="chevron">
            <a:avLst>
              <a:gd fmla="val 50000" name="adj"/>
            </a:avLst>
          </a:pr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7" name="Google Shape;637;p25"/>
          <p:cNvSpPr/>
          <p:nvPr/>
        </p:nvSpPr>
        <p:spPr>
          <a:xfrm>
            <a:off x="953746" y="4347644"/>
            <a:ext cx="1913100" cy="376200"/>
          </a:xfrm>
          <a:prstGeom prst="chevron">
            <a:avLst>
              <a:gd fmla="val 50000" name="adj"/>
            </a:avLst>
          </a:pr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8" name="Google Shape;638;p25"/>
          <p:cNvSpPr/>
          <p:nvPr/>
        </p:nvSpPr>
        <p:spPr>
          <a:xfrm>
            <a:off x="953735" y="4959251"/>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39" name="Google Shape;639;p25"/>
          <p:cNvSpPr/>
          <p:nvPr/>
        </p:nvSpPr>
        <p:spPr>
          <a:xfrm>
            <a:off x="953735" y="5570803"/>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40" name="Google Shape;640;p25"/>
          <p:cNvSpPr/>
          <p:nvPr/>
        </p:nvSpPr>
        <p:spPr>
          <a:xfrm>
            <a:off x="953735" y="6182356"/>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41" name="Google Shape;641;p25"/>
          <p:cNvSpPr txBox="1"/>
          <p:nvPr/>
        </p:nvSpPr>
        <p:spPr>
          <a:xfrm>
            <a:off x="565350" y="1151850"/>
            <a:ext cx="6199800" cy="12960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1900">
                <a:solidFill>
                  <a:srgbClr val="353535"/>
                </a:solidFill>
                <a:latin typeface="Poppins"/>
                <a:ea typeface="Poppins"/>
                <a:cs typeface="Poppins"/>
                <a:sym typeface="Poppins"/>
              </a:rPr>
              <a:t>You can copy and paste the stickers below to note important text in your workbook. This is </a:t>
            </a:r>
            <a:r>
              <a:rPr lang="en" sz="1900">
                <a:solidFill>
                  <a:srgbClr val="353535"/>
                </a:solidFill>
                <a:latin typeface="Poppins"/>
                <a:ea typeface="Poppins"/>
                <a:cs typeface="Poppins"/>
                <a:sym typeface="Poppins"/>
              </a:rPr>
              <a:t>optional</a:t>
            </a:r>
            <a:r>
              <a:rPr lang="en" sz="1900">
                <a:solidFill>
                  <a:srgbClr val="353535"/>
                </a:solidFill>
                <a:latin typeface="Poppins"/>
                <a:ea typeface="Poppins"/>
                <a:cs typeface="Poppins"/>
                <a:sym typeface="Poppins"/>
              </a:rPr>
              <a:t>. </a:t>
            </a:r>
            <a:r>
              <a:rPr b="1" lang="en" sz="1900">
                <a:solidFill>
                  <a:srgbClr val="353535"/>
                </a:solidFill>
                <a:latin typeface="Poppins"/>
                <a:ea typeface="Poppins"/>
                <a:cs typeface="Poppins"/>
                <a:sym typeface="Poppins"/>
              </a:rPr>
              <a:t> </a:t>
            </a:r>
            <a:endParaRPr/>
          </a:p>
        </p:txBody>
      </p:sp>
      <p:sp>
        <p:nvSpPr>
          <p:cNvPr id="642" name="Google Shape;642;p2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3" name="Google Shape;643;p2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4" name="Google Shape;644;p2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5" name="Google Shape;645;p2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6" name="Google Shape;646;p2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7" name="Google Shape;647;p2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8" name="Google Shape;648;p2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9" name="Google Shape;649;p2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0" name="Google Shape;650;p2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1" name="Google Shape;651;p2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2" name="Google Shape;652;p2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3" name="Google Shape;653;p2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0" name="Shape 1840"/>
        <p:cNvGrpSpPr/>
        <p:nvPr/>
      </p:nvGrpSpPr>
      <p:grpSpPr>
        <a:xfrm>
          <a:off x="0" y="0"/>
          <a:ext cx="0" cy="0"/>
          <a:chOff x="0" y="0"/>
          <a:chExt cx="0" cy="0"/>
        </a:xfrm>
      </p:grpSpPr>
      <p:sp>
        <p:nvSpPr>
          <p:cNvPr id="1841" name="Google Shape;1841;p79"/>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6.8.2 - </a:t>
            </a:r>
            <a:r>
              <a:rPr lang="en" sz="3600"/>
              <a:t>Modeling Resilience Across Learning Environments</a:t>
            </a:r>
            <a:endParaRPr sz="3600"/>
          </a:p>
        </p:txBody>
      </p:sp>
      <p:sp>
        <p:nvSpPr>
          <p:cNvPr id="1842" name="Google Shape;1842;p79"/>
          <p:cNvSpPr txBox="1"/>
          <p:nvPr>
            <p:ph idx="1" type="body"/>
          </p:nvPr>
        </p:nvSpPr>
        <p:spPr>
          <a:xfrm>
            <a:off x="374550" y="1614900"/>
            <a:ext cx="6514500" cy="37257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1600"/>
              <a:t>ESTABLISH: Reflection for Action</a:t>
            </a:r>
            <a:endParaRPr b="1" sz="1600"/>
          </a:p>
          <a:p>
            <a:pPr indent="0" lvl="0" marL="0" rtl="0" algn="l">
              <a:lnSpc>
                <a:spcPct val="130000"/>
              </a:lnSpc>
              <a:spcBef>
                <a:spcPts val="0"/>
              </a:spcBef>
              <a:spcAft>
                <a:spcPts val="0"/>
              </a:spcAft>
              <a:buNone/>
            </a:pPr>
            <a:r>
              <a:t/>
            </a:r>
            <a:endParaRPr b="1" sz="700"/>
          </a:p>
          <a:p>
            <a:pPr indent="0" lvl="0" marL="0" rtl="0" algn="l">
              <a:lnSpc>
                <a:spcPct val="90000"/>
              </a:lnSpc>
              <a:spcBef>
                <a:spcPts val="0"/>
              </a:spcBef>
              <a:spcAft>
                <a:spcPts val="0"/>
              </a:spcAft>
              <a:buNone/>
            </a:pPr>
            <a:r>
              <a:rPr i="1" lang="en" sz="1600">
                <a:solidFill>
                  <a:schemeClr val="hlink"/>
                </a:solidFill>
              </a:rPr>
              <a:t>INSTRUCTIONS:</a:t>
            </a:r>
            <a:endParaRPr i="1"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Let’s focus on three protective factors that build educator resilience. For each protective factor, use the table to describe what you do (or could be doing) to support your own well-being. </a:t>
            </a:r>
            <a:endParaRPr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Note how you can model a well-being practice for your students that, in turn, teaches them social emotional skills or knowledge. Remember to consider how you can model for students when teaching across learning environments. </a:t>
            </a:r>
            <a:endParaRPr sz="1600">
              <a:solidFill>
                <a:schemeClr val="hlink"/>
              </a:solidFill>
            </a:endParaRPr>
          </a:p>
        </p:txBody>
      </p:sp>
      <p:sp>
        <p:nvSpPr>
          <p:cNvPr id="1843" name="Google Shape;1843;p7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44" name="Google Shape;1844;p7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45" name="Google Shape;1845;p7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46" name="Google Shape;1846;p7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47" name="Google Shape;1847;p7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48" name="Google Shape;1848;p7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49" name="Google Shape;1849;p7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0" name="Google Shape;1850;p7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1" name="Google Shape;1851;p7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2" name="Google Shape;1852;p7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3" name="Google Shape;1853;p7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4" name="Google Shape;1854;p7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855" name="Google Shape;1855;p79"/>
          <p:cNvGraphicFramePr/>
          <p:nvPr/>
        </p:nvGraphicFramePr>
        <p:xfrm>
          <a:off x="260100" y="4945150"/>
          <a:ext cx="3000000" cy="3000000"/>
        </p:xfrm>
        <a:graphic>
          <a:graphicData uri="http://schemas.openxmlformats.org/drawingml/2006/table">
            <a:tbl>
              <a:tblPr>
                <a:noFill/>
                <a:tableStyleId>{F60045E7-4C93-4C04-B42A-4A521509F03D}</a:tableStyleId>
              </a:tblPr>
              <a:tblGrid>
                <a:gridCol w="2209650"/>
                <a:gridCol w="2209650"/>
                <a:gridCol w="2209650"/>
              </a:tblGrid>
              <a:tr h="1566025">
                <a:tc>
                  <a:txBody>
                    <a:bodyPr/>
                    <a:lstStyle/>
                    <a:p>
                      <a:pPr indent="0" lvl="0" marL="0" rtl="0" algn="ctr">
                        <a:spcBef>
                          <a:spcPts val="0"/>
                        </a:spcBef>
                        <a:spcAft>
                          <a:spcPts val="0"/>
                        </a:spcAft>
                        <a:buNone/>
                      </a:pPr>
                      <a:r>
                        <a:rPr b="1" lang="en" sz="1500">
                          <a:latin typeface="Poppins"/>
                          <a:ea typeface="Poppins"/>
                          <a:cs typeface="Poppins"/>
                          <a:sym typeface="Poppins"/>
                        </a:rPr>
                        <a:t>Protective Factor for Educator Resilience </a:t>
                      </a:r>
                      <a:endParaRPr b="1"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500">
                          <a:latin typeface="Poppins"/>
                          <a:ea typeface="Poppins"/>
                          <a:cs typeface="Poppins"/>
                          <a:sym typeface="Poppins"/>
                        </a:rPr>
                        <a:t>What do you or can you do for yourself in this area that supports your well-being? </a:t>
                      </a:r>
                      <a:endParaRPr b="1"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500">
                          <a:latin typeface="Poppins"/>
                          <a:ea typeface="Poppins"/>
                          <a:cs typeface="Poppins"/>
                          <a:sym typeface="Poppins"/>
                        </a:rPr>
                        <a:t>How can you model this approach to well-being for your students across learning environments?</a:t>
                      </a:r>
                      <a:endParaRPr b="1"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r>
              <a:tr h="1088275">
                <a:tc>
                  <a:txBody>
                    <a:bodyPr/>
                    <a:lstStyle/>
                    <a:p>
                      <a:pPr indent="0" lvl="0" marL="0" rtl="0" algn="ctr">
                        <a:spcBef>
                          <a:spcPts val="0"/>
                        </a:spcBef>
                        <a:spcAft>
                          <a:spcPts val="0"/>
                        </a:spcAft>
                        <a:buNone/>
                      </a:pPr>
                      <a:r>
                        <a:rPr b="1" lang="en" sz="1500">
                          <a:latin typeface="Poppins"/>
                          <a:ea typeface="Poppins"/>
                          <a:cs typeface="Poppins"/>
                          <a:sym typeface="Poppins"/>
                        </a:rPr>
                        <a:t>Social support</a:t>
                      </a:r>
                      <a:endParaRPr sz="1500">
                        <a:latin typeface="Poppins"/>
                        <a:ea typeface="Poppins"/>
                        <a:cs typeface="Poppins"/>
                        <a:sym typeface="Poppins"/>
                      </a:endParaRPr>
                    </a:p>
                  </a:txBody>
                  <a:tcPr marT="63500" marB="63500" marR="63500" marL="63500" anchor="ctr">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r h="1088275">
                <a:tc>
                  <a:txBody>
                    <a:bodyPr/>
                    <a:lstStyle/>
                    <a:p>
                      <a:pPr indent="0" lvl="0" marL="0" rtl="0" algn="ctr">
                        <a:spcBef>
                          <a:spcPts val="0"/>
                        </a:spcBef>
                        <a:spcAft>
                          <a:spcPts val="0"/>
                        </a:spcAft>
                        <a:buNone/>
                      </a:pPr>
                      <a:r>
                        <a:rPr b="1" lang="en" sz="1500">
                          <a:latin typeface="Poppins"/>
                          <a:ea typeface="Poppins"/>
                          <a:cs typeface="Poppins"/>
                          <a:sym typeface="Poppins"/>
                        </a:rPr>
                        <a:t>Positive thinking</a:t>
                      </a:r>
                      <a:r>
                        <a:rPr lang="en" sz="1500">
                          <a:latin typeface="Poppins"/>
                          <a:ea typeface="Poppins"/>
                          <a:cs typeface="Poppins"/>
                          <a:sym typeface="Poppins"/>
                        </a:rPr>
                        <a:t>  </a:t>
                      </a:r>
                      <a:endParaRPr sz="1500">
                        <a:latin typeface="Poppins"/>
                        <a:ea typeface="Poppins"/>
                        <a:cs typeface="Poppins"/>
                        <a:sym typeface="Poppins"/>
                      </a:endParaRPr>
                    </a:p>
                  </a:txBody>
                  <a:tcPr marT="63500" marB="63500" marR="63500" marL="63500" anchor="ctr">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r h="1088275">
                <a:tc>
                  <a:txBody>
                    <a:bodyPr/>
                    <a:lstStyle/>
                    <a:p>
                      <a:pPr indent="0" lvl="0" marL="0" rtl="0" algn="ctr">
                        <a:spcBef>
                          <a:spcPts val="0"/>
                        </a:spcBef>
                        <a:spcAft>
                          <a:spcPts val="0"/>
                        </a:spcAft>
                        <a:buNone/>
                      </a:pPr>
                      <a:r>
                        <a:rPr b="1" lang="en" sz="1500">
                          <a:latin typeface="Poppins"/>
                          <a:ea typeface="Poppins"/>
                          <a:cs typeface="Poppins"/>
                          <a:sym typeface="Poppins"/>
                        </a:rPr>
                        <a:t>Adaptability to change </a:t>
                      </a:r>
                      <a:r>
                        <a:rPr lang="en" sz="1500">
                          <a:latin typeface="Poppins"/>
                          <a:ea typeface="Poppins"/>
                          <a:cs typeface="Poppins"/>
                          <a:sym typeface="Poppins"/>
                        </a:rPr>
                        <a:t> </a:t>
                      </a:r>
                      <a:endParaRPr sz="1500">
                        <a:latin typeface="Poppins"/>
                        <a:ea typeface="Poppins"/>
                        <a:cs typeface="Poppins"/>
                        <a:sym typeface="Poppins"/>
                      </a:endParaRPr>
                    </a:p>
                  </a:txBody>
                  <a:tcPr marT="63500" marB="63500" marR="63500" marL="63500" anchor="ctr">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9" name="Shape 1859"/>
        <p:cNvGrpSpPr/>
        <p:nvPr/>
      </p:nvGrpSpPr>
      <p:grpSpPr>
        <a:xfrm>
          <a:off x="0" y="0"/>
          <a:ext cx="0" cy="0"/>
          <a:chOff x="0" y="0"/>
          <a:chExt cx="0" cy="0"/>
        </a:xfrm>
      </p:grpSpPr>
      <p:sp>
        <p:nvSpPr>
          <p:cNvPr id="1860" name="Google Shape;1860;p80"/>
          <p:cNvSpPr txBox="1"/>
          <p:nvPr>
            <p:ph type="title"/>
          </p:nvPr>
        </p:nvSpPr>
        <p:spPr>
          <a:xfrm>
            <a:off x="374550" y="322825"/>
            <a:ext cx="5797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00"/>
              <a:t>Activity 6.8.3 -</a:t>
            </a:r>
            <a:r>
              <a:rPr lang="en" sz="3600"/>
              <a:t> Well-Being</a:t>
            </a:r>
            <a:endParaRPr sz="3600"/>
          </a:p>
          <a:p>
            <a:pPr indent="0" lvl="0" marL="0" rtl="0" algn="l">
              <a:spcBef>
                <a:spcPts val="0"/>
              </a:spcBef>
              <a:spcAft>
                <a:spcPts val="0"/>
              </a:spcAft>
              <a:buSzPts val="990"/>
              <a:buNone/>
            </a:pPr>
            <a:r>
              <a:t/>
            </a:r>
            <a:endParaRPr sz="3600"/>
          </a:p>
          <a:p>
            <a:pPr indent="0" lvl="0" marL="0" rtl="0" algn="l">
              <a:spcBef>
                <a:spcPts val="0"/>
              </a:spcBef>
              <a:spcAft>
                <a:spcPts val="0"/>
              </a:spcAft>
              <a:buSzPts val="990"/>
              <a:buNone/>
            </a:pPr>
            <a:r>
              <a:t/>
            </a:r>
            <a:endParaRPr sz="3600"/>
          </a:p>
        </p:txBody>
      </p:sp>
      <p:sp>
        <p:nvSpPr>
          <p:cNvPr id="1861" name="Google Shape;1861;p80"/>
          <p:cNvSpPr txBox="1"/>
          <p:nvPr>
            <p:ph idx="1" type="body"/>
          </p:nvPr>
        </p:nvSpPr>
        <p:spPr>
          <a:xfrm>
            <a:off x="374550" y="980850"/>
            <a:ext cx="6514500" cy="1302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700">
                <a:solidFill>
                  <a:schemeClr val="hlink"/>
                </a:solidFill>
              </a:rPr>
              <a:t>INSTRUCTIONS:</a:t>
            </a:r>
            <a:endParaRPr i="1"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Well-being is important to integrate into classroom norms - for educators and students alike. Respond to the following prompts regarding well-being.</a:t>
            </a:r>
            <a:endParaRPr sz="1700">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862" name="Google Shape;1862;p80"/>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863" name="Google Shape;1863;p80">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4" name="Google Shape;1864;p80">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5" name="Google Shape;1865;p8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6" name="Google Shape;1866;p8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7" name="Google Shape;1867;p80">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8" name="Google Shape;1868;p80">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9" name="Google Shape;1869;p80">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0" name="Google Shape;1870;p80">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1" name="Google Shape;1871;p80">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2" name="Google Shape;1872;p80">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3" name="Google Shape;1873;p80">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4" name="Google Shape;1874;p80">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875" name="Google Shape;1875;p80"/>
          <p:cNvGraphicFramePr/>
          <p:nvPr/>
        </p:nvGraphicFramePr>
        <p:xfrm>
          <a:off x="305400" y="2360913"/>
          <a:ext cx="3000000" cy="3000000"/>
        </p:xfrm>
        <a:graphic>
          <a:graphicData uri="http://schemas.openxmlformats.org/drawingml/2006/table">
            <a:tbl>
              <a:tblPr>
                <a:noFill/>
                <a:tableStyleId>{DC36E646-BA19-49F3-A631-8C6D100191D4}</a:tableStyleId>
              </a:tblPr>
              <a:tblGrid>
                <a:gridCol w="6766850"/>
              </a:tblGrid>
              <a:tr h="705925">
                <a:tc>
                  <a:txBody>
                    <a:bodyPr/>
                    <a:lstStyle/>
                    <a:p>
                      <a:pPr indent="0" lvl="0" marL="0" rtl="0" algn="l">
                        <a:lnSpc>
                          <a:spcPct val="115000"/>
                        </a:lnSpc>
                        <a:spcBef>
                          <a:spcPts val="0"/>
                        </a:spcBef>
                        <a:spcAft>
                          <a:spcPts val="0"/>
                        </a:spcAft>
                        <a:buNone/>
                      </a:pPr>
                      <a:r>
                        <a:rPr b="1" lang="en" sz="1600">
                          <a:solidFill>
                            <a:schemeClr val="hlink"/>
                          </a:solidFill>
                          <a:latin typeface="Poppins"/>
                          <a:ea typeface="Poppins"/>
                          <a:cs typeface="Poppins"/>
                          <a:sym typeface="Poppins"/>
                        </a:rPr>
                        <a:t>What are some well-being routines you have used in the classroom? </a:t>
                      </a:r>
                      <a:endParaRPr b="1"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solidFill>
                      <a:schemeClr val="accent4"/>
                    </a:solidFill>
                  </a:tcPr>
                </a:tc>
              </a:tr>
              <a:tr h="1050400">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tcPr>
                </a:tc>
              </a:tr>
              <a:tr h="421650">
                <a:tc>
                  <a:txBody>
                    <a:bodyPr/>
                    <a:lstStyle/>
                    <a:p>
                      <a:pPr indent="0" lvl="0" marL="0" rtl="0" algn="l">
                        <a:lnSpc>
                          <a:spcPct val="115000"/>
                        </a:lnSpc>
                        <a:spcBef>
                          <a:spcPts val="0"/>
                        </a:spcBef>
                        <a:spcAft>
                          <a:spcPts val="0"/>
                        </a:spcAft>
                        <a:buNone/>
                      </a:pPr>
                      <a:r>
                        <a:rPr b="1" lang="en" sz="1600">
                          <a:solidFill>
                            <a:schemeClr val="hlink"/>
                          </a:solidFill>
                          <a:latin typeface="Poppins"/>
                          <a:ea typeface="Poppins"/>
                          <a:cs typeface="Poppins"/>
                          <a:sym typeface="Poppins"/>
                        </a:rPr>
                        <a:t>What benefits have you noticed from well-being practices?</a:t>
                      </a:r>
                      <a:endParaRPr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solidFill>
                      <a:schemeClr val="accent4"/>
                    </a:solidFill>
                  </a:tcPr>
                </a:tc>
              </a:tr>
              <a:tr h="1050400">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tcPr>
                </a:tc>
              </a:tr>
              <a:tr h="183225">
                <a:tc>
                  <a:txBody>
                    <a:bodyPr/>
                    <a:lstStyle/>
                    <a:p>
                      <a:pPr indent="0" lvl="0" marL="0" rtl="0" algn="l">
                        <a:lnSpc>
                          <a:spcPct val="115000"/>
                        </a:lnSpc>
                        <a:spcBef>
                          <a:spcPts val="0"/>
                        </a:spcBef>
                        <a:spcAft>
                          <a:spcPts val="0"/>
                        </a:spcAft>
                        <a:buNone/>
                      </a:pPr>
                      <a:r>
                        <a:rPr b="1" lang="en" sz="1600">
                          <a:solidFill>
                            <a:schemeClr val="hlink"/>
                          </a:solidFill>
                          <a:latin typeface="Poppins"/>
                          <a:ea typeface="Poppins"/>
                          <a:cs typeface="Poppins"/>
                          <a:sym typeface="Poppins"/>
                        </a:rPr>
                        <a:t>How have you modeled well-being for your students? How have you modeled well-being across learning environments?</a:t>
                      </a:r>
                      <a:endParaRPr b="1"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solidFill>
                      <a:schemeClr val="accent4"/>
                    </a:solidFill>
                  </a:tcPr>
                </a:tc>
              </a:tr>
              <a:tr h="1050400">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tcPr>
                </a:tc>
              </a:tr>
              <a:tr h="705925">
                <a:tc>
                  <a:txBody>
                    <a:bodyPr/>
                    <a:lstStyle/>
                    <a:p>
                      <a:pPr indent="0" lvl="0" marL="0" rtl="0" algn="l">
                        <a:lnSpc>
                          <a:spcPct val="115000"/>
                        </a:lnSpc>
                        <a:spcBef>
                          <a:spcPts val="0"/>
                        </a:spcBef>
                        <a:spcAft>
                          <a:spcPts val="0"/>
                        </a:spcAft>
                        <a:buNone/>
                      </a:pPr>
                      <a:r>
                        <a:rPr b="1" lang="en" sz="1600">
                          <a:solidFill>
                            <a:schemeClr val="hlink"/>
                          </a:solidFill>
                          <a:latin typeface="Poppins"/>
                          <a:ea typeface="Poppins"/>
                          <a:cs typeface="Poppins"/>
                          <a:sym typeface="Poppins"/>
                        </a:rPr>
                        <a:t>What is a well-being practice you’d suggest to colleagues that can be incorporated across learning environments?</a:t>
                      </a:r>
                      <a:endParaRPr b="1"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solidFill>
                      <a:schemeClr val="accent4"/>
                    </a:solidFill>
                  </a:tcPr>
                </a:tc>
              </a:tr>
              <a:tr h="895600">
                <a:tc>
                  <a:txBody>
                    <a:bodyPr/>
                    <a:lstStyle/>
                    <a:p>
                      <a:pPr indent="0" lvl="0" marL="0" rtl="0" algn="l">
                        <a:lnSpc>
                          <a:spcPct val="115000"/>
                        </a:lnSpc>
                        <a:spcBef>
                          <a:spcPts val="0"/>
                        </a:spcBef>
                        <a:spcAft>
                          <a:spcPts val="0"/>
                        </a:spcAft>
                        <a:buNone/>
                      </a:pPr>
                      <a:r>
                        <a:t/>
                      </a:r>
                      <a:endParaRPr sz="16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chemeClr val="hlink"/>
                        </a:solidFill>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9" name="Shape 1879"/>
        <p:cNvGrpSpPr/>
        <p:nvPr/>
      </p:nvGrpSpPr>
      <p:grpSpPr>
        <a:xfrm>
          <a:off x="0" y="0"/>
          <a:ext cx="0" cy="0"/>
          <a:chOff x="0" y="0"/>
          <a:chExt cx="0" cy="0"/>
        </a:xfrm>
      </p:grpSpPr>
      <p:sp>
        <p:nvSpPr>
          <p:cNvPr id="1880" name="Google Shape;1880;p81"/>
          <p:cNvSpPr txBox="1"/>
          <p:nvPr>
            <p:ph idx="1" type="body"/>
          </p:nvPr>
        </p:nvSpPr>
        <p:spPr>
          <a:xfrm>
            <a:off x="287975" y="980625"/>
            <a:ext cx="6705600" cy="860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hlink"/>
              </a:buClr>
              <a:buSzPts val="1100"/>
              <a:buFont typeface="Arial"/>
              <a:buNone/>
            </a:pPr>
            <a:r>
              <a:rPr b="1" lang="en" sz="1400">
                <a:solidFill>
                  <a:srgbClr val="333333"/>
                </a:solidFill>
              </a:rPr>
              <a:t>About the TALE Academy</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lang="en" sz="1400">
                <a:solidFill>
                  <a:srgbClr val="333333"/>
                </a:solidFill>
              </a:rPr>
              <a:t>The TALE Academy is a series of virtual learning experiences available to all New York State educators and offers a rich array of resources on topics related to teaching across learning environments (TALE). The TALE Academy is built upon the work New York State educators carried out during emergency remote teaching (ERT) throughout the COVID-19 pandemic and extends it toward the future. TALE invites educators to think beyond online learning to consider a broader perspective on teaching and learning that encompasses teaching across multiple environments (in-person, remote, and hybrid). </a:t>
            </a:r>
            <a:endParaRPr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t/>
            </a:r>
            <a:endParaRPr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rPr b="1" lang="en" sz="1400">
                <a:solidFill>
                  <a:srgbClr val="333333"/>
                </a:solidFill>
              </a:rPr>
              <a:t>About Teaching in Remote/Hybrid Learning Environments </a:t>
            </a:r>
            <a:endParaRPr b="1"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rPr lang="en" sz="1400">
                <a:solidFill>
                  <a:srgbClr val="333333"/>
                </a:solidFill>
              </a:rPr>
              <a:t>The TALE Academy is a part of a broader New York State Education Department (NYSED) initiative known as Teaching in Remote/Hybrid Learning Environments (TRLE). In July 2020, NYSED was </a:t>
            </a:r>
            <a:r>
              <a:rPr lang="en" sz="1400" u="sng">
                <a:solidFill>
                  <a:srgbClr val="333333"/>
                </a:solidFill>
                <a:hlinkClick r:id="rId3">
                  <a:extLst>
                    <a:ext uri="{A12FA001-AC4F-418D-AE19-62706E023703}">
                      <ahyp:hlinkClr val="tx"/>
                    </a:ext>
                  </a:extLst>
                </a:hlinkClick>
              </a:rPr>
              <a:t>awarded funding</a:t>
            </a:r>
            <a:r>
              <a:rPr lang="en" sz="1400">
                <a:solidFill>
                  <a:srgbClr val="333333"/>
                </a:solidFill>
              </a:rPr>
              <a:t> through the United States Department of Education’s </a:t>
            </a:r>
            <a:r>
              <a:rPr lang="en" sz="1400" u="sng">
                <a:solidFill>
                  <a:srgbClr val="333333"/>
                </a:solidFill>
                <a:hlinkClick r:id="rId4">
                  <a:extLst>
                    <a:ext uri="{A12FA001-AC4F-418D-AE19-62706E023703}">
                      <ahyp:hlinkClr val="tx"/>
                    </a:ext>
                  </a:extLst>
                </a:hlinkClick>
              </a:rPr>
              <a:t>Education Stabilization Fund-Rethink K-12 Education Models Grant</a:t>
            </a:r>
            <a:r>
              <a:rPr lang="en" sz="1400">
                <a:solidFill>
                  <a:srgbClr val="333333"/>
                </a:solidFill>
              </a:rPr>
              <a:t> to implement TRLE – a three-year project to build the capacity of teachers and educational leaders to effectively implement remote/hybrid learning for all students. To learn more, visit NYSED’s TRLE website: </a:t>
            </a:r>
            <a:r>
              <a:rPr lang="en" sz="1400" u="sng">
                <a:solidFill>
                  <a:srgbClr val="333333"/>
                </a:solidFill>
                <a:hlinkClick r:id="rId5">
                  <a:extLst>
                    <a:ext uri="{A12FA001-AC4F-418D-AE19-62706E023703}">
                      <ahyp:hlinkClr val="tx"/>
                    </a:ext>
                  </a:extLst>
                </a:hlinkClick>
              </a:rPr>
              <a:t>http://www.nysed.gov/trle</a:t>
            </a:r>
            <a:r>
              <a:rPr lang="en" sz="1400">
                <a:solidFill>
                  <a:srgbClr val="333333"/>
                </a:solidFill>
              </a:rPr>
              <a:t>. </a:t>
            </a:r>
            <a:endParaRPr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b="1" lang="en" sz="1400">
                <a:solidFill>
                  <a:srgbClr val="333333"/>
                </a:solidFill>
              </a:rPr>
              <a:t>The content of the TALE Academy was produced in whole or in part with funds from Contract C014452 and does not necessarily reflect the position or policy of the New York State Education Department (NYSED), nor does mention of trade names, commercial products, or organizations imply endorsement by NYSED. In addition, NYSED, its employees, officers, and agencies make no representations as to the accuracy, completeness, currency, or suitability of the content herein and disclaim any express or implied warranty as to the same.</a:t>
            </a:r>
            <a:endParaRPr b="1" sz="1400">
              <a:solidFill>
                <a:srgbClr val="333333"/>
              </a:solidFill>
            </a:endParaRPr>
          </a:p>
          <a:p>
            <a:pPr indent="0" lvl="0" marL="0" rtl="0" algn="l">
              <a:lnSpc>
                <a:spcPct val="120000"/>
              </a:lnSpc>
              <a:spcBef>
                <a:spcPts val="800"/>
              </a:spcBef>
              <a:spcAft>
                <a:spcPts val="0"/>
              </a:spcAft>
              <a:buSzPts val="852"/>
              <a:buNone/>
            </a:pPr>
            <a:r>
              <a:t/>
            </a:r>
            <a:endParaRPr sz="1500"/>
          </a:p>
        </p:txBody>
      </p:sp>
      <p:sp>
        <p:nvSpPr>
          <p:cNvPr id="1881" name="Google Shape;1881;p81">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2" name="Google Shape;1882;p81">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3" name="Google Shape;1883;p8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4" name="Google Shape;1884;p8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5" name="Google Shape;1885;p81">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6" name="Google Shape;1886;p81">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7" name="Google Shape;1887;p81">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8" name="Google Shape;1888;p81">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9" name="Google Shape;1889;p81">
            <a:hlinkClick/>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0" name="Google Shape;1890;p81">
            <a:hlinkClick/>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891" name="Google Shape;1891;p81"/>
          <p:cNvPicPr preferRelativeResize="0"/>
          <p:nvPr/>
        </p:nvPicPr>
        <p:blipFill rotWithShape="1">
          <a:blip r:embed="rId8">
            <a:alphaModFix/>
          </a:blip>
          <a:srcRect b="19302" l="0" r="0" t="25875"/>
          <a:stretch/>
        </p:blipFill>
        <p:spPr>
          <a:xfrm>
            <a:off x="1794362" y="12"/>
            <a:ext cx="3692826" cy="980624"/>
          </a:xfrm>
          <a:prstGeom prst="rect">
            <a:avLst/>
          </a:prstGeom>
          <a:noFill/>
          <a:ln>
            <a:noFill/>
          </a:ln>
        </p:spPr>
      </p:pic>
      <p:pic>
        <p:nvPicPr>
          <p:cNvPr id="1892" name="Google Shape;1892;p81"/>
          <p:cNvPicPr preferRelativeResize="0"/>
          <p:nvPr/>
        </p:nvPicPr>
        <p:blipFill>
          <a:blip r:embed="rId9">
            <a:alphaModFix/>
          </a:blip>
          <a:stretch>
            <a:fillRect/>
          </a:stretch>
        </p:blipFill>
        <p:spPr>
          <a:xfrm>
            <a:off x="2065150" y="8906750"/>
            <a:ext cx="3151251" cy="799375"/>
          </a:xfrm>
          <a:prstGeom prst="rect">
            <a:avLst/>
          </a:prstGeom>
          <a:noFill/>
          <a:ln>
            <a:noFill/>
          </a:ln>
        </p:spPr>
      </p:pic>
      <p:sp>
        <p:nvSpPr>
          <p:cNvPr id="1893" name="Google Shape;1893;p81"/>
          <p:cNvSpPr txBox="1"/>
          <p:nvPr/>
        </p:nvSpPr>
        <p:spPr>
          <a:xfrm>
            <a:off x="2140775" y="9706125"/>
            <a:ext cx="30000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000">
                <a:solidFill>
                  <a:srgbClr val="333333"/>
                </a:solidFill>
                <a:latin typeface="Poppins"/>
                <a:ea typeface="Poppins"/>
                <a:cs typeface="Poppins"/>
                <a:sym typeface="Poppins"/>
              </a:rPr>
              <a:t>Slide template: </a:t>
            </a:r>
            <a:r>
              <a:rPr lang="en" sz="1000">
                <a:solidFill>
                  <a:srgbClr val="3F3F3F"/>
                </a:solidFill>
                <a:latin typeface="Poppins"/>
                <a:ea typeface="Poppins"/>
                <a:cs typeface="Poppins"/>
                <a:sym typeface="Poppins"/>
              </a:rPr>
              <a:t>slidesmania.com</a:t>
            </a:r>
            <a:endParaRPr sz="1000">
              <a:solidFill>
                <a:srgbClr val="333333"/>
              </a:solidFill>
              <a:latin typeface="Poppins"/>
              <a:ea typeface="Poppins"/>
              <a:cs typeface="Poppins"/>
              <a:sym typeface="Poppins"/>
            </a:endParaRPr>
          </a:p>
        </p:txBody>
      </p:sp>
      <p:sp>
        <p:nvSpPr>
          <p:cNvPr id="1894" name="Google Shape;1894;p81">
            <a:hlinkClick action="ppaction://hlinksldjump" r:id="rId10"/>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5" name="Google Shape;1895;p81">
            <a:hlinkClick action="ppaction://hlinksldjump" r:id="rId11"/>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6" name="Google Shape;1896;p8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7" name="Google Shape;1897;p8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8" name="Google Shape;1898;p81">
            <a:hlinkClick action="ppaction://hlinksldjump" r:id="rId12"/>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9" name="Google Shape;1899;p81">
            <a:hlinkClick action="ppaction://hlinksldjump" r:id="rId13"/>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0" name="Google Shape;1900;p81">
            <a:hlinkClick action="ppaction://hlinksldjump" r:id="rId14"/>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1" name="Google Shape;1901;p81">
            <a:hlinkClick action="ppaction://hlinksldjump" r:id="rId15"/>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2" name="Google Shape;1902;p81">
            <a:hlinkClick action="ppaction://hlinksldjump" r:id="rId16"/>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3" name="Google Shape;1903;p81">
            <a:hlinkClick action="ppaction://hlinksldjump" r:id="rId17"/>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4" name="Google Shape;1904;p81">
            <a:hlinkClick action="ppaction://hlinksldjump" r:id="rId18"/>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5" name="Google Shape;1905;p81">
            <a:hlinkClick action="ppaction://hlinksldjump" r:id="rId19"/>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graphicFrame>
        <p:nvGraphicFramePr>
          <p:cNvPr id="658" name="Google Shape;658;p26"/>
          <p:cNvGraphicFramePr/>
          <p:nvPr/>
        </p:nvGraphicFramePr>
        <p:xfrm>
          <a:off x="347700" y="1037750"/>
          <a:ext cx="3000000" cy="3000000"/>
        </p:xfrm>
        <a:graphic>
          <a:graphicData uri="http://schemas.openxmlformats.org/drawingml/2006/table">
            <a:tbl>
              <a:tblPr>
                <a:noFill/>
                <a:tableStyleId>{DC36E646-BA19-49F3-A631-8C6D100191D4}</a:tableStyleId>
              </a:tblPr>
              <a:tblGrid>
                <a:gridCol w="2398975"/>
                <a:gridCol w="4073225"/>
              </a:tblGrid>
              <a:tr h="779500">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SESSION</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FFFFFF">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CONTENTS</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59" name="Google Shape;659;p26"/>
          <p:cNvSpPr txBox="1"/>
          <p:nvPr>
            <p:ph type="title"/>
          </p:nvPr>
        </p:nvSpPr>
        <p:spPr>
          <a:xfrm>
            <a:off x="347725" y="437125"/>
            <a:ext cx="6514500" cy="5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i="1" lang="en" sz="3700"/>
              <a:t>Table of Contents</a:t>
            </a:r>
            <a:endParaRPr i="1" sz="3700"/>
          </a:p>
        </p:txBody>
      </p:sp>
      <p:sp>
        <p:nvSpPr>
          <p:cNvPr id="660" name="Google Shape;660;p26">
            <a:hlinkClick action="ppaction://hlinksldjump" r:id="rId3"/>
          </p:cNvPr>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08</a:t>
            </a:r>
            <a:endParaRPr/>
          </a:p>
        </p:txBody>
      </p:sp>
      <p:sp>
        <p:nvSpPr>
          <p:cNvPr id="661" name="Google Shape;661;p26">
            <a:hlinkClick action="ppaction://hlinksldjump" r:id="rId4"/>
          </p:cNvPr>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07</a:t>
            </a:r>
            <a:endParaRPr/>
          </a:p>
        </p:txBody>
      </p:sp>
      <p:sp>
        <p:nvSpPr>
          <p:cNvPr id="662" name="Google Shape;662;p26">
            <a:hlinkClick action="ppaction://hlinksldjump" r:id="rId5"/>
          </p:cNvPr>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06</a:t>
            </a:r>
            <a:endParaRPr/>
          </a:p>
        </p:txBody>
      </p:sp>
      <p:sp>
        <p:nvSpPr>
          <p:cNvPr id="663" name="Google Shape;663;p26">
            <a:hlinkClick action="ppaction://hlinksldjump" r:id="rId6"/>
          </p:cNvPr>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05</a:t>
            </a:r>
            <a:endParaRPr/>
          </a:p>
        </p:txBody>
      </p:sp>
      <p:sp>
        <p:nvSpPr>
          <p:cNvPr id="664" name="Google Shape;664;p26">
            <a:hlinkClick action="ppaction://hlinksldjump" r:id="rId7"/>
          </p:cNvPr>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04</a:t>
            </a:r>
            <a:endParaRPr/>
          </a:p>
        </p:txBody>
      </p:sp>
      <p:sp>
        <p:nvSpPr>
          <p:cNvPr id="665" name="Google Shape;665;p26">
            <a:hlinkClick action="ppaction://hlinksldjump" r:id="rId8"/>
          </p:cNvPr>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03</a:t>
            </a:r>
            <a:endParaRPr/>
          </a:p>
        </p:txBody>
      </p:sp>
      <p:sp>
        <p:nvSpPr>
          <p:cNvPr id="666" name="Google Shape;666;p26">
            <a:hlinkClick action="ppaction://hlinksldjump" r:id="rId9"/>
          </p:cNvPr>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02</a:t>
            </a:r>
            <a:endParaRPr/>
          </a:p>
        </p:txBody>
      </p:sp>
      <p:sp>
        <p:nvSpPr>
          <p:cNvPr id="667" name="Google Shape;667;p26">
            <a:hlinkClick action="ppaction://hlinksldjump" r:id="rId10"/>
          </p:cNvPr>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01</a:t>
            </a:r>
            <a:endParaRPr/>
          </a:p>
        </p:txBody>
      </p:sp>
      <p:sp>
        <p:nvSpPr>
          <p:cNvPr id="668" name="Google Shape;668;p26"/>
          <p:cNvSpPr txBox="1"/>
          <p:nvPr>
            <p:ph idx="21" type="body"/>
          </p:nvPr>
        </p:nvSpPr>
        <p:spPr>
          <a:xfrm>
            <a:off x="2746675" y="337576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Social Awareness and Relationship-Building</a:t>
            </a:r>
            <a:endParaRPr sz="1600"/>
          </a:p>
        </p:txBody>
      </p:sp>
      <p:sp>
        <p:nvSpPr>
          <p:cNvPr id="669" name="Google Shape;669;p26"/>
          <p:cNvSpPr txBox="1"/>
          <p:nvPr>
            <p:ph idx="22" type="body"/>
          </p:nvPr>
        </p:nvSpPr>
        <p:spPr>
          <a:xfrm>
            <a:off x="2746675" y="2575590"/>
            <a:ext cx="3930300" cy="78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600"/>
              <a:t>The Portable Practice of SEL</a:t>
            </a:r>
            <a:endParaRPr sz="1600"/>
          </a:p>
        </p:txBody>
      </p:sp>
      <p:sp>
        <p:nvSpPr>
          <p:cNvPr id="670" name="Google Shape;670;p26"/>
          <p:cNvSpPr txBox="1"/>
          <p:nvPr>
            <p:ph idx="23" type="body"/>
          </p:nvPr>
        </p:nvSpPr>
        <p:spPr>
          <a:xfrm>
            <a:off x="2746675" y="179911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600"/>
              <a:t>Teaching the Whole Learner</a:t>
            </a:r>
            <a:endParaRPr sz="1600"/>
          </a:p>
        </p:txBody>
      </p:sp>
      <p:sp>
        <p:nvSpPr>
          <p:cNvPr id="671" name="Google Shape;671;p26">
            <a:hlinkClick action="ppaction://hlinksldjump" r:id="rId11"/>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2" name="Google Shape;672;p26">
            <a:hlinkClick action="ppaction://hlinksldjump" r:id="rId12"/>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3" name="Google Shape;673;p26">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4" name="Google Shape;674;p26">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5" name="Google Shape;675;p26">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6" name="Google Shape;676;p26">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7" name="Google Shape;677;p26">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8" name="Google Shape;678;p26">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9" name="Google Shape;679;p26">
            <a:hlinkClick/>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0" name="Google Shape;680;p26">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1" name="Google Shape;681;p2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2" name="Google Shape;682;p26">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3" name="Google Shape;683;p2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4" name="Google Shape;684;p2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5" name="Google Shape;685;p26">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6" name="Google Shape;686;p26">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7" name="Google Shape;687;p26">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8" name="Google Shape;688;p26">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9" name="Google Shape;689;p26">
            <a:hlinkClick action="ppaction://hlinksldjump" r:id="rId15"/>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0" name="Google Shape;690;p26">
            <a:hlinkClick action="ppaction://hlinksldjump" r:id="rId16"/>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1" name="Google Shape;691;p26">
            <a:hlinkClick action="ppaction://hlinksldjump" r:id="rId17"/>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2" name="Google Shape;692;p26">
            <a:hlinkClick action="ppaction://hlinksldjump" r:id="rId18"/>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3" name="Google Shape;693;p26">
            <a:hlinkClick action="ppaction://hlinksldjump" r:id="rId19"/>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4" name="Google Shape;694;p26">
            <a:hlinkClick action="ppaction://hlinksldjump" r:id="rId2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5" name="Google Shape;695;p26">
            <a:hlinkClick action="ppaction://hlinksldjump" r:id="rId2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6" name="Google Shape;696;p26">
            <a:hlinkClick action="ppaction://hlinksldjump" r:id="rId22"/>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7" name="Google Shape;697;p26">
            <a:hlinkClick action="ppaction://hlinksldjump" r:id="rId2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8" name="Google Shape;698;p26">
            <a:hlinkClick action="ppaction://hlinksldjump" r:id="rId2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9" name="Google Shape;699;p2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0" name="Google Shape;700;p2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1" name="Google Shape;701;p26">
            <a:hlinkClick action="ppaction://hlinksldjump" r:id="rId2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2" name="Google Shape;702;p26">
            <a:hlinkClick action="ppaction://hlinksldjump" r:id="rId2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3" name="Google Shape;703;p26">
            <a:hlinkClick action="ppaction://hlinksldjump" r:id="rId2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4" name="Google Shape;704;p26">
            <a:hlinkClick action="ppaction://hlinksldjump" r:id="rId2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5" name="Google Shape;705;p26">
            <a:hlinkClick action="ppaction://hlinksldjump" r:id="rId2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6" name="Google Shape;706;p26">
            <a:hlinkClick action="ppaction://hlinksldjump" r:id="rId3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7" name="Google Shape;707;p26">
            <a:hlinkClick action="ppaction://hlinksldjump" r:id="rId3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8" name="Google Shape;708;p26">
            <a:hlinkClick action="ppaction://hlinksldjump" r:id="rId3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9" name="Google Shape;709;p26"/>
          <p:cNvSpPr txBox="1"/>
          <p:nvPr>
            <p:ph idx="21" type="body"/>
          </p:nvPr>
        </p:nvSpPr>
        <p:spPr>
          <a:xfrm>
            <a:off x="2746663" y="417592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Self-Awareness and Self-Direction</a:t>
            </a:r>
            <a:endParaRPr sz="1600"/>
          </a:p>
        </p:txBody>
      </p:sp>
      <p:sp>
        <p:nvSpPr>
          <p:cNvPr id="710" name="Google Shape;710;p26"/>
          <p:cNvSpPr txBox="1"/>
          <p:nvPr>
            <p:ph idx="21" type="body"/>
          </p:nvPr>
        </p:nvSpPr>
        <p:spPr>
          <a:xfrm>
            <a:off x="2746663" y="4923148"/>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Responsible Decision-Making</a:t>
            </a:r>
            <a:endParaRPr sz="1600"/>
          </a:p>
        </p:txBody>
      </p:sp>
      <p:sp>
        <p:nvSpPr>
          <p:cNvPr id="711" name="Google Shape;711;p26"/>
          <p:cNvSpPr txBox="1"/>
          <p:nvPr>
            <p:ph idx="21" type="body"/>
          </p:nvPr>
        </p:nvSpPr>
        <p:spPr>
          <a:xfrm>
            <a:off x="2746663" y="577622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Culturally Responsive and Sustaining SEL</a:t>
            </a:r>
            <a:endParaRPr sz="1600"/>
          </a:p>
        </p:txBody>
      </p:sp>
      <p:sp>
        <p:nvSpPr>
          <p:cNvPr id="712" name="Google Shape;712;p26"/>
          <p:cNvSpPr txBox="1"/>
          <p:nvPr>
            <p:ph idx="21" type="body"/>
          </p:nvPr>
        </p:nvSpPr>
        <p:spPr>
          <a:xfrm>
            <a:off x="2746663" y="655272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Social Emotional Learning and Digital Citizenship</a:t>
            </a:r>
            <a:endParaRPr sz="1600"/>
          </a:p>
        </p:txBody>
      </p:sp>
      <p:sp>
        <p:nvSpPr>
          <p:cNvPr id="713" name="Google Shape;713;p26"/>
          <p:cNvSpPr txBox="1"/>
          <p:nvPr>
            <p:ph idx="21" type="body"/>
          </p:nvPr>
        </p:nvSpPr>
        <p:spPr>
          <a:xfrm>
            <a:off x="2746675" y="7316300"/>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Social Emotional Skills and Well-Being for Educators</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27"/>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01</a:t>
            </a:r>
            <a:endParaRPr/>
          </a:p>
        </p:txBody>
      </p:sp>
      <p:cxnSp>
        <p:nvCxnSpPr>
          <p:cNvPr id="719" name="Google Shape;719;p2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grpSp>
        <p:nvGrpSpPr>
          <p:cNvPr id="720" name="Google Shape;720;p27"/>
          <p:cNvGrpSpPr/>
          <p:nvPr/>
        </p:nvGrpSpPr>
        <p:grpSpPr>
          <a:xfrm>
            <a:off x="224350" y="224350"/>
            <a:ext cx="7116900" cy="9597300"/>
            <a:chOff x="224350" y="224350"/>
            <a:chExt cx="7116900" cy="9597300"/>
          </a:xfrm>
        </p:grpSpPr>
        <p:sp>
          <p:nvSpPr>
            <p:cNvPr id="721" name="Google Shape;721;p27"/>
            <p:cNvSpPr/>
            <p:nvPr/>
          </p:nvSpPr>
          <p:spPr>
            <a:xfrm>
              <a:off x="224350" y="224350"/>
              <a:ext cx="6967500" cy="95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7"/>
            <p:cNvSpPr/>
            <p:nvPr/>
          </p:nvSpPr>
          <p:spPr>
            <a:xfrm rot="5400000">
              <a:off x="6936250" y="479950"/>
              <a:ext cx="660600" cy="149400"/>
            </a:xfrm>
            <a:prstGeom prst="triangle">
              <a:avLst>
                <a:gd fmla="val 5088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3" name="Google Shape;723;p27"/>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262626"/>
                </a:solidFill>
              </a:rPr>
              <a:t>Teaching the Whole Learner</a:t>
            </a:r>
            <a:endParaRPr/>
          </a:p>
        </p:txBody>
      </p:sp>
      <p:pic>
        <p:nvPicPr>
          <p:cNvPr id="724" name="Google Shape;724;p27">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725" name="Google Shape;725;p27"/>
          <p:cNvSpPr txBox="1"/>
          <p:nvPr/>
        </p:nvSpPr>
        <p:spPr>
          <a:xfrm>
            <a:off x="1429550" y="3744525"/>
            <a:ext cx="4584900" cy="2060700"/>
          </a:xfrm>
          <a:prstGeom prst="rect">
            <a:avLst/>
          </a:prstGeom>
          <a:noFill/>
          <a:ln>
            <a:noFill/>
          </a:ln>
          <a:effectLst>
            <a:outerShdw blurRad="57150" rotWithShape="0" algn="bl" dir="5400000" dist="19050">
              <a:srgbClr val="FFFFFF">
                <a:alpha val="50000"/>
              </a:srgbClr>
            </a:outerShdw>
          </a:effectLst>
        </p:spPr>
        <p:txBody>
          <a:bodyPr anchorCtr="0" anchor="b" bIns="91425" lIns="91425" spcFirstLastPara="1" rIns="91425" wrap="square" tIns="91425">
            <a:normAutofit fontScale="92500"/>
          </a:bodyPr>
          <a:lstStyle/>
          <a:p>
            <a:pPr indent="0" lvl="0" marL="0" rtl="0" algn="ctr">
              <a:spcBef>
                <a:spcPts val="0"/>
              </a:spcBef>
              <a:spcAft>
                <a:spcPts val="0"/>
              </a:spcAft>
              <a:buNone/>
            </a:pPr>
            <a:r>
              <a:rPr b="1" lang="en" sz="10000">
                <a:solidFill>
                  <a:srgbClr val="353535"/>
                </a:solidFill>
                <a:latin typeface="Caveat"/>
                <a:ea typeface="Caveat"/>
                <a:cs typeface="Caveat"/>
                <a:sym typeface="Caveat"/>
              </a:rPr>
              <a:t>Session 01</a:t>
            </a:r>
            <a:endParaRPr b="1" sz="10000">
              <a:solidFill>
                <a:srgbClr val="353535"/>
              </a:solidFill>
              <a:latin typeface="Caveat"/>
              <a:ea typeface="Caveat"/>
              <a:cs typeface="Caveat"/>
              <a:sym typeface="Caveat"/>
            </a:endParaRPr>
          </a:p>
        </p:txBody>
      </p:sp>
      <p:sp>
        <p:nvSpPr>
          <p:cNvPr id="726" name="Google Shape;726;p27">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7" name="Google Shape;727;p27">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8" name="Google Shape;728;p2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9" name="Google Shape;729;p2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0" name="Google Shape;730;p27">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1" name="Google Shape;731;p27">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2" name="Google Shape;732;p27">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3" name="Google Shape;733;p27">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4" name="Google Shape;734;p27">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5" name="Google Shape;735;p27">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6" name="Google Shape;736;p27">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7" name="Google Shape;737;p27">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cxnSp>
        <p:nvCxnSpPr>
          <p:cNvPr id="738" name="Google Shape;738;p2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2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744" name="Google Shape;744;p2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745" name="Google Shape;745;p28"/>
          <p:cNvGraphicFramePr/>
          <p:nvPr/>
        </p:nvGraphicFramePr>
        <p:xfrm>
          <a:off x="504825" y="1090700"/>
          <a:ext cx="3000000" cy="3000000"/>
        </p:xfrm>
        <a:graphic>
          <a:graphicData uri="http://schemas.openxmlformats.org/drawingml/2006/table">
            <a:tbl>
              <a:tblPr>
                <a:noFill/>
                <a:tableStyleId>{DC36E646-BA19-49F3-A631-8C6D100191D4}</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a:t>
                      </a:r>
                      <a:r>
                        <a:rPr b="1" lang="en" sz="1600">
                          <a:solidFill>
                            <a:srgbClr val="262626"/>
                          </a:solidFill>
                          <a:latin typeface="Poppins"/>
                          <a:ea typeface="Poppins"/>
                          <a:cs typeface="Poppins"/>
                          <a:sym typeface="Poppins"/>
                        </a:rPr>
                        <a:t>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r>
              <a:tr h="1450200">
                <a:tc>
                  <a:txBody>
                    <a:bodyPr/>
                    <a:lstStyle/>
                    <a:p>
                      <a:pPr indent="0" lvl="0" marL="0" rtl="0" algn="l">
                        <a:spcBef>
                          <a:spcPts val="0"/>
                        </a:spcBef>
                        <a:spcAft>
                          <a:spcPts val="0"/>
                        </a:spcAft>
                        <a:buNone/>
                      </a:pPr>
                      <a:r>
                        <a:rPr b="1" lang="en" sz="1600">
                          <a:latin typeface="Poppins"/>
                          <a:ea typeface="Poppins"/>
                          <a:cs typeface="Poppins"/>
                          <a:sym typeface="Poppins"/>
                        </a:rPr>
                        <a:t>School Refusal</a:t>
                      </a:r>
                      <a:endParaRPr b="1" sz="16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A regular refusal to attend school or ongoing difficulty staying in school</a:t>
                      </a:r>
                      <a:endParaRPr sz="16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564475">
                <a:tc>
                  <a:txBody>
                    <a:bodyPr/>
                    <a:lstStyle/>
                    <a:p>
                      <a:pPr indent="0" lvl="0" marL="0" rtl="0" algn="l">
                        <a:spcBef>
                          <a:spcPts val="0"/>
                        </a:spcBef>
                        <a:spcAft>
                          <a:spcPts val="0"/>
                        </a:spcAft>
                        <a:buNone/>
                      </a:pPr>
                      <a:r>
                        <a:rPr b="1" lang="en" sz="1600">
                          <a:latin typeface="Poppins"/>
                          <a:ea typeface="Poppins"/>
                          <a:cs typeface="Poppins"/>
                          <a:sym typeface="Poppins"/>
                        </a:rPr>
                        <a:t>Soft Skills</a:t>
                      </a:r>
                      <a:endParaRPr b="1" sz="16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Interpersonal skills, such as communication, teamwork, conflict management, and stress management</a:t>
                      </a:r>
                      <a:endParaRPr sz="16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746" name="Google Shape;746;p2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47" name="Google Shape;747;p2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48" name="Google Shape;748;p2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49" name="Google Shape;749;p2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0" name="Google Shape;750;p2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1" name="Google Shape;751;p2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2" name="Google Shape;752;p2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3" name="Google Shape;753;p2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4" name="Google Shape;754;p2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5" name="Google Shape;755;p2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6" name="Google Shape;756;p2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7" name="Google Shape;757;p2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Notebook">
  <a:themeElements>
    <a:clrScheme name="Simple Light">
      <a:dk1>
        <a:srgbClr val="8FCEC3"/>
      </a:dk1>
      <a:lt1>
        <a:srgbClr val="D0E4A7"/>
      </a:lt1>
      <a:dk2>
        <a:srgbClr val="FFDC98"/>
      </a:dk2>
      <a:lt2>
        <a:srgbClr val="FFCAA5"/>
      </a:lt2>
      <a:accent1>
        <a:srgbClr val="F8B1AD"/>
      </a:accent1>
      <a:accent2>
        <a:srgbClr val="FACCCF"/>
      </a:accent2>
      <a:accent3>
        <a:srgbClr val="F2C6DE"/>
      </a:accent3>
      <a:accent4>
        <a:srgbClr val="DBCDF0"/>
      </a:accent4>
      <a:accent5>
        <a:srgbClr val="C4B9DB"/>
      </a:accent5>
      <a:accent6>
        <a:srgbClr val="B6D4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